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9" r:id="rId1"/>
  </p:sldMasterIdLst>
  <p:notesMasterIdLst>
    <p:notesMasterId r:id="rId15"/>
  </p:notesMasterIdLst>
  <p:sldIdLst>
    <p:sldId id="256" r:id="rId2"/>
    <p:sldId id="276" r:id="rId3"/>
    <p:sldId id="292" r:id="rId4"/>
    <p:sldId id="293" r:id="rId5"/>
    <p:sldId id="277" r:id="rId6"/>
    <p:sldId id="294" r:id="rId7"/>
    <p:sldId id="291" r:id="rId8"/>
    <p:sldId id="296" r:id="rId9"/>
    <p:sldId id="290" r:id="rId10"/>
    <p:sldId id="295" r:id="rId11"/>
    <p:sldId id="289" r:id="rId12"/>
    <p:sldId id="299" r:id="rId13"/>
    <p:sldId id="298" r:id="rId1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74296" autoAdjust="0"/>
  </p:normalViewPr>
  <p:slideViewPr>
    <p:cSldViewPr>
      <p:cViewPr varScale="1">
        <p:scale>
          <a:sx n="115" d="100"/>
          <a:sy n="115" d="100"/>
        </p:scale>
        <p:origin x="149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CA74790-A3D2-47B2-A095-59CD32C58E3F}" type="datetimeFigureOut">
              <a:rPr lang="ru-RU" smtClean="0"/>
              <a:pPr/>
              <a:t>13.06.2019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4460917-75F4-41C5-997A-43CF2555EAB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754605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4460917-75F4-41C5-997A-43CF2555EAB5}" type="slidenum">
              <a:rPr lang="ru-RU" smtClean="0"/>
              <a:pPr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78183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2960" y="758952"/>
            <a:ext cx="75438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5038" y="4455621"/>
            <a:ext cx="75438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13.06.2019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989664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13.06.2019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900393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414779"/>
            <a:ext cx="1971675" cy="5757421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414779"/>
            <a:ext cx="5800725" cy="5757420"/>
          </a:xfrm>
        </p:spPr>
        <p:txBody>
          <a:bodyPr vert="eaVert" lIns="45720" tIns="0" rIns="45720" bIns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13.06.2019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944100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13.06.2019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56718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758952"/>
            <a:ext cx="75438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4453128"/>
            <a:ext cx="75438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13.06.2019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633702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845734"/>
            <a:ext cx="3703320" cy="40233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440" y="1845736"/>
            <a:ext cx="3703320" cy="4023359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13.06.2019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041512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2960" y="2582334"/>
            <a:ext cx="3703320" cy="32867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44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2582334"/>
            <a:ext cx="3703320" cy="32867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13.06.2019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057088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13.06.2019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483460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13.06.2019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646350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3" y="0"/>
            <a:ext cx="3038093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3030053" y="0"/>
            <a:ext cx="48006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594359"/>
            <a:ext cx="24003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60237" y="731520"/>
            <a:ext cx="5009393" cy="5257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926080"/>
            <a:ext cx="24003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49134" y="6459786"/>
            <a:ext cx="1963883" cy="365125"/>
          </a:xfrm>
        </p:spPr>
        <p:txBody>
          <a:bodyPr/>
          <a:lstStyle>
            <a:lvl1pPr algn="l">
              <a:defRPr/>
            </a:lvl1pPr>
          </a:lstStyle>
          <a:p>
            <a:fld id="{B4C71EC6-210F-42DE-9C53-41977AD35B3D}" type="datetimeFigureOut">
              <a:rPr lang="ru-RU" smtClean="0"/>
              <a:pPr/>
              <a:t>13.06.2019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600450" y="6459786"/>
            <a:ext cx="348615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132934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9141619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2" y="491507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5074920"/>
            <a:ext cx="7589520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" y="0"/>
            <a:ext cx="9143989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2959" y="5907024"/>
            <a:ext cx="7589520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13.06.2019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476256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6400800"/>
            <a:ext cx="9144001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5"/>
            <a:ext cx="9144001" cy="6599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59" y="1845734"/>
            <a:ext cx="7543801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2961" y="6459786"/>
            <a:ext cx="18542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13.06.2019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64639" y="6459786"/>
            <a:ext cx="36171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425344" y="6459786"/>
            <a:ext cx="98401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10" name="Straight Connector 9"/>
          <p:cNvCxnSpPr/>
          <p:nvPr/>
        </p:nvCxnSpPr>
        <p:spPr>
          <a:xfrm>
            <a:off x="895149" y="1737845"/>
            <a:ext cx="74752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911947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93" r:id="rId4"/>
    <p:sldLayoutId id="2147483694" r:id="rId5"/>
    <p:sldLayoutId id="2147483695" r:id="rId6"/>
    <p:sldLayoutId id="2147483696" r:id="rId7"/>
    <p:sldLayoutId id="2147483697" r:id="rId8"/>
    <p:sldLayoutId id="2147483698" r:id="rId9"/>
    <p:sldLayoutId id="2147483699" r:id="rId10"/>
    <p:sldLayoutId id="2147483700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2060848"/>
            <a:ext cx="7772400" cy="1872208"/>
          </a:xfrm>
        </p:spPr>
        <p:txBody>
          <a:bodyPr>
            <a:normAutofit fontScale="90000"/>
          </a:bodyPr>
          <a:lstStyle/>
          <a:p>
            <a:pPr algn="ctr"/>
            <a:r>
              <a:rPr lang="ru-RU" alt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alt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altLang="ru-RU" sz="2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Выпускная </a:t>
            </a:r>
            <a:r>
              <a:rPr lang="ru-RU" alt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квалификационная работа </a:t>
            </a:r>
            <a:r>
              <a:rPr lang="ru-RU" alt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alt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alt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alt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alt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Специализированные комплексы упражнений, формирования подвижности плечевого пояса у обучающихся 6-х классов, занимающихся </a:t>
            </a:r>
            <a:r>
              <a:rPr lang="ru-RU" alt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волейболом</a:t>
            </a:r>
            <a:endParaRPr lang="ru-RU" sz="36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endParaRPr lang="ru-RU" dirty="0"/>
          </a:p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187624" y="217141"/>
            <a:ext cx="678661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МИНИСТЕРСТВО НАУКИ И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ВЫСШЕГО ОБРАЗОВАНИЯ РОССИЙСКОЙ ФЕДЕРАЦИИ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906587" y="857232"/>
            <a:ext cx="7272808" cy="11387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КРАСНОЯРСКИЙ ГОСУДАРСТВЕННЫЙ ПЕДАГОГИЧЕСКИЙ УНИВЕРСИТЕТ им. В. П.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Астафьева</a:t>
            </a:r>
          </a:p>
          <a:p>
            <a:pPr algn="ctr"/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1"/>
          <p:cNvSpPr>
            <a:spLocks noChangeArrowheads="1"/>
          </p:cNvSpPr>
          <p:nvPr/>
        </p:nvSpPr>
        <p:spPr bwMode="auto">
          <a:xfrm>
            <a:off x="4067944" y="4509120"/>
            <a:ext cx="4862344" cy="17543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 eaLnBrk="1" hangingPunct="1"/>
            <a:r>
              <a:rPr lang="ru-RU" altLang="ru-RU" sz="1800" b="1" dirty="0" smtClean="0"/>
              <a:t>Выполнил</a:t>
            </a:r>
            <a:r>
              <a:rPr lang="ru-RU" altLang="ru-RU" sz="1800" dirty="0" smtClean="0"/>
              <a:t>: </a:t>
            </a:r>
            <a:endParaRPr lang="ru-RU" altLang="ru-RU" sz="1800" dirty="0" smtClean="0"/>
          </a:p>
          <a:p>
            <a:pPr algn="r" eaLnBrk="1" hangingPunct="1"/>
            <a:r>
              <a:rPr lang="ru-RU" altLang="ru-RU" sz="1800" dirty="0" smtClean="0"/>
              <a:t>студент </a:t>
            </a:r>
            <a:r>
              <a:rPr lang="ru-RU" altLang="ru-RU" sz="1800" dirty="0"/>
              <a:t>группы </a:t>
            </a:r>
            <a:r>
              <a:rPr lang="ru-RU" altLang="ru-RU" sz="1800" dirty="0" smtClean="0"/>
              <a:t>JO-Б14Е-01</a:t>
            </a:r>
            <a:r>
              <a:rPr lang="ru-RU" altLang="ru-RU" sz="1800" dirty="0"/>
              <a:t/>
            </a:r>
            <a:br>
              <a:rPr lang="ru-RU" altLang="ru-RU" sz="1800" dirty="0"/>
            </a:br>
            <a:r>
              <a:rPr lang="ru-RU" altLang="ru-RU" sz="1800" dirty="0" err="1" smtClean="0"/>
              <a:t>Жернаков</a:t>
            </a:r>
            <a:r>
              <a:rPr lang="ru-RU" altLang="ru-RU" sz="1800" dirty="0" smtClean="0"/>
              <a:t> Иван Викторович</a:t>
            </a:r>
            <a:r>
              <a:rPr lang="ru-RU" altLang="ru-RU" sz="1800" dirty="0"/>
              <a:t/>
            </a:r>
            <a:br>
              <a:rPr lang="ru-RU" altLang="ru-RU" sz="1800" dirty="0"/>
            </a:br>
            <a:r>
              <a:rPr lang="ru-RU" altLang="ru-RU" sz="1800" b="1" dirty="0"/>
              <a:t>Научный руководитель</a:t>
            </a:r>
            <a:r>
              <a:rPr lang="ru-RU" altLang="ru-RU" sz="1800" dirty="0"/>
              <a:t>:</a:t>
            </a:r>
            <a:br>
              <a:rPr lang="ru-RU" altLang="ru-RU" sz="1800" dirty="0"/>
            </a:br>
            <a:r>
              <a:rPr lang="ru-RU" altLang="ru-RU" sz="1800" dirty="0"/>
              <a:t>доцент </a:t>
            </a:r>
            <a:br>
              <a:rPr lang="ru-RU" altLang="ru-RU" sz="1800" dirty="0"/>
            </a:br>
            <a:r>
              <a:rPr lang="ru-RU" altLang="ru-RU" sz="1800" dirty="0" smtClean="0"/>
              <a:t>Люлина Наталья Владимировна</a:t>
            </a:r>
            <a:endParaRPr lang="ru-RU" altLang="ru-RU" sz="1800" dirty="0"/>
          </a:p>
        </p:txBody>
      </p:sp>
    </p:spTree>
    <p:extLst>
      <p:ext uri="{BB962C8B-B14F-4D97-AF65-F5344CB8AC3E}">
        <p14:creationId xmlns:p14="http://schemas.microsoft.com/office/powerpoint/2010/main" val="19055308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1" y="692696"/>
            <a:ext cx="8229600" cy="562074"/>
          </a:xfrm>
        </p:spPr>
        <p:txBody>
          <a:bodyPr>
            <a:noAutofit/>
          </a:bodyPr>
          <a:lstStyle/>
          <a:p>
            <a:pPr algn="ctr"/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Результаты до и после применения комплексов упражнений Тест №3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1561" y="1988840"/>
            <a:ext cx="3960440" cy="2448272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32040" y="1988840"/>
            <a:ext cx="3672408" cy="24482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16127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48680"/>
            <a:ext cx="8229600" cy="77809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бщий итог тестов до и после применения комплексов упражнений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9512" y="1916833"/>
            <a:ext cx="4530996" cy="3384376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26456" y="1916833"/>
            <a:ext cx="4443162" cy="33944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63296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864096"/>
          </a:xfrm>
        </p:spPr>
        <p:txBody>
          <a:bodyPr>
            <a:normAutofit/>
          </a:bodyPr>
          <a:lstStyle/>
          <a:p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Выводы: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544616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ru-RU" sz="11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buNone/>
            </a:pP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85025" y="1916832"/>
            <a:ext cx="8612119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0215" algn="just">
              <a:lnSpc>
                <a:spcPct val="150000"/>
              </a:lnSpc>
              <a:spcAft>
                <a:spcPts val="0"/>
              </a:spcAft>
            </a:pPr>
            <a:r>
              <a:rPr lang="ru-RU" sz="16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1.В ходе 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анализа литературных </a:t>
            </a:r>
            <a:r>
              <a:rPr lang="ru-RU" sz="16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источников 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было </a:t>
            </a:r>
            <a:r>
              <a:rPr lang="ru-RU" sz="16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установлено 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что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 волейболе в самой серьезной травмой является травма позвоночника, в том числе и плечевой пояс.;</a:t>
            </a:r>
            <a:endParaRPr lang="ru-RU" sz="16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0215" algn="just">
              <a:lnSpc>
                <a:spcPct val="150000"/>
              </a:lnSpc>
              <a:spcAft>
                <a:spcPts val="0"/>
              </a:spcAft>
            </a:pP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2.Разработанны специализированные комплексы упражнений и применены на </a:t>
            </a:r>
            <a:r>
              <a:rPr lang="ru-RU" sz="16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занятиях 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 волейболу, для формирования подвижности плечевого пояса у обучающихся 6-х классов.</a:t>
            </a:r>
            <a:endParaRPr lang="ru-RU" sz="16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0215" algn="just">
              <a:lnSpc>
                <a:spcPct val="150000"/>
              </a:lnSpc>
              <a:spcAft>
                <a:spcPts val="0"/>
              </a:spcAft>
            </a:pP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3.Савнение результатов до и после тестирования  </a:t>
            </a:r>
            <a:r>
              <a:rPr lang="ru-RU" sz="16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подтверждает, 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что разработанные комплексы </a:t>
            </a:r>
            <a:r>
              <a:rPr lang="ru-RU" sz="16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упражнений 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для развития плечевого пояса у </a:t>
            </a:r>
            <a:r>
              <a:rPr lang="ru-RU" sz="16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общающихся 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6-х классов, занимающихся волейболом, </a:t>
            </a:r>
            <a:r>
              <a:rPr lang="ru-RU" sz="16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оказался эффективным. 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 </a:t>
            </a:r>
            <a:r>
              <a:rPr lang="ru-RU" sz="16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эксперимента 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только 37 % обучающихся выполнили тесты выше среднего, после применения комплексов упражнений уровень </a:t>
            </a:r>
            <a:r>
              <a:rPr lang="ru-RU" sz="16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подвижности 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плечевого пояса стал выше и составлял 68 % .</a:t>
            </a:r>
            <a:endParaRPr lang="ru-RU" sz="16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49580" algn="just">
              <a:lnSpc>
                <a:spcPct val="150000"/>
              </a:lnSpc>
            </a:pP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Исходя из наших полученных данных выдвинутая в исследовании гипотеза </a:t>
            </a:r>
            <a:r>
              <a:rPr lang="ru-RU" sz="16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подтвердилась.</a:t>
            </a:r>
            <a:endParaRPr lang="ru-RU" sz="160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203042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endParaRPr lang="ru-RU" dirty="0" smtClean="0"/>
          </a:p>
          <a:p>
            <a:pPr algn="ctr">
              <a:buNone/>
            </a:pPr>
            <a:r>
              <a:rPr lang="ru-RU" sz="7200" b="1" dirty="0" smtClean="0">
                <a:latin typeface="Times New Roman" pitchFamily="18" charset="0"/>
                <a:cs typeface="Times New Roman" pitchFamily="18" charset="0"/>
              </a:rPr>
              <a:t>СПАСИБО</a:t>
            </a:r>
            <a:endParaRPr lang="ru-RU" sz="72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28298" y="676262"/>
            <a:ext cx="7056784" cy="550547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Цель исследования: </a:t>
            </a:r>
            <a:endParaRPr lang="ru-RU" sz="36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Цель исследования: обосновать и разработать комплексы специализированных упражнений формирования подвижности плечевого пояса у обучающихся 6-х классов и проверить их результативность в педагогическом эксперименте.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540055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55576" y="548680"/>
            <a:ext cx="7344816" cy="5832648"/>
          </a:xfrm>
        </p:spPr>
        <p:txBody>
          <a:bodyPr/>
          <a:lstStyle/>
          <a:p>
            <a:pPr marL="0" indent="0">
              <a:buNone/>
            </a:pP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Объект исследования: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учебно-тренировочный процесс обучающихся 6-х классов, занимающихся волейболом.</a:t>
            </a:r>
          </a:p>
          <a:p>
            <a:endParaRPr lang="ru-RU" sz="2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Предмет 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исследования: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специализированные комплексы упражнений, формирование подвижности суставов плечевого пояса у обучающихся 6-х классов, занимающихся волейболом.</a:t>
            </a:r>
          </a:p>
          <a:p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450808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10316" y="116632"/>
            <a:ext cx="7543800" cy="1450757"/>
          </a:xfrm>
        </p:spPr>
        <p:txBody>
          <a:bodyPr>
            <a:normAutofit/>
          </a:bodyPr>
          <a:lstStyle/>
          <a:p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Задачи: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22611" y="1772816"/>
            <a:ext cx="7543801" cy="4023360"/>
          </a:xfrm>
        </p:spPr>
        <p:txBody>
          <a:bodyPr>
            <a:normAutofit fontScale="92500" lnSpcReduction="10000"/>
          </a:bodyPr>
          <a:lstStyle/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	Изучить состояние исследуемой проблемы по данным научно-методической литературы;</a:t>
            </a:r>
          </a:p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	Разработать специализированные комплексы упражнений для формирования подвижности плечевого пояса у обучающихся 6-х классов, занимающихся волейболом;</a:t>
            </a:r>
          </a:p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	Отобрать контрольные тесты для оценки формирования подвижности плечевого пояса у обучающихся 6-х классов, занимающихся волейболом;</a:t>
            </a:r>
          </a:p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4.	В педагогическом эксперименте проверить результативность внедрения специализированных комплексов упражнений у обучающихся 6-х классов, занимающихся волейболом.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77175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Autofit/>
          </a:bodyPr>
          <a:lstStyle/>
          <a:p>
            <a:pPr algn="ctr"/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Гипотеза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36999" y="1196752"/>
            <a:ext cx="7931224" cy="5328592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предполагается, что развитие плечевого пояса у обучающихся 6-х классов, занимающихся волейболом будет эффективным если 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будут разработаны специализированные 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комплексы упражнений и 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внедрены 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учебно-тренировочный процесс.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059214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Методы исследования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Анализ и обобщение научно-методической литературы.</a:t>
            </a:r>
          </a:p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Анализ программ.</a:t>
            </a:r>
          </a:p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 Педагогическое наблюдение.</a:t>
            </a:r>
          </a:p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4. Тестирование.</a:t>
            </a:r>
          </a:p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5. Педагогический эксперимент.</a:t>
            </a:r>
          </a:p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6. Математико-статистическая обработка.</a:t>
            </a:r>
          </a:p>
          <a:p>
            <a:endPara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64091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>
            <a:normAutofit/>
          </a:bodyPr>
          <a:lstStyle/>
          <a:p>
            <a:pPr algn="ctr"/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Организация исследования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65920" y="836712"/>
            <a:ext cx="7920880" cy="5472608"/>
          </a:xfrm>
        </p:spPr>
        <p:txBody>
          <a:bodyPr>
            <a:normAutofit lnSpcReduction="10000"/>
          </a:bodyPr>
          <a:lstStyle/>
          <a:p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этап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рассмотрение, изучение и анализ научной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методической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литературы по определению цели и задач исследования.</a:t>
            </a:r>
          </a:p>
          <a:p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II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этап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педагогическое наблюдение и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контрольные испытания по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запланированным тестам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III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этап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педагогическое наблюдение и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тестирование. Анализ полученных результатов. </a:t>
            </a:r>
          </a:p>
          <a:p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805155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2494" y="764704"/>
            <a:ext cx="8229600" cy="562074"/>
          </a:xfrm>
        </p:spPr>
        <p:txBody>
          <a:bodyPr>
            <a:noAutofit/>
          </a:bodyPr>
          <a:lstStyle/>
          <a:p>
            <a:pPr algn="ctr"/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Результаты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до и после применения комплексов упражнений Тест №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1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4288" y="1844824"/>
            <a:ext cx="3973696" cy="2952328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88024" y="1816490"/>
            <a:ext cx="4168061" cy="29806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16127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9793" y="836712"/>
            <a:ext cx="8229600" cy="562074"/>
          </a:xfrm>
        </p:spPr>
        <p:txBody>
          <a:bodyPr>
            <a:noAutofit/>
          </a:bodyPr>
          <a:lstStyle/>
          <a:p>
            <a:pPr algn="ctr"/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Результаты до и после применения комплексов упражнений Тест №2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916832"/>
            <a:ext cx="3754760" cy="2304256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88024" y="1920988"/>
            <a:ext cx="3898776" cy="2300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42557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Ретро">
  <a:themeElements>
    <a:clrScheme name="Ретро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Ретро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Ретро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722</TotalTime>
  <Words>347</Words>
  <Application>Microsoft Office PowerPoint</Application>
  <PresentationFormat>Экран (4:3)</PresentationFormat>
  <Paragraphs>46</Paragraphs>
  <Slides>13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7" baseType="lpstr">
      <vt:lpstr>Calibri</vt:lpstr>
      <vt:lpstr>Calibri Light</vt:lpstr>
      <vt:lpstr>Times New Roman</vt:lpstr>
      <vt:lpstr>Ретро</vt:lpstr>
      <vt:lpstr> Выпускная квалификационная работа   Специализированные комплексы упражнений, формирования подвижности плечевого пояса у обучающихся 6-х классов, занимающихся волейболом</vt:lpstr>
      <vt:lpstr>Презентация PowerPoint</vt:lpstr>
      <vt:lpstr>Презентация PowerPoint</vt:lpstr>
      <vt:lpstr>Задачи:</vt:lpstr>
      <vt:lpstr>Гипотеза</vt:lpstr>
      <vt:lpstr>Методы исследования</vt:lpstr>
      <vt:lpstr>Организация исследования</vt:lpstr>
      <vt:lpstr>Результаты до и после применения комплексов упражнений Тест №1</vt:lpstr>
      <vt:lpstr>Результаты до и после применения комплексов упражнений Тест №2</vt:lpstr>
      <vt:lpstr>Результаты до и после применения комплексов упражнений Тест №3</vt:lpstr>
      <vt:lpstr>Общий итог тестов до и после применения комплексов упражнений</vt:lpstr>
      <vt:lpstr>Выводы: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Средства развития координационных способностей у обучающихся 15-16 лет</dc:title>
  <dc:creator>user</dc:creator>
  <cp:lastModifiedBy>Anastasia</cp:lastModifiedBy>
  <cp:revision>48</cp:revision>
  <dcterms:created xsi:type="dcterms:W3CDTF">2019-04-25T07:07:56Z</dcterms:created>
  <dcterms:modified xsi:type="dcterms:W3CDTF">2019-06-13T20:26:39Z</dcterms:modified>
</cp:coreProperties>
</file>