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6"/>
  </p:notesMasterIdLst>
  <p:sldIdLst>
    <p:sldId id="256" r:id="rId2"/>
    <p:sldId id="291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65" r:id="rId40"/>
    <p:sldId id="266" r:id="rId41"/>
    <p:sldId id="267" r:id="rId42"/>
    <p:sldId id="268" r:id="rId43"/>
    <p:sldId id="269" r:id="rId44"/>
    <p:sldId id="270" r:id="rId45"/>
    <p:sldId id="271" r:id="rId46"/>
    <p:sldId id="272" r:id="rId47"/>
    <p:sldId id="273" r:id="rId48"/>
    <p:sldId id="274" r:id="rId49"/>
    <p:sldId id="275" r:id="rId50"/>
    <p:sldId id="276" r:id="rId51"/>
    <p:sldId id="277" r:id="rId52"/>
    <p:sldId id="278" r:id="rId53"/>
    <p:sldId id="279" r:id="rId54"/>
    <p:sldId id="25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07746-C069-4B9F-B80D-72FDF0D4A86F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23E90-7432-43D5-9135-87293C5AE9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149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9769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797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797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797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797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797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797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797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E216E-D5FD-4B17-B774-71870A143480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E216E-D5FD-4B17-B774-71870A143480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79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79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79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79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79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797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797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79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70D773-8199-4305-A6E8-F88E28EC9BAA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BB83DDC-C6EC-446B-8644-777836B87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3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3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960" y="4005064"/>
            <a:ext cx="4680520" cy="2520280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Наталья Федоровна Яковлева, </a:t>
            </a: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канд.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пед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. наук, доцент, зав. научно-исследовательской лабораторией </a:t>
            </a: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им. М.И. Шиловой </a:t>
            </a: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«Подготовка педагога к духовно-нравственному воспитанию нового поколения сибиряков» КГПУ им. В.П. Астафьева</a:t>
            </a:r>
            <a:endParaRPr lang="en-US" sz="18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964488" cy="194421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Технология социально-педагогической поддержки семей и детей в трудной жизненной ситуации, связанной с религиозным экстремизмом и терроризмом. Часть </a:t>
            </a:r>
            <a:r>
              <a:rPr lang="ru-RU" sz="2700" b="1" dirty="0" smtClean="0"/>
              <a:t>4.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en-US" b="1" i="1" u="sng" spc="-300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23528" y="332656"/>
            <a:ext cx="4464496" cy="64807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Учебная презентация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715" t="19887" r="21603" b="5927"/>
          <a:stretch>
            <a:fillRect/>
          </a:stretch>
        </p:blipFill>
        <p:spPr bwMode="auto">
          <a:xfrm>
            <a:off x="-857288" y="785794"/>
            <a:ext cx="3071834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24195" t="21679" r="19253" b="8008"/>
          <a:stretch>
            <a:fillRect/>
          </a:stretch>
        </p:blipFill>
        <p:spPr bwMode="auto">
          <a:xfrm>
            <a:off x="1785886" y="214290"/>
            <a:ext cx="735811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верх 7"/>
          <p:cNvSpPr/>
          <p:nvPr/>
        </p:nvSpPr>
        <p:spPr>
          <a:xfrm rot="2142199">
            <a:off x="636821" y="3579321"/>
            <a:ext cx="99703" cy="99053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261" b="5434"/>
          <a:stretch>
            <a:fillRect/>
          </a:stretch>
        </p:blipFill>
        <p:spPr bwMode="auto">
          <a:xfrm>
            <a:off x="0" y="357166"/>
            <a:ext cx="91440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 метафорических ассоциативных карт в актуализации внутренних ресурсов подростков группы риска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Метафорические ассоциативные карты представляют собой наборы рисунков размером  с игральную карту или открытку, изображающих детей (набор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Персонита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 или взрослых людей («Персона»), взаимодействия с животными (набор «Дитя и зверь), жизненные ситуации (карты «ОХ!»), абстрактные картины («Очки») и др.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Некоторые наборы содержат только картинки, другие – картинки  и карты со словами или  схематичными  изображениями взаимодействий нескольких людей.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Пакет «Мир человеческих характеров»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пакета рассчитаны на работу с  красочными портретами детей набора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Персонита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Персонита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состоит из двух колод карт: 77 цветных портретов изображают самые разнообразные типажи и лица детей и подростков разных стран и народов: северных и южных, восточных и западных.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набор помимо карт-портретов, входит 44 ситуационные карты, которые схематично указывают на возможные связи, отношения и события.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Карты-портреты могут использоваться отдельно или в комбинации с картами-ситуациями.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качестве примера приведем упражнение «Читаем лицо и характер». Участникам предлагается выбрать по   две карты с портретами детей    разного пола и раздаются карточки с вопросами. После 5-10 минут, в течение которых дети рассматривают лица на портретах, начинается интерпретация детьми  выбранных карт по вопросам: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Как ты думаешь, сколько лет ребенку, изображенному на карте? Где он живет? Кто живет вместе с ним?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Что любит делать этот ребенок? Что он делать не любит?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Что у него хорошо получается, а что не получается?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Какие у него (нее) хорошие привычки? Есть ли плохие? Если да, то какие?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Какие у него (нее) друзья?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Выбери карту взаимодействия, на которой он (она) изображен (а) с друзьями. Какие отношения между ними?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За какие черты характера его (ее) любят друзья? Какие черты огорчают его (ее) друзей?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Почему ты выбрал именно эту карту?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Методика изучения проявлений характера с автоматизированной обработкой данных «Метод ИПХ-1.0»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128" b="5128"/>
          <a:stretch>
            <a:fillRect/>
          </a:stretch>
        </p:blipFill>
        <p:spPr bwMode="auto">
          <a:xfrm>
            <a:off x="1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8ed4ae6c2832dcc4ec36f665300dcbe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5771" y="692458"/>
            <a:ext cx="4918229" cy="3879542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30819" y="2894120"/>
            <a:ext cx="6107837" cy="2441360"/>
          </a:xfrm>
          <a:prstGeom prst="round2DiagRect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rgbClr val="DB4921"/>
              </a:gs>
              <a:gs pos="100000">
                <a:srgbClr val="DB4921"/>
              </a:gs>
            </a:gsLst>
          </a:gradFill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Метафорические ассоциативные карты в социальной работе с несовершеннолетними группы «риска»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1886" y="0"/>
            <a:ext cx="8752114" cy="70757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DB4921"/>
          </a:soli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Н.Ф. Яковлева                  Учебная презентация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39104" y="6093050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16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848600" y="6044781"/>
            <a:ext cx="0" cy="46166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"/>
          <p:cNvGrpSpPr/>
          <p:nvPr/>
        </p:nvGrpSpPr>
        <p:grpSpPr>
          <a:xfrm>
            <a:off x="892629" y="4484915"/>
            <a:ext cx="609600" cy="1426028"/>
            <a:chOff x="892629" y="4637315"/>
            <a:chExt cx="609600" cy="1426028"/>
          </a:xfrm>
        </p:grpSpPr>
        <p:grpSp>
          <p:nvGrpSpPr>
            <p:cNvPr id="3" name="Группа 19"/>
            <p:cNvGrpSpPr/>
            <p:nvPr/>
          </p:nvGrpSpPr>
          <p:grpSpPr>
            <a:xfrm>
              <a:off x="892629" y="4637315"/>
              <a:ext cx="457200" cy="1273628"/>
              <a:chOff x="892629" y="4615543"/>
              <a:chExt cx="457200" cy="127362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892629" y="4615543"/>
                <a:ext cx="0" cy="81642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1045029" y="4767943"/>
                <a:ext cx="0" cy="81642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1197429" y="4909457"/>
                <a:ext cx="0" cy="81642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1349829" y="5072743"/>
                <a:ext cx="0" cy="81642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502229" y="5246915"/>
              <a:ext cx="0" cy="81642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9246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17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Проективные методики</a:t>
            </a:r>
          </a:p>
          <a:p>
            <a:pPr algn="just"/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 различных проекций  с последующей их интерпретацией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экспериментальной ситуации, допускающей множественность возможных интерпретаций при восприятии её испытуемыми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неопределенных стимулов, которые испытуемый должен сам дополнять, интерпретировать, развивать и т. д.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 на задания не могут быть правильными или неправильными, они определяются особенностями личности, которые «проецируются» в ответах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4244" y="1050878"/>
            <a:ext cx="3063923" cy="3234518"/>
            <a:chOff x="288" y="144"/>
            <a:chExt cx="1056" cy="960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1056" cy="96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672" y="48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274328" y="1624083"/>
            <a:ext cx="2880814" cy="3043450"/>
            <a:chOff x="8361" y="1854"/>
            <a:chExt cx="2520" cy="234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8361" y="1854"/>
              <a:ext cx="2520" cy="2340"/>
              <a:chOff x="8361" y="1854"/>
              <a:chExt cx="2520" cy="2340"/>
            </a:xfrm>
          </p:grpSpPr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8361" y="1854"/>
                <a:ext cx="2520" cy="234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Oval 11"/>
              <p:cNvSpPr>
                <a:spLocks noChangeArrowheads="1"/>
              </p:cNvSpPr>
              <p:nvPr/>
            </p:nvSpPr>
            <p:spPr bwMode="auto">
              <a:xfrm>
                <a:off x="9073" y="2385"/>
                <a:ext cx="1088" cy="110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Oval 12"/>
              <p:cNvSpPr>
                <a:spLocks noChangeArrowheads="1"/>
              </p:cNvSpPr>
              <p:nvPr/>
            </p:nvSpPr>
            <p:spPr bwMode="auto">
              <a:xfrm>
                <a:off x="9253" y="2565"/>
                <a:ext cx="720" cy="73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9433" y="2745"/>
              <a:ext cx="360" cy="37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141493" y="2402006"/>
            <a:ext cx="3002507" cy="3029804"/>
            <a:chOff x="8361" y="10494"/>
            <a:chExt cx="2520" cy="2340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8361" y="10494"/>
              <a:ext cx="2520" cy="234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9801" y="12114"/>
              <a:ext cx="540" cy="54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630784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18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455792" y="441495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Метафорические ассоциативные карты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набор картинок величиной с игральную 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или открытку, изображающих людей, их взаимодействия, жизненные ситуации, пейзажи, животных, предметы быта, абстрактные картины.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Метафорические ассоциативные карты — это эффективный 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экологичный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инструмент, помогающий заглянуть в наше подсознание.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Представленные на них образы - метафора наших ценностей, страхов, желаний или опыта. 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Важен не заложенный художником смысл, а душевный отклик отдельного человека. 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 поднимают из глубины нашего подсознания бессознательные впечатления, которые определяют нашу реакцию на те или иные жизненные ситуации. </a:t>
            </a:r>
          </a:p>
          <a:p>
            <a:pPr algn="just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784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19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 зачем применять метафорические ассоциативные карты?</a:t>
            </a:r>
          </a:p>
          <a:p>
            <a:pPr fontAlgn="base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 применяют  тогда,  когда трудно сформулировать и понять причину беспокойства, тревоги. </a:t>
            </a:r>
          </a:p>
          <a:p>
            <a:pPr fontAlgn="base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Метафорические ассоциативные карты могут помочь взаимопониманию между людьми особенно в случаях, когда трудно обсудить какую-то проблему. </a:t>
            </a:r>
          </a:p>
          <a:p>
            <a:pPr fontAlgn="base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 помогают выразить мысли, чувства, намерения, осмыслить свой опыт.</a:t>
            </a:r>
          </a:p>
          <a:p>
            <a:pPr fontAlgn="base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Метафорические ассоциативные карты  применяются в диагностике проблем  подростков, неохотно вступающих в контакт,,   плохо осознающих свои чувства, не умеющих  выражать свои мысли.</a:t>
            </a:r>
          </a:p>
          <a:p>
            <a:pPr fontAlgn="base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Метафорические ассоциативные карты — это один из инструментов развития интуиции, творческих способностей, открытия своих талантов. </a:t>
            </a:r>
          </a:p>
          <a:p>
            <a:pPr fontAlgn="base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их помощью можно помогать выстраивать отношения, лучше узнать и понять себя и других.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784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Оценка рисков и возможностей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278" t="2525" r="13615" b="12241"/>
          <a:stretch>
            <a:fillRect/>
          </a:stretch>
        </p:blipFill>
        <p:spPr bwMode="auto">
          <a:xfrm>
            <a:off x="714348" y="1214422"/>
            <a:ext cx="77867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3428992" y="5072074"/>
            <a:ext cx="257176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20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Набор  метафорических ассоциативных карт «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Персонита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Набор состоит из двух колод: 77 цветных портретов изображают самые разнообразные типажи детей  и  подростков разных стран и народов.</a:t>
            </a:r>
          </a:p>
          <a:p>
            <a:pPr algn="just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Помимо карт-портретов в набор входит 44 ситуационные карты, которые схематично указывают  на возможные связи, отношения и события. 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ерсонита лица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807" y="0"/>
            <a:ext cx="2600325" cy="3733800"/>
          </a:xfrm>
          <a:prstGeom prst="rect">
            <a:avLst/>
          </a:prstGeom>
        </p:spPr>
      </p:pic>
      <p:pic>
        <p:nvPicPr>
          <p:cNvPr id="8" name="Рисунок 7" descr="Персонита лица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8538" y="0"/>
            <a:ext cx="2619375" cy="3766782"/>
          </a:xfrm>
          <a:prstGeom prst="rect">
            <a:avLst/>
          </a:prstGeom>
        </p:spPr>
      </p:pic>
      <p:pic>
        <p:nvPicPr>
          <p:cNvPr id="9" name="Рисунок 8" descr="Персонита лица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30934" y="0"/>
            <a:ext cx="2695575" cy="3724275"/>
          </a:xfrm>
          <a:prstGeom prst="rect">
            <a:avLst/>
          </a:prstGeom>
        </p:spPr>
      </p:pic>
      <p:pic>
        <p:nvPicPr>
          <p:cNvPr id="10" name="Рисунок 9" descr="Персонита лица Мальчик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0102" y="3105150"/>
            <a:ext cx="2609850" cy="3752850"/>
          </a:xfrm>
          <a:prstGeom prst="rect">
            <a:avLst/>
          </a:prstGeom>
        </p:spPr>
      </p:pic>
      <p:pic>
        <p:nvPicPr>
          <p:cNvPr id="12" name="Рисунок 11" descr="Персонита лица Мальчик 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445" y="3114675"/>
            <a:ext cx="2733675" cy="3743325"/>
          </a:xfrm>
          <a:prstGeom prst="rect">
            <a:avLst/>
          </a:prstGeom>
        </p:spPr>
      </p:pic>
      <p:pic>
        <p:nvPicPr>
          <p:cNvPr id="13" name="Рисунок 12" descr="Персонита лица Мальчик 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4754" y="3152775"/>
            <a:ext cx="2686050" cy="3705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0784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21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3209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Метафорические ассоциативные карты «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Персонита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Написаны канадским художником Эли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Раманом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русской художницей Марией Лукьяновой, они состоят из портретов детей и молодежи из всех уголков Земли.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Рассматривая эти портреты, мы начинаем спрашивать себя, какую жизнь ведут эти люди? Что они могут думать и чувствовать? Как они видят себя и других? Какие надежды, мечты, страхи влияют на их жизнь? Кто из них похож на нас или на друзей нашей юности?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Карты-взаимодействия могут помочь нам разобраться в отношениях между различными людьми.</a:t>
            </a: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ерсонита силуэты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2308" y="3248025"/>
            <a:ext cx="2619375" cy="3609975"/>
          </a:xfrm>
          <a:prstGeom prst="rect">
            <a:avLst/>
          </a:prstGeom>
        </p:spPr>
      </p:pic>
      <p:pic>
        <p:nvPicPr>
          <p:cNvPr id="8" name="Рисунок 7" descr="Персонита силуэты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16619" y="0"/>
            <a:ext cx="2600325" cy="3667125"/>
          </a:xfrm>
          <a:prstGeom prst="rect">
            <a:avLst/>
          </a:prstGeom>
        </p:spPr>
      </p:pic>
      <p:pic>
        <p:nvPicPr>
          <p:cNvPr id="9" name="Рисунок 8" descr="Персонита силуэты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162300"/>
            <a:ext cx="2647950" cy="3695700"/>
          </a:xfrm>
          <a:prstGeom prst="rect">
            <a:avLst/>
          </a:prstGeom>
        </p:spPr>
      </p:pic>
      <p:pic>
        <p:nvPicPr>
          <p:cNvPr id="10" name="Рисунок 9" descr="Персонита силуэты 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638425" cy="3562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0784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22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1. Взаимодействие.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Выбрать из колоды «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Персонита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одну карту-ситуацию. Внимательно ее рассмотреть.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Выбрать  вслепую из карт-портретов  такое количество, которое соответствует числу фигур на карте-ситуации.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Расположить их согласно схеме на карте-ситуации.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Описать возможные состояния, черты, отношения персонажей на картах. </a:t>
            </a:r>
          </a:p>
        </p:txBody>
      </p:sp>
    </p:spTree>
    <p:extLst>
      <p:ext uri="{BB962C8B-B14F-4D97-AF65-F5344CB8AC3E}">
        <p14:creationId xmlns="" xmlns:p14="http://schemas.microsoft.com/office/powerpoint/2010/main" val="2630784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23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2. Биография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Выбрать, руководствуясь своими чувствами, из колоды «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Персонита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3 карты,  с помощью которых Вы можете представить себя ребенком, подростком, юношей (девушкой).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оставалось у них неизменным на разных возрастных этапах?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черты и качества менялись?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осталось от этих качеств сейчас?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радовало?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огорчало?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Вы бы сказали этим детям сейчас?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784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24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Метафорические ассоциативные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крты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«ОН»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 колоды по 88 карт каждая – одна из картинок, изображающих различные жизненные ситуации, другая из рамок со словами.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Помещая карту с изображением в обрамление, можно исследовать значение этой комбинации, возникающее из взаимодействия образов и слов и создающее новые смыслы.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существует 7744 возможных комбинаций.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Ох. Рамка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907975" cy="3924584"/>
          </a:xfrm>
          <a:prstGeom prst="rect">
            <a:avLst/>
          </a:prstGeom>
        </p:spPr>
      </p:pic>
      <p:pic>
        <p:nvPicPr>
          <p:cNvPr id="9" name="Рисунок 8" descr="Ох.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78" y="409432"/>
            <a:ext cx="2144748" cy="2790399"/>
          </a:xfrm>
          <a:prstGeom prst="rect">
            <a:avLst/>
          </a:prstGeom>
        </p:spPr>
      </p:pic>
      <p:pic>
        <p:nvPicPr>
          <p:cNvPr id="12" name="Рисунок 11" descr="Ох. Рамка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595196" y="325073"/>
            <a:ext cx="3916909" cy="3266766"/>
          </a:xfrm>
          <a:prstGeom prst="rect">
            <a:avLst/>
          </a:prstGeom>
        </p:spPr>
      </p:pic>
      <p:pic>
        <p:nvPicPr>
          <p:cNvPr id="13" name="Рисунок 12" descr="Ох.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61627" y="434098"/>
            <a:ext cx="2215842" cy="3105356"/>
          </a:xfrm>
          <a:prstGeom prst="rect">
            <a:avLst/>
          </a:prstGeom>
        </p:spPr>
      </p:pic>
      <p:pic>
        <p:nvPicPr>
          <p:cNvPr id="14" name="Рисунок 13" descr="Ох. Рамка 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5671798" y="442399"/>
            <a:ext cx="3914606" cy="3029802"/>
          </a:xfrm>
          <a:prstGeom prst="rect">
            <a:avLst/>
          </a:prstGeom>
        </p:spPr>
      </p:pic>
      <p:pic>
        <p:nvPicPr>
          <p:cNvPr id="15" name="Рисунок 14" descr="Ох.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41993" y="430558"/>
            <a:ext cx="2101754" cy="29540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0784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25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3 с колодой «ОН»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Выбрать три карты-сюжета, вслепую три карты-рамки.  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Расположить их в таком порядке:</a:t>
            </a:r>
          </a:p>
          <a:p>
            <a:pPr marL="457200" indent="-457200"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«Это для меня важно»</a:t>
            </a:r>
          </a:p>
          <a:p>
            <a:pPr marL="457200" indent="-457200"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«Это для меня трудно».</a:t>
            </a:r>
          </a:p>
          <a:p>
            <a:pPr marL="457200" indent="-457200"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Третья ««Этого я хочу добиться». </a:t>
            </a:r>
          </a:p>
          <a:p>
            <a:pPr marL="457200" indent="-457200"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Наугад вставьте каждую карту в рамку.</a:t>
            </a:r>
          </a:p>
          <a:p>
            <a:pPr marL="457200" indent="-457200"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Исследуйте значение  получившейся комбинации.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784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26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Метафорические ассоциативные карты «АНИБИ»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(«Мой внутренний мир», «Внутренний ребенок»)</a:t>
            </a:r>
          </a:p>
          <a:p>
            <a:pPr fontAlgn="base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набор входит 192 карты: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96 карт-рисунков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96 карт- слов на английском и русском языке.</a:t>
            </a:r>
          </a:p>
          <a:p>
            <a:pPr fontAlgn="base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Карты предназначены для работы с внутренним ребенком, со своими и чужими детьми вообще. </a:t>
            </a:r>
          </a:p>
          <a:p>
            <a:pPr fontAlgn="base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колода предоставляет уникальную возможность встретиться с ребенком, которым ты когда-то был. </a:t>
            </a:r>
          </a:p>
          <a:p>
            <a:pPr fontAlgn="base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карт «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Аниби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можно проанализировать травмы, кризисы, потребности и найти ресурсы.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Аниби сюжеты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257675" cy="2809875"/>
          </a:xfrm>
          <a:prstGeom prst="rect">
            <a:avLst/>
          </a:prstGeom>
        </p:spPr>
      </p:pic>
      <p:pic>
        <p:nvPicPr>
          <p:cNvPr id="8" name="Рисунок 7" descr="Аниби сюжеты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3886" y="2084696"/>
            <a:ext cx="3895725" cy="2743200"/>
          </a:xfrm>
          <a:prstGeom prst="rect">
            <a:avLst/>
          </a:prstGeom>
        </p:spPr>
      </p:pic>
      <p:pic>
        <p:nvPicPr>
          <p:cNvPr id="9" name="Рисунок 8" descr="Аниби сюжеты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2050" y="4324350"/>
            <a:ext cx="4171950" cy="2533650"/>
          </a:xfrm>
          <a:prstGeom prst="rect">
            <a:avLst/>
          </a:prstGeom>
        </p:spPr>
      </p:pic>
      <p:pic>
        <p:nvPicPr>
          <p:cNvPr id="10" name="Рисунок 9" descr="Аниби слова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45732" y="1"/>
            <a:ext cx="3246889" cy="2138824"/>
          </a:xfrm>
          <a:prstGeom prst="rect">
            <a:avLst/>
          </a:prstGeom>
        </p:spPr>
      </p:pic>
      <p:pic>
        <p:nvPicPr>
          <p:cNvPr id="12" name="Рисунок 11" descr="Аниби слова 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3010" y="4293134"/>
            <a:ext cx="3873832" cy="2564866"/>
          </a:xfrm>
          <a:prstGeom prst="rect">
            <a:avLst/>
          </a:prstGeom>
        </p:spPr>
      </p:pic>
      <p:pic>
        <p:nvPicPr>
          <p:cNvPr id="13" name="Рисунок 12" descr="Аниби слова 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0173" y="2057256"/>
            <a:ext cx="3493827" cy="2297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0784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27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4 «Ресурсы»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Выберите одну карту-сюжет, отражающую какую-то сферу Вашей жизни (любовь, супружество, материнство, профессиональную деятельность, межличностные отношения с отцом или матерью или др.)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Вслепую выберите 8 карт из колоды со словами.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Расположите их по схеме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Поочередно открывайте </a:t>
            </a:r>
          </a:p>
          <a:p>
            <a:pPr marL="457200" indent="-457200"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каждую карту,  означающую </a:t>
            </a:r>
          </a:p>
          <a:p>
            <a:pPr marL="457200" indent="-457200"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 ресурс в данной сфере.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2692" y="2519415"/>
            <a:ext cx="4599130" cy="433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0784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28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Метафорические карты «Дитя и зверь»</a:t>
            </a:r>
          </a:p>
          <a:p>
            <a:pPr fontAlgn="base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63 карты. Автор: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Ицик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Шмулевич, Израиль.</a:t>
            </a:r>
          </a:p>
          <a:p>
            <a:pPr fontAlgn="base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Каждая карта изображает взаимодействие ребенка и животного, луч света, отражающий намерение, мысль, чувство или действие и взаимодействие теней, отличающееся от явного.</a:t>
            </a:r>
          </a:p>
          <a:p>
            <a:pPr fontAlgn="base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Работать можно на темы: эмоции, коммуникация, искренность, тревоги и страхи, обучение, качества и черты характера, ресурсы и образ благополучия.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Каждая деталь на карте имеет видимое и скрытое значение: животное, ребенок, отношения между ними, тень, луч света, и отношения между лучом и тенью. Используйте эти элементы для исследования актуальной для вас темы.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784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29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1319" y="573205"/>
            <a:ext cx="810677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Метафорические карты «Дитя и зверь»</a:t>
            </a: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Дитя и зверь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38500"/>
            <a:ext cx="5353050" cy="3619500"/>
          </a:xfrm>
          <a:prstGeom prst="rect">
            <a:avLst/>
          </a:prstGeom>
        </p:spPr>
      </p:pic>
      <p:pic>
        <p:nvPicPr>
          <p:cNvPr id="15" name="Рисунок 14" descr="Дитя и зверь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372100" cy="3638550"/>
          </a:xfrm>
          <a:prstGeom prst="rect">
            <a:avLst/>
          </a:prstGeom>
        </p:spPr>
      </p:pic>
      <p:pic>
        <p:nvPicPr>
          <p:cNvPr id="14" name="Рисунок 13" descr="Дитя и зверь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7150" y="0"/>
            <a:ext cx="5276850" cy="3562350"/>
          </a:xfrm>
          <a:prstGeom prst="rect">
            <a:avLst/>
          </a:prstGeom>
        </p:spPr>
      </p:pic>
      <p:pic>
        <p:nvPicPr>
          <p:cNvPr id="12" name="Рисунок 11" descr="Дитя и зверь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38575" y="3324225"/>
            <a:ext cx="5305425" cy="3533775"/>
          </a:xfrm>
          <a:prstGeom prst="rect">
            <a:avLst/>
          </a:prstGeom>
        </p:spPr>
      </p:pic>
      <p:pic>
        <p:nvPicPr>
          <p:cNvPr id="10" name="Рисунок 9" descr="Дитя и зверь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5343525" cy="3562350"/>
          </a:xfrm>
          <a:prstGeom prst="rect">
            <a:avLst/>
          </a:prstGeom>
        </p:spPr>
      </p:pic>
      <p:pic>
        <p:nvPicPr>
          <p:cNvPr id="9" name="Рисунок 8" descr="Дитя и зверь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0475" y="0"/>
            <a:ext cx="5343525" cy="3600450"/>
          </a:xfrm>
          <a:prstGeom prst="rect">
            <a:avLst/>
          </a:prstGeom>
        </p:spPr>
      </p:pic>
      <p:pic>
        <p:nvPicPr>
          <p:cNvPr id="13" name="Рисунок 12" descr="Дитя и зверь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305175"/>
            <a:ext cx="5334000" cy="3552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0784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itchFamily="18" charset="0"/>
              </a:rPr>
              <a:t>Кейс-метод в работе с детьми группы социального риска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Обучающимся предлагаются реальные жизненные ситуации, содержащие значимую  практическую проблему, осмысление которой не только  актуализирует имеющийся  комплекс знаний, но и требует приобретения новых компетенций.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30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5.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Выберите карту с животным, на которое хотите быть похожим.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черты в нем Вас привлекают?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 опасности его подстерегают? Как он от них спасается?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кем оно дружит? Кто его враги?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у Вас с ним общего?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черты этого животного Вы хотите развивать у себя? Какие хотите преодолеть?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784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31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0" y="537029"/>
            <a:ext cx="9144000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вами работала Яковлева Наталья Федоровна!</a:t>
            </a: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успеха в овладении методикой «МАК»</a:t>
            </a: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784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049" y="563632"/>
            <a:ext cx="4897553" cy="79580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Инновационные технологии профилактики 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993424" y="4686870"/>
            <a:ext cx="5105400" cy="590550"/>
            <a:chOff x="1248" y="1440"/>
            <a:chExt cx="3216" cy="372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0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</a:rPr>
                <a:t>Open Air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993424" y="2172270"/>
            <a:ext cx="5105400" cy="590550"/>
            <a:chOff x="1248" y="2030"/>
            <a:chExt cx="3216" cy="372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75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err="1" smtClean="0">
                  <a:solidFill>
                    <a:srgbClr val="002060"/>
                  </a:solidFill>
                </a:rPr>
                <a:t>Квест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993424" y="3010470"/>
            <a:ext cx="5105400" cy="590550"/>
            <a:chOff x="1248" y="2640"/>
            <a:chExt cx="3216" cy="372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35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+mj-lt"/>
                </a:rPr>
                <a:t>Co-working</a:t>
              </a:r>
              <a:endParaRPr lang="en-US" sz="2800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993424" y="3848670"/>
            <a:ext cx="5105400" cy="590550"/>
            <a:chOff x="1248" y="3230"/>
            <a:chExt cx="3216" cy="372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36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</a:rPr>
                <a:t>Open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</a:rPr>
                <a:t>Space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Инновационные технологии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 err="1" smtClean="0"/>
              <a:t>Квест</a:t>
            </a:r>
            <a:r>
              <a:rPr lang="ru-RU" sz="3200" b="1" dirty="0" smtClean="0"/>
              <a:t> </a:t>
            </a:r>
            <a:r>
              <a:rPr lang="ru-RU" sz="3200" dirty="0" smtClean="0"/>
              <a:t>– игра, в которой участники действуют по разработанному плану.</a:t>
            </a:r>
          </a:p>
          <a:p>
            <a:r>
              <a:rPr lang="en-US" sz="3200" b="1" dirty="0" smtClean="0"/>
              <a:t>Co-working</a:t>
            </a:r>
            <a:r>
              <a:rPr lang="en-US" sz="3200" dirty="0" smtClean="0"/>
              <a:t> </a:t>
            </a:r>
            <a:r>
              <a:rPr lang="ru-RU" sz="3200" dirty="0" smtClean="0"/>
              <a:t>– организация труда независимых друг от друга людей в общем пространстве.</a:t>
            </a:r>
          </a:p>
          <a:p>
            <a:r>
              <a:rPr lang="en-US" sz="3200" b="1" dirty="0" smtClean="0"/>
              <a:t>Open Space</a:t>
            </a:r>
            <a:r>
              <a:rPr lang="ru-RU" sz="3200" b="1" dirty="0" smtClean="0"/>
              <a:t> </a:t>
            </a:r>
            <a:r>
              <a:rPr lang="ru-RU" sz="3200" dirty="0" smtClean="0"/>
              <a:t>– дискуссии на открытых площадках.</a:t>
            </a:r>
            <a:endParaRPr lang="en-US" sz="3200" dirty="0" smtClean="0"/>
          </a:p>
          <a:p>
            <a:r>
              <a:rPr lang="en-US" sz="3200" b="1" dirty="0" smtClean="0"/>
              <a:t>Open Air</a:t>
            </a:r>
            <a:r>
              <a:rPr lang="ru-RU" sz="3200" b="1" dirty="0" smtClean="0"/>
              <a:t> </a:t>
            </a:r>
            <a:r>
              <a:rPr lang="ru-RU" sz="3200" dirty="0" smtClean="0"/>
              <a:t>– массовые мероприятия на открытом воздухе.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Технология «</a:t>
            </a:r>
            <a:r>
              <a:rPr lang="en-US" sz="3200" b="1" dirty="0" smtClean="0"/>
              <a:t>Open Space</a:t>
            </a:r>
            <a:r>
              <a:rPr lang="ru-RU" sz="3200" b="1" dirty="0" smtClean="0"/>
              <a:t>» (открытое пространство)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В 1983 году Х. Оуэн был организатором первого Международного симпозиума по организационному развитию в США, по окончании которого все 250 участников единодушно отметили, что самым лучшим во всем мероприятии были кофе-паузы!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</a:t>
            </a:r>
            <a:r>
              <a:rPr lang="ru-RU" dirty="0" smtClean="0"/>
              <a:t>амые древние способы коммуникации между людьми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Круг: </a:t>
            </a:r>
            <a:r>
              <a:rPr lang="ru-RU" sz="2400" dirty="0" smtClean="0"/>
              <a:t>самые важные вещи в жизни происходят в кругу. Мы встречаемся в кругу семьи, у нас есть круг друзей. В круге нет выше и нижестоящих, нет МЫ и ВЫ. В кругу все люди могут видеть друг друга.</a:t>
            </a:r>
          </a:p>
          <a:p>
            <a:r>
              <a:rPr lang="ru-RU" sz="2400" b="1" dirty="0" smtClean="0"/>
              <a:t>Доска объявлений: </a:t>
            </a:r>
            <a:r>
              <a:rPr lang="ru-RU" sz="2400" dirty="0" smtClean="0"/>
              <a:t>простой и уже давно используемый метод, с помощью которого люди могут сообщать друг другу о своих пожеланиях и интересах.</a:t>
            </a:r>
          </a:p>
          <a:p>
            <a:r>
              <a:rPr lang="ru-RU" sz="2400" b="1" dirty="0" smtClean="0"/>
              <a:t>Рыночная площадь: </a:t>
            </a:r>
            <a:r>
              <a:rPr lang="ru-RU" sz="2400" dirty="0" smtClean="0"/>
              <a:t>это пространство,  которое принадлежит всем и где каждый может  действовать в соответствии со своими потребностями и интересами.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Открытое пространство принадлежит всем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“открытом пространстве” целенаправленно создаются условия для проявления способностей человека (людей) к самоорганизации. </a:t>
            </a:r>
          </a:p>
          <a:p>
            <a:r>
              <a:rPr lang="ru-RU" sz="2800" dirty="0" smtClean="0"/>
              <a:t>Структурируется лишь время и </a:t>
            </a:r>
            <a:r>
              <a:rPr lang="ru-RU" sz="2800" dirty="0" err="1" smtClean="0"/>
              <a:t>пространство.И</a:t>
            </a:r>
            <a:r>
              <a:rPr lang="ru-RU" sz="2800" dirty="0" smtClean="0"/>
              <a:t> делается это при помощи четырех принципов, одного закона и одного предупреждения.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4 принципа “О</a:t>
            </a:r>
            <a:r>
              <a:rPr lang="en-US" b="1" dirty="0" smtClean="0"/>
              <a:t>pen Space”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Пришедшие сюда люди </a:t>
            </a:r>
            <a:r>
              <a:rPr lang="ru-RU" sz="2400" dirty="0" smtClean="0"/>
              <a:t>— это наиболее подходящие участники (работаем, разговариваем, обсуждаем, думаем с теми людьми, которые присутствуют). </a:t>
            </a:r>
          </a:p>
          <a:p>
            <a:r>
              <a:rPr lang="ru-RU" sz="2400" b="1" dirty="0" smtClean="0"/>
              <a:t>То, что происходит — это единственное, что может произойти </a:t>
            </a:r>
            <a:r>
              <a:rPr lang="ru-RU" sz="2400" dirty="0" smtClean="0"/>
              <a:t>(концентрируемся на том, что происходит здесь и сейчас). </a:t>
            </a:r>
          </a:p>
          <a:p>
            <a:r>
              <a:rPr lang="ru-RU" sz="2400" b="1" dirty="0" smtClean="0"/>
              <a:t>Процесс начинается, когда приходит время (</a:t>
            </a:r>
            <a:r>
              <a:rPr lang="ru-RU" sz="2400" dirty="0" smtClean="0"/>
              <a:t>подстраиваемся под ритм людей).</a:t>
            </a:r>
          </a:p>
          <a:p>
            <a:r>
              <a:rPr lang="ru-RU" sz="2400" b="1" dirty="0" smtClean="0"/>
              <a:t>Если конец — то конец / Если не конец — тогда не конец </a:t>
            </a:r>
            <a:r>
              <a:rPr lang="ru-RU" sz="2400" dirty="0" smtClean="0"/>
              <a:t>(Если обсуждение в группе подошло к логическому завершению и/или для этого понадобилось меньше времени, чем было запланировано, или обсуждать уже просто нечего, я сам определяю, что мне делать дальше с моим временем и энергией).</a:t>
            </a:r>
          </a:p>
          <a:p>
            <a:endParaRPr lang="ru-RU" sz="2000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Закон “</a:t>
            </a:r>
            <a:r>
              <a:rPr lang="en-US" b="1" dirty="0" err="1"/>
              <a:t>O</a:t>
            </a:r>
            <a:r>
              <a:rPr lang="ru-RU" b="1" dirty="0" err="1" smtClean="0"/>
              <a:t>pen</a:t>
            </a:r>
            <a:r>
              <a:rPr lang="ru-RU" b="1" dirty="0" smtClean="0"/>
              <a:t> </a:t>
            </a:r>
            <a:r>
              <a:rPr lang="en-US" b="1" dirty="0" err="1"/>
              <a:t>S</a:t>
            </a:r>
            <a:r>
              <a:rPr lang="ru-RU" b="1" dirty="0" err="1" smtClean="0"/>
              <a:t>pace</a:t>
            </a:r>
            <a:r>
              <a:rPr lang="ru-RU" b="1" dirty="0" smtClean="0"/>
              <a:t>”: голосование “ногами”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Autofit/>
          </a:bodyPr>
          <a:lstStyle/>
          <a:p>
            <a:r>
              <a:rPr lang="ru-RU" sz="2400" dirty="0"/>
              <a:t>Е</a:t>
            </a:r>
            <a:r>
              <a:rPr lang="ru-RU" sz="2400" dirty="0" smtClean="0"/>
              <a:t>сли во время работы в малой группе вы видите, что ничему новому не учитесь и ничего не можете дать другим — ищите другие места и другие способы работы!</a:t>
            </a:r>
          </a:p>
          <a:p>
            <a:r>
              <a:rPr lang="ru-RU" sz="2400" dirty="0" smtClean="0"/>
              <a:t>“Шмели” являются образцом работоспособности и прилежания, разработчиками своих идей.</a:t>
            </a:r>
          </a:p>
          <a:p>
            <a:r>
              <a:rPr lang="ru-RU" sz="2400" dirty="0" smtClean="0"/>
              <a:t>“Бабочки” наоборот — нерешительны и неактивны, предпочитают “порхать” в области буфета, вести милые беседы в кулуарах. Практически они создают вокруг себя пространство, в котором ничего не запланировано, и как раз по этой причине в нем может многое про изойти. Они могут стать очень активными, если их “разогреть” и дать новые импульсы для работы.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Модификации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кейс-технологий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Case Method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(Поиск решения проблемы).</a:t>
            </a:r>
            <a:r>
              <a:rPr lang="ru-RU" sz="2400" i="1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Обучаемые получают всю необходимую информацию (объемный кейс) для нахождения правильного решения.</a:t>
            </a:r>
          </a:p>
          <a:p>
            <a:pPr marL="609600" indent="-60960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Case Study Method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(Нахождение проблемы).</a:t>
            </a:r>
            <a:r>
              <a:rPr lang="ru-RU" sz="2400" dirty="0" smtClean="0">
                <a:latin typeface="Times New Roman" pitchFamily="18" charset="0"/>
              </a:rPr>
              <a:t> Основная задача этого метода состоит в поиске проблемы и понимании ее сути, лишь затем рассматривается решение. </a:t>
            </a:r>
          </a:p>
          <a:p>
            <a:pPr marL="609600" indent="-60960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In-Basket-Exercise-Method (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Почтовая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корзина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).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Ядро этого метода — принятие решений в условиях недостаточности информации.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Предупреждение “</a:t>
            </a:r>
            <a:r>
              <a:rPr lang="en-US" b="1" dirty="0" smtClean="0"/>
              <a:t>Open </a:t>
            </a:r>
            <a:r>
              <a:rPr lang="en-US" b="1" dirty="0"/>
              <a:t>S</a:t>
            </a:r>
            <a:r>
              <a:rPr lang="en-US" b="1" dirty="0" smtClean="0"/>
              <a:t>pace”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0013" y="1827212"/>
            <a:ext cx="7313612" cy="434498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Тема должна быть комплексной, решения проблемных вопросов в ней не должны быть известны заранее. </a:t>
            </a:r>
          </a:p>
          <a:p>
            <a:r>
              <a:rPr lang="ru-RU" sz="2800" dirty="0" smtClean="0"/>
              <a:t>Тема должна быть актуальной — она должна “гореть в руках”. </a:t>
            </a:r>
          </a:p>
          <a:p>
            <a:r>
              <a:rPr lang="ru-RU" sz="2800" dirty="0" smtClean="0"/>
              <a:t>Тема должна предполагать альтернативы и противоречия. </a:t>
            </a:r>
          </a:p>
          <a:p>
            <a:r>
              <a:rPr lang="ru-RU" sz="2800" dirty="0" smtClean="0"/>
              <a:t>Группа участников должна быть гетерогенной.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685799"/>
            <a:ext cx="7313612" cy="758825"/>
          </a:xfrm>
        </p:spPr>
        <p:txBody>
          <a:bodyPr/>
          <a:lstStyle/>
          <a:p>
            <a:pPr algn="ctr"/>
            <a:r>
              <a:rPr lang="ru-RU" sz="2800" b="1" dirty="0" smtClean="0"/>
              <a:t>Технология «</a:t>
            </a:r>
            <a:r>
              <a:rPr lang="en-US" sz="2800" b="1" dirty="0" smtClean="0"/>
              <a:t>Open-Air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Опен-эйр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 (англ. 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</a:rPr>
              <a:t>open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 — 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открытый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, 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</a:rPr>
              <a:t>air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 — воздух; дословно — 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проводимый на открытом воздухе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) —  музыкальное   событие, концерт, 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 фестиваль, который проходит на свежем воздухе (от десятков до сотен тыс. чел.).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Open-Air</a:t>
            </a:r>
            <a:r>
              <a:rPr lang="ru-RU" sz="3200" b="1" dirty="0" smtClean="0"/>
              <a:t> "День молодежи« в Самаре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Мероприятие с участием известных самарских </a:t>
            </a:r>
            <a:r>
              <a:rPr lang="ru-RU" dirty="0" err="1" smtClean="0"/>
              <a:t>диджеев</a:t>
            </a:r>
            <a:r>
              <a:rPr lang="ru-RU" dirty="0" smtClean="0"/>
              <a:t> и танцоров.</a:t>
            </a:r>
          </a:p>
          <a:p>
            <a:pPr fontAlgn="base"/>
            <a:r>
              <a:rPr lang="ru-RU" dirty="0" smtClean="0"/>
              <a:t>В программе дня: </a:t>
            </a:r>
            <a:r>
              <a:rPr lang="ru-RU" b="1" dirty="0" smtClean="0"/>
              <a:t>открытая тренировка по силовой гимнастике</a:t>
            </a:r>
            <a:r>
              <a:rPr lang="ru-RU" dirty="0" smtClean="0"/>
              <a:t>, </a:t>
            </a:r>
            <a:r>
              <a:rPr lang="ru-RU" b="1" dirty="0" smtClean="0"/>
              <a:t>скрининг</a:t>
            </a:r>
            <a:r>
              <a:rPr lang="ru-RU" dirty="0" smtClean="0"/>
              <a:t> (эффективное обследование организма), </a:t>
            </a:r>
            <a:r>
              <a:rPr lang="ru-RU" b="1" dirty="0" smtClean="0"/>
              <a:t>игры по настольному хоккею</a:t>
            </a:r>
            <a:r>
              <a:rPr lang="ru-RU" dirty="0" smtClean="0"/>
              <a:t> и </a:t>
            </a:r>
            <a:r>
              <a:rPr lang="ru-RU" b="1" dirty="0" err="1" smtClean="0"/>
              <a:t>фингербордингу</a:t>
            </a:r>
            <a:r>
              <a:rPr lang="ru-RU" dirty="0" smtClean="0"/>
              <a:t>, </a:t>
            </a:r>
            <a:r>
              <a:rPr lang="ru-RU" b="1" dirty="0" smtClean="0"/>
              <a:t>пляжный футбол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желающих реализовать свой творческий потенциал будет установлен </a:t>
            </a:r>
            <a:r>
              <a:rPr lang="ru-RU" b="1" dirty="0" smtClean="0"/>
              <a:t>баннер "Свободная территория Граффити</a:t>
            </a:r>
            <a:r>
              <a:rPr lang="ru-RU" dirty="0" smtClean="0"/>
              <a:t>", где любой желающий сможет оставить свой "тег". Также в программе мероприятия </a:t>
            </a:r>
            <a:r>
              <a:rPr lang="ru-RU" b="1" dirty="0" err="1" smtClean="0"/>
              <a:t>хип-хоп</a:t>
            </a:r>
            <a:r>
              <a:rPr lang="ru-RU" b="1" dirty="0" smtClean="0"/>
              <a:t> </a:t>
            </a:r>
            <a:r>
              <a:rPr lang="ru-RU" b="1" dirty="0" err="1" smtClean="0"/>
              <a:t>баттлы</a:t>
            </a:r>
            <a:r>
              <a:rPr lang="ru-RU" b="1" dirty="0" smtClean="0"/>
              <a:t> </a:t>
            </a:r>
            <a:r>
              <a:rPr lang="ru-RU" dirty="0" smtClean="0"/>
              <a:t>и </a:t>
            </a:r>
            <a:r>
              <a:rPr lang="ru-RU" b="1" dirty="0" err="1" smtClean="0"/>
              <a:t>сальса-дискотека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500174"/>
            <a:ext cx="4000528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Фолк фестиваль на живописном берегу реки Оки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Лучшие музыкальные группы в стилях фолк, фолк-рок, </a:t>
            </a:r>
            <a:r>
              <a:rPr lang="ru-RU" sz="2800" dirty="0" err="1" smtClean="0"/>
              <a:t>фолк-метал</a:t>
            </a:r>
            <a:r>
              <a:rPr lang="ru-RU" sz="2800" dirty="0" smtClean="0"/>
              <a:t>, ирландский фолк, </a:t>
            </a:r>
            <a:r>
              <a:rPr lang="ru-RU" sz="2800" dirty="0" err="1" smtClean="0"/>
              <a:t>паган-метал</a:t>
            </a:r>
            <a:r>
              <a:rPr lang="ru-RU" sz="2800" dirty="0" smtClean="0"/>
              <a:t>, пивной фолк, средневековый фолк и прочих разновидностей </a:t>
            </a:r>
            <a:r>
              <a:rPr lang="ru-RU" sz="2800" dirty="0" err="1" smtClean="0"/>
              <a:t>фолк-музыки</a:t>
            </a:r>
            <a:r>
              <a:rPr lang="ru-RU" sz="2800" dirty="0" smtClean="0"/>
              <a:t> сыграют на большой сцене фестиваля. </a:t>
            </a:r>
          </a:p>
          <a:p>
            <a:r>
              <a:rPr lang="ru-RU" sz="2800" dirty="0" smtClean="0"/>
              <a:t>Реальное погружение в эпоху средневековья; </a:t>
            </a:r>
            <a:r>
              <a:rPr lang="ru-RU" sz="2800" b="1" dirty="0" smtClean="0"/>
              <a:t>средневековые игрища</a:t>
            </a:r>
            <a:r>
              <a:rPr lang="ru-RU" sz="2800" dirty="0" smtClean="0"/>
              <a:t>; вкуснейшая еда, реки медовухи, пива и свежих соков; </a:t>
            </a:r>
            <a:r>
              <a:rPr lang="ru-RU" sz="2800" b="1" dirty="0" smtClean="0"/>
              <a:t>конные турниры</a:t>
            </a:r>
            <a:r>
              <a:rPr lang="ru-RU" sz="2800" dirty="0" smtClean="0"/>
              <a:t>; </a:t>
            </a:r>
            <a:r>
              <a:rPr lang="ru-RU" sz="2800" b="1" dirty="0" smtClean="0"/>
              <a:t>сжигание ведьм.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285992"/>
            <a:ext cx="6310338" cy="3108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Фолк-музыка - народная музыка, музыкальный фольклор, или  музыкально-поэтическое творчество народа, неотъемлемая часть народного творчества, существующего, как правило, в устной форме, передаваемого из поколения в поколение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Мультиформатный</a:t>
            </a:r>
            <a:r>
              <a:rPr lang="ru-RU" b="1" dirty="0" smtClean="0"/>
              <a:t> фестиваль в Богородицке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Мультиформатный</a:t>
            </a:r>
            <a:r>
              <a:rPr lang="ru-RU" sz="2800" dirty="0" smtClean="0"/>
              <a:t> фестиваль творчества, где каждый </a:t>
            </a:r>
            <a:r>
              <a:rPr lang="ru-RU" sz="2800" b="1" dirty="0" smtClean="0"/>
              <a:t>музыкант или художник </a:t>
            </a:r>
            <a:r>
              <a:rPr lang="ru-RU" sz="2800" dirty="0" smtClean="0"/>
              <a:t>может выразить себя в свободной форме. В течение трёх дней огромный лагерь развернётся под летним солнцем. Гости со всех уголков России, любители музыки и активного отдыха, смогут отдохнуть и научиться разным </a:t>
            </a:r>
            <a:r>
              <a:rPr lang="ru-RU" sz="2800" dirty="0" err="1" smtClean="0"/>
              <a:t>интересностям</a:t>
            </a:r>
            <a:r>
              <a:rPr lang="ru-RU" sz="2800" dirty="0" smtClean="0"/>
              <a:t> на </a:t>
            </a:r>
            <a:r>
              <a:rPr lang="ru-RU" sz="2800" b="1" dirty="0" smtClean="0"/>
              <a:t>мастер-классах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Рок-концерт в Москве (ЦСО «Мельница»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400" dirty="0" smtClean="0"/>
              <a:t>Организаторы позиционируют данный фестиваль не просто как грандиозный рок-концерт с возможностью приятно провести время всей семьей, но и как шанс для молодых талантов показать себя на большой сцене. Кроме того на территории фестиваля будет организован досуг для детей и взрослых, включая </a:t>
            </a:r>
            <a:r>
              <a:rPr lang="ru-RU" sz="2400" b="1" dirty="0" smtClean="0"/>
              <a:t>батуты</a:t>
            </a:r>
            <a:r>
              <a:rPr lang="ru-RU" sz="2400" dirty="0" smtClean="0"/>
              <a:t>, </a:t>
            </a:r>
            <a:r>
              <a:rPr lang="ru-RU" sz="2400" b="1" dirty="0" smtClean="0"/>
              <a:t>канатную переправу</a:t>
            </a:r>
            <a:r>
              <a:rPr lang="ru-RU" sz="2400" dirty="0" smtClean="0"/>
              <a:t>, </a:t>
            </a:r>
            <a:r>
              <a:rPr lang="ru-RU" sz="2400" b="1" dirty="0" smtClean="0"/>
              <a:t>лодочную станцию</a:t>
            </a:r>
            <a:r>
              <a:rPr lang="ru-RU" sz="2400" dirty="0" smtClean="0"/>
              <a:t>, </a:t>
            </a:r>
            <a:r>
              <a:rPr lang="ru-RU" sz="2400" b="1" dirty="0" err="1" smtClean="0"/>
              <a:t>пейнтбол</a:t>
            </a:r>
            <a:r>
              <a:rPr lang="ru-RU" sz="2400" b="1" dirty="0" smtClean="0"/>
              <a:t>,</a:t>
            </a:r>
            <a:r>
              <a:rPr lang="ru-RU" sz="2400" dirty="0" smtClean="0"/>
              <a:t> </a:t>
            </a:r>
            <a:r>
              <a:rPr lang="ru-RU" sz="2400" b="1" dirty="0" smtClean="0"/>
              <a:t>тир и катание на лошадях</a:t>
            </a:r>
            <a:r>
              <a:rPr lang="ru-RU" sz="2400" dirty="0" smtClean="0"/>
              <a:t>. К услугам посетителей будет аренда беседок с мангалом. Также будут организованы летние кафе с горячим питанием, снеками и прохладительными напитками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 smtClean="0"/>
              <a:t>Архстояние</a:t>
            </a:r>
            <a:r>
              <a:rPr lang="ru-RU" sz="3600" dirty="0" smtClean="0"/>
              <a:t> детское (2-й фестиваль современного искусства для детей)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sz="2400" dirty="0" smtClean="0"/>
              <a:t>течение 3-х дней фестиваля на открытых станциях искусств пройдут </a:t>
            </a:r>
            <a:r>
              <a:rPr lang="ru-RU" sz="2400" b="1" dirty="0" smtClean="0"/>
              <a:t>мастер-классы по рисунку, керамике, живописи, архитектуре, дизайну, театру, спорту, фотоохоте, стихосложению, туризму и рыболовству</a:t>
            </a:r>
            <a:r>
              <a:rPr lang="ru-RU" sz="2400" dirty="0" smtClean="0"/>
              <a:t>. </a:t>
            </a:r>
          </a:p>
          <a:p>
            <a:r>
              <a:rPr lang="ru-RU" sz="2400" b="1" dirty="0" smtClean="0"/>
              <a:t>Творческие станции </a:t>
            </a:r>
            <a:r>
              <a:rPr lang="ru-RU" sz="2400" dirty="0" smtClean="0"/>
              <a:t>составят масштабную</a:t>
            </a:r>
            <a:r>
              <a:rPr lang="ru-RU" sz="2400" b="1" dirty="0" smtClean="0"/>
              <a:t> инсталляцию </a:t>
            </a:r>
            <a:r>
              <a:rPr lang="ru-RU" sz="2400" dirty="0" smtClean="0"/>
              <a:t>в природном ландшафте острова на реке Волга. А художники — руководители станций, сочетая прикладные знания и юмор, в атмосфере игры откроют «секреты» кладоискателей.</a:t>
            </a:r>
          </a:p>
          <a:p>
            <a:r>
              <a:rPr lang="ru-RU" sz="2400" dirty="0" smtClean="0"/>
              <a:t>Итогом фестиваля станет </a:t>
            </a:r>
            <a:r>
              <a:rPr lang="ru-RU" sz="2400" b="1" dirty="0" smtClean="0"/>
              <a:t>масштабная инсталляция на горе острова из ста идолов настоящего и будущего</a:t>
            </a:r>
            <a:r>
              <a:rPr lang="ru-RU" sz="2400" dirty="0" smtClean="0"/>
              <a:t>, созданная всеми участниками приключения.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Крапивна 2015 (село в Тульской области)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Ежегодно праздничное действо разворачивается одновременно на нескольких площадках. В этом году меняется формат фестиваля, значительно расширяется событийная насыщенность праздника. </a:t>
            </a:r>
          </a:p>
          <a:p>
            <a:r>
              <a:rPr lang="ru-RU" sz="2000" dirty="0" smtClean="0"/>
              <a:t>Увеличится музейно-историческая составляющая фестиваля, музей выходит на улицы города. Такова </a:t>
            </a:r>
            <a:r>
              <a:rPr lang="ru-RU" sz="2000" b="1" dirty="0" smtClean="0"/>
              <a:t>площадка «Музейная улица»</a:t>
            </a:r>
            <a:r>
              <a:rPr lang="ru-RU" sz="2000" dirty="0" smtClean="0"/>
              <a:t> </a:t>
            </a:r>
            <a:r>
              <a:rPr lang="ru-RU" sz="2000" b="1" dirty="0" smtClean="0"/>
              <a:t>— прилегающие к зданию территории становятся единым выставочным пространством, в котором будут представлены различные темы, связанные с задачами фестиваля — История города и история праздника. </a:t>
            </a:r>
          </a:p>
          <a:p>
            <a:r>
              <a:rPr lang="ru-RU" sz="2000" dirty="0" smtClean="0"/>
              <a:t>На время фестиваля центральная площадь Крапивны превратится в ярмарочную. В этом году основной составляющей фестивальной ярмарки станут </a:t>
            </a:r>
            <a:r>
              <a:rPr lang="ru-RU" sz="2000" b="1" dirty="0" smtClean="0"/>
              <a:t>изделия </a:t>
            </a:r>
            <a:r>
              <a:rPr lang="ru-RU" sz="2000" b="1" dirty="0" err="1" smtClean="0"/>
              <a:t>хенд-мейд</a:t>
            </a:r>
            <a:r>
              <a:rPr lang="ru-RU" sz="2000" b="1" dirty="0" smtClean="0"/>
              <a:t> </a:t>
            </a:r>
            <a:r>
              <a:rPr lang="ru-RU" sz="2000" dirty="0" smtClean="0"/>
              <a:t>с многочисленными </a:t>
            </a:r>
            <a:r>
              <a:rPr lang="ru-RU" sz="2000" b="1" dirty="0" smtClean="0"/>
              <a:t>мастер-классами по традиционным ремеслам. 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Мото</a:t>
            </a:r>
            <a:r>
              <a:rPr lang="ru-RU" b="1" dirty="0" smtClean="0"/>
              <a:t> Малоярославец 2015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Один из самых продолжительных фестивалей продлится  четыре дня. Сцен будет тоже ровно четыре, на которых выступят самые известные </a:t>
            </a:r>
            <a:r>
              <a:rPr lang="ru-RU" sz="2400" dirty="0" err="1" smtClean="0"/>
              <a:t>рок-команды</a:t>
            </a:r>
            <a:r>
              <a:rPr lang="ru-RU" sz="2400" dirty="0" smtClean="0"/>
              <a:t> России. Ещё раз магическое «четыре» повторится в количестве </a:t>
            </a:r>
            <a:r>
              <a:rPr lang="ru-RU" sz="2400" dirty="0" err="1" smtClean="0"/>
              <a:t>мотолокаций</a:t>
            </a:r>
            <a:r>
              <a:rPr lang="ru-RU" sz="2400" dirty="0" smtClean="0"/>
              <a:t> — здесь будут все </a:t>
            </a:r>
            <a:r>
              <a:rPr lang="ru-RU" sz="2400" dirty="0" err="1" smtClean="0"/>
              <a:t>байкеры</a:t>
            </a:r>
            <a:r>
              <a:rPr lang="ru-RU" sz="2400" dirty="0" smtClean="0"/>
              <a:t> Центрального региона России. </a:t>
            </a:r>
          </a:p>
          <a:p>
            <a:r>
              <a:rPr lang="ru-RU" sz="2400" dirty="0" smtClean="0"/>
              <a:t>Помимо насыщенной музыкальной программы зрителей ждут самые горячие и экстремальные развлечения: </a:t>
            </a:r>
            <a:r>
              <a:rPr lang="ru-RU" sz="2400" b="1" dirty="0" smtClean="0"/>
              <a:t>воздухоплавание, каскадёрские трюки, прыжки на мотоциклах, огненное шоу, реконструкция </a:t>
            </a:r>
            <a:r>
              <a:rPr lang="ru-RU" sz="2400" dirty="0" smtClean="0"/>
              <a:t>и грандиозный фейерверк.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ОДА! ЕДА! Кулинарный фестиваль в Москве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Это открытое пространство с мастер-классами от ведущих специалистов кулинарии, которые будут делиться с вами уникальными рецептами, а результаты их деятельности сможете оценить тут же.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Модификации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кейс-технологий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Stated Problem Method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Оценка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решения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).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В этом варианте кроме описания ситуации предоставляется в распоряжение вся существенная информация, приводятся принятые решения, которые 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анализируются и подвергаются критической оценке,  предлагается разработать собственное решение.</a:t>
            </a:r>
          </a:p>
          <a:p>
            <a:pPr marL="609600" indent="-609600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Incident Method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(Поиск информации).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Данная модификация метода доминирующим предполагает процесс поиска информации,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так как заведомо содержит информационные лакуны в описании  ситуации. </a:t>
            </a:r>
          </a:p>
          <a:p>
            <a:pPr marL="609600" indent="-609600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Consulting in Experiential Life Cases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Консультирование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реальных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случаях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).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Open-Air</a:t>
            </a:r>
            <a:r>
              <a:rPr lang="ru-RU" sz="3200" b="1" dirty="0" smtClean="0"/>
              <a:t> "День молодежи« в Самаре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Мероприятие с участием известных самарских </a:t>
            </a:r>
            <a:r>
              <a:rPr lang="ru-RU" dirty="0" err="1" smtClean="0"/>
              <a:t>диджеев</a:t>
            </a:r>
            <a:r>
              <a:rPr lang="ru-RU" dirty="0" smtClean="0"/>
              <a:t> и танцоров.</a:t>
            </a:r>
          </a:p>
          <a:p>
            <a:pPr fontAlgn="base"/>
            <a:r>
              <a:rPr lang="ru-RU" dirty="0" smtClean="0"/>
              <a:t>В программе дня: </a:t>
            </a:r>
            <a:r>
              <a:rPr lang="ru-RU" b="1" dirty="0" smtClean="0"/>
              <a:t>открытая тренировка по силовой гимнастике</a:t>
            </a:r>
            <a:r>
              <a:rPr lang="ru-RU" dirty="0" smtClean="0"/>
              <a:t>, </a:t>
            </a:r>
            <a:r>
              <a:rPr lang="ru-RU" b="1" dirty="0" smtClean="0"/>
              <a:t>скрининг</a:t>
            </a:r>
            <a:r>
              <a:rPr lang="ru-RU" dirty="0" smtClean="0"/>
              <a:t> (эффективное обследование организма), </a:t>
            </a:r>
            <a:r>
              <a:rPr lang="ru-RU" b="1" dirty="0" smtClean="0"/>
              <a:t>игры по настольному хоккею</a:t>
            </a:r>
            <a:r>
              <a:rPr lang="ru-RU" dirty="0" smtClean="0"/>
              <a:t> и </a:t>
            </a:r>
            <a:r>
              <a:rPr lang="ru-RU" b="1" dirty="0" err="1" smtClean="0"/>
              <a:t>фингербордингу</a:t>
            </a:r>
            <a:r>
              <a:rPr lang="ru-RU" dirty="0" smtClean="0"/>
              <a:t>, </a:t>
            </a:r>
            <a:r>
              <a:rPr lang="ru-RU" b="1" dirty="0" smtClean="0"/>
              <a:t>пляжный футбол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желающих реализовать свой творческий потенциал будет установлен </a:t>
            </a:r>
            <a:r>
              <a:rPr lang="ru-RU" b="1" dirty="0" smtClean="0"/>
              <a:t>баннер "Свободная территория Граффити</a:t>
            </a:r>
            <a:r>
              <a:rPr lang="ru-RU" dirty="0" smtClean="0"/>
              <a:t>", где любой желающий сможет оставить свой "тег". Также в программе мероприятия </a:t>
            </a:r>
            <a:r>
              <a:rPr lang="ru-RU" b="1" dirty="0" err="1" smtClean="0"/>
              <a:t>хип-хоп</a:t>
            </a:r>
            <a:r>
              <a:rPr lang="ru-RU" b="1" dirty="0" smtClean="0"/>
              <a:t> </a:t>
            </a:r>
            <a:r>
              <a:rPr lang="ru-RU" b="1" dirty="0" err="1" smtClean="0"/>
              <a:t>баттлы</a:t>
            </a:r>
            <a:r>
              <a:rPr lang="ru-RU" b="1" dirty="0" smtClean="0"/>
              <a:t> </a:t>
            </a:r>
            <a:r>
              <a:rPr lang="ru-RU" dirty="0" smtClean="0"/>
              <a:t>и </a:t>
            </a:r>
            <a:r>
              <a:rPr lang="ru-RU" b="1" dirty="0" err="1" smtClean="0"/>
              <a:t>сальса-дискотека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500174"/>
            <a:ext cx="4000528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Итак, в рамках </a:t>
            </a:r>
            <a:r>
              <a:rPr lang="en-US" sz="3200" b="1" dirty="0" smtClean="0"/>
              <a:t>Open-Air</a:t>
            </a:r>
            <a:r>
              <a:rPr lang="ru-RU" sz="3200" b="1" dirty="0" smtClean="0"/>
              <a:t> можно организовать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3971924" cy="43251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Граффити</a:t>
            </a:r>
          </a:p>
          <a:p>
            <a:r>
              <a:rPr lang="ru-RU" dirty="0" smtClean="0"/>
              <a:t>Старинные народные игры</a:t>
            </a:r>
          </a:p>
          <a:p>
            <a:r>
              <a:rPr lang="ru-RU" dirty="0" smtClean="0"/>
              <a:t>Мастер-классы по рисунку, керамике, живописи,  традиционным ремеслам, архитектуре, дизайну, театру, спорту, фотоохоте, стихосложению, туризму, рыболовству и др.</a:t>
            </a:r>
          </a:p>
          <a:p>
            <a:r>
              <a:rPr lang="ru-RU" dirty="0" smtClean="0"/>
              <a:t>Инсталляция</a:t>
            </a:r>
          </a:p>
          <a:p>
            <a:r>
              <a:rPr lang="ru-RU" dirty="0" smtClean="0"/>
              <a:t>Конные турниры, катание на лошадях</a:t>
            </a:r>
          </a:p>
          <a:p>
            <a:r>
              <a:rPr lang="ru-RU" dirty="0" err="1" smtClean="0"/>
              <a:t>Скейтбординг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Фингербординг</a:t>
            </a:r>
            <a:endParaRPr lang="ru-RU" dirty="0" smtClean="0"/>
          </a:p>
          <a:p>
            <a:r>
              <a:rPr lang="ru-RU" dirty="0" err="1" smtClean="0"/>
              <a:t>Хип-хоп-батлы</a:t>
            </a:r>
            <a:endParaRPr lang="ru-RU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86314" y="2143116"/>
            <a:ext cx="4214842" cy="45394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Воздухоплавание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Каскадёрские трюки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Прыжки на мотоциклах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Реконструкции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Батуты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Канатная переправа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Лодочная станция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Пейнтбол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Тир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Парикмахерские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Лектории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Настольные игры 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endParaRPr lang="ru-RU" sz="28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4286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Проектируем  интерактивное </a:t>
            </a:r>
            <a:r>
              <a:rPr lang="en-US" sz="2800" b="1" dirty="0" smtClean="0"/>
              <a:t>Open-Air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1 шаг. </a:t>
            </a:r>
            <a:r>
              <a:rPr lang="ru-RU" dirty="0" smtClean="0"/>
              <a:t>Придумайте броское запоминающееся название мероприятия на открытом воздухе для  подростков и/или </a:t>
            </a:r>
            <a:r>
              <a:rPr lang="ru-RU" dirty="0"/>
              <a:t> </a:t>
            </a:r>
            <a:r>
              <a:rPr lang="ru-RU" dirty="0" smtClean="0"/>
              <a:t>молодежи. </a:t>
            </a:r>
          </a:p>
          <a:p>
            <a:r>
              <a:rPr lang="ru-RU" b="1" dirty="0" smtClean="0"/>
              <a:t>2 шаг. </a:t>
            </a:r>
            <a:r>
              <a:rPr lang="ru-RU" dirty="0" smtClean="0"/>
              <a:t>Сформулируйте</a:t>
            </a:r>
            <a:r>
              <a:rPr lang="ru-RU" b="1" dirty="0" smtClean="0"/>
              <a:t> </a:t>
            </a:r>
            <a:r>
              <a:rPr lang="ru-RU" dirty="0" smtClean="0"/>
              <a:t>основную идею. </a:t>
            </a:r>
            <a:endParaRPr lang="ru-RU" b="1" dirty="0" smtClean="0"/>
          </a:p>
          <a:p>
            <a:r>
              <a:rPr lang="ru-RU" b="1" dirty="0" smtClean="0"/>
              <a:t>3 шаг. </a:t>
            </a:r>
            <a:r>
              <a:rPr lang="ru-RU" dirty="0" smtClean="0"/>
              <a:t>Определите</a:t>
            </a:r>
            <a:r>
              <a:rPr lang="ru-RU" b="1" dirty="0" smtClean="0"/>
              <a:t> т</a:t>
            </a:r>
            <a:r>
              <a:rPr lang="ru-RU" dirty="0" smtClean="0"/>
              <a:t>ематическую  направленность (музыкальное, спортивное и т.п.)</a:t>
            </a:r>
          </a:p>
          <a:p>
            <a:r>
              <a:rPr lang="ru-RU" b="1" dirty="0" smtClean="0"/>
              <a:t>4 шаг. </a:t>
            </a:r>
            <a:r>
              <a:rPr lang="ru-RU" dirty="0" smtClean="0"/>
              <a:t>Аргументируйте, зачем оно будет проводиться (что узнают, чему научатся подростки, молодые люди)</a:t>
            </a:r>
          </a:p>
          <a:p>
            <a:r>
              <a:rPr lang="ru-RU" b="1" dirty="0" smtClean="0"/>
              <a:t>5 шаг. </a:t>
            </a:r>
            <a:r>
              <a:rPr lang="ru-RU" dirty="0" smtClean="0"/>
              <a:t>Определите, в  чем будет его изюминка  (что вызовет интерес). </a:t>
            </a:r>
          </a:p>
          <a:p>
            <a:r>
              <a:rPr lang="ru-RU" b="1" dirty="0" smtClean="0"/>
              <a:t>6 шаг. </a:t>
            </a:r>
            <a:r>
              <a:rPr lang="ru-RU" dirty="0" smtClean="0"/>
              <a:t>Выберите площадку проведения.</a:t>
            </a:r>
          </a:p>
          <a:p>
            <a:r>
              <a:rPr lang="ru-RU" b="1" dirty="0" smtClean="0"/>
              <a:t>7. </a:t>
            </a:r>
            <a:r>
              <a:rPr lang="ru-RU" dirty="0" smtClean="0"/>
              <a:t>Составьте план мероприятия (кто, что и где  будет делать).</a:t>
            </a:r>
          </a:p>
          <a:p>
            <a:r>
              <a:rPr lang="ru-RU" b="1" dirty="0" smtClean="0"/>
              <a:t>8 шаг. </a:t>
            </a:r>
            <a:r>
              <a:rPr lang="ru-RU" dirty="0" smtClean="0"/>
              <a:t>Определите ожидаемые результаты </a:t>
            </a:r>
            <a:r>
              <a:rPr lang="en-US" b="1" dirty="0" smtClean="0"/>
              <a:t>Open-Air </a:t>
            </a:r>
            <a:r>
              <a:rPr lang="ru-RU" dirty="0" smtClean="0"/>
              <a:t>и формы их презентации.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pPr marL="0">
              <a:buNone/>
            </a:pPr>
            <a:endParaRPr lang="ru-RU" i="1" dirty="0" smtClean="0"/>
          </a:p>
          <a:p>
            <a:pPr marL="0">
              <a:buNone/>
            </a:pPr>
            <a:endParaRPr lang="ru-RU" i="1" dirty="0" smtClean="0"/>
          </a:p>
          <a:p>
            <a:pPr marL="0">
              <a:buNone/>
            </a:pPr>
            <a:endParaRPr lang="ru-RU" sz="2400" i="1" dirty="0" smtClean="0"/>
          </a:p>
          <a:p>
            <a:pPr marL="0">
              <a:buNone/>
            </a:pPr>
            <a:endParaRPr lang="ru-RU" sz="2400" i="1" dirty="0" smtClean="0"/>
          </a:p>
          <a:p>
            <a:pPr marL="0">
              <a:buNone/>
            </a:pPr>
            <a:r>
              <a:rPr lang="ru-RU" sz="2400" i="1" dirty="0" smtClean="0"/>
              <a:t>С Вами работала Наталья Федоровна Яковлева, к.п.н., заведующая Центром социального и психолого-педагогического сопровождения детей в трудной жизненной ситуации и социально опасном положении КГПУ им. В.П. Астафьева</a:t>
            </a:r>
            <a:endParaRPr lang="ru-RU" sz="2400" i="1" dirty="0"/>
          </a:p>
        </p:txBody>
      </p:sp>
      <p:pic>
        <p:nvPicPr>
          <p:cNvPr id="5" name="Рисунок 4" descr="саморазвит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585946"/>
            <a:ext cx="27432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Технология индивидуально-ориентированного программирования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  проблем ребенка.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имеющихся ресурсов. Постановка целей и задач.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Отбор методов.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критериев и показателей.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Проектирование содержания.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Прогнозирование результатов.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Технология актуализации самовоспитания подростков группы риска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603" t="7260" r="22490"/>
          <a:stretch>
            <a:fillRect/>
          </a:stretch>
        </p:blipFill>
        <p:spPr bwMode="auto">
          <a:xfrm>
            <a:off x="714348" y="1428736"/>
            <a:ext cx="800105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Технология актуализации самовоспитания подростков группы риска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616" t="10417" r="14503"/>
          <a:stretch>
            <a:fillRect/>
          </a:stretch>
        </p:blipFill>
        <p:spPr bwMode="auto">
          <a:xfrm>
            <a:off x="428596" y="2071678"/>
            <a:ext cx="82868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979" t="14677" r="26562" b="11212"/>
          <a:stretch>
            <a:fillRect/>
          </a:stretch>
        </p:blipFill>
        <p:spPr bwMode="auto">
          <a:xfrm>
            <a:off x="214282" y="1357298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0843" t="18841" r="10933"/>
          <a:stretch>
            <a:fillRect/>
          </a:stretch>
        </p:blipFill>
        <p:spPr bwMode="auto">
          <a:xfrm>
            <a:off x="3286116" y="1357298"/>
            <a:ext cx="564357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верх 5"/>
          <p:cNvSpPr/>
          <p:nvPr/>
        </p:nvSpPr>
        <p:spPr>
          <a:xfrm rot="2634475">
            <a:off x="45015" y="3385030"/>
            <a:ext cx="118671" cy="104237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ругая 1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326</TotalTime>
  <Words>2502</Words>
  <Application>Microsoft Office PowerPoint</Application>
  <PresentationFormat>Экран (4:3)</PresentationFormat>
  <Paragraphs>302</Paragraphs>
  <Slides>54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Справедливость</vt:lpstr>
      <vt:lpstr>Технология социально-педагогической поддержки семей и детей в трудной жизненной ситуации, связанной с религиозным экстремизмом и терроризмом. Часть 4. </vt:lpstr>
      <vt:lpstr>Оценка рисков и возможностей</vt:lpstr>
      <vt:lpstr>Кейс-метод в работе с детьми группы социального риска</vt:lpstr>
      <vt:lpstr>Модификации кейс-технологий </vt:lpstr>
      <vt:lpstr>Модификации кейс-технологий </vt:lpstr>
      <vt:lpstr>Технология индивидуально-ориентированного программирования</vt:lpstr>
      <vt:lpstr>Технология актуализации самовоспитания подростков группы риска</vt:lpstr>
      <vt:lpstr>Технология актуализации самовоспитания подростков группы риска</vt:lpstr>
      <vt:lpstr>Слайд 9</vt:lpstr>
      <vt:lpstr>Слайд 10</vt:lpstr>
      <vt:lpstr>Слайд 11</vt:lpstr>
      <vt:lpstr>Метод метафорических ассоциативных карт в актуализации внутренних ресурсов подростков группы риска </vt:lpstr>
      <vt:lpstr>Пакет «Мир человеческих характеров»</vt:lpstr>
      <vt:lpstr>Слайд 14</vt:lpstr>
      <vt:lpstr>Методика изучения проявлений характера с автоматизированной обработкой данных «Метод ИПХ-1.0»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Инновационные технологии профилактики </vt:lpstr>
      <vt:lpstr>Инновационные технологии</vt:lpstr>
      <vt:lpstr>Технология «Open Space» (открытое пространство)</vt:lpstr>
      <vt:lpstr>Самые древние способы коммуникации между людьми</vt:lpstr>
      <vt:lpstr>Открытое пространство принадлежит всем</vt:lpstr>
      <vt:lpstr>4 принципа “Оpen Space”</vt:lpstr>
      <vt:lpstr>Закон “Open Space”: голосование “ногами”</vt:lpstr>
      <vt:lpstr>Предупреждение “Open Space”</vt:lpstr>
      <vt:lpstr>Технология «Open-Air»</vt:lpstr>
      <vt:lpstr>Open-Air "День молодежи« в Самаре </vt:lpstr>
      <vt:lpstr>Фолк фестиваль на живописном берегу реки Оки</vt:lpstr>
      <vt:lpstr>Мультиформатный фестиваль в Богородицке</vt:lpstr>
      <vt:lpstr>Рок-концерт в Москве (ЦСО «Мельница»</vt:lpstr>
      <vt:lpstr>Архстояние детское (2-й фестиваль современного искусства для детей) </vt:lpstr>
      <vt:lpstr>Крапивна 2015 (село в Тульской области)</vt:lpstr>
      <vt:lpstr>Мото Малоярославец 2015</vt:lpstr>
      <vt:lpstr>ОДА! ЕДА! Кулинарный фестиваль в Москве</vt:lpstr>
      <vt:lpstr>Open-Air "День молодежи« в Самаре </vt:lpstr>
      <vt:lpstr>Итак, в рамках Open-Air можно организовать</vt:lpstr>
      <vt:lpstr>Проектируем  интерактивное Open-Air</vt:lpstr>
      <vt:lpstr>СПАСИБО ЗА ВНИМАНИЕ!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РЕЛИГИОЗНЫЙ ЭКСТРЕМИЗМ</dc:title>
  <dc:creator>Sone4ka</dc:creator>
  <cp:lastModifiedBy>KSPU</cp:lastModifiedBy>
  <cp:revision>46</cp:revision>
  <dcterms:created xsi:type="dcterms:W3CDTF">2014-04-11T06:42:56Z</dcterms:created>
  <dcterms:modified xsi:type="dcterms:W3CDTF">2018-10-24T06:10:55Z</dcterms:modified>
</cp:coreProperties>
</file>