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5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07746-C069-4B9F-B80D-72FDF0D4A8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3E90-7432-43D5-9135-87293C5AE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49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natalia_mclaren@mail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4005064"/>
            <a:ext cx="4680520" cy="252028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Наталья Федоровна Яковлева, 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канд.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пед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. наук, доцент, зав. научно-исследовательской лабораторией 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им. М.И. Шиловой 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«Подготовка педагога к духовно-нравственному воспитанию нового поколения сибиряков» КГПУ им. В.П. Астафьева</a:t>
            </a:r>
            <a:endParaRPr lang="en-US" sz="1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964488" cy="19442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Технология </a:t>
            </a:r>
            <a:r>
              <a:rPr lang="ru-RU" sz="2700" b="1" dirty="0" smtClean="0"/>
              <a:t>социально-педагогической поддержки семей и детей в трудной жизненной ситуации, связанной с религиозным экстремизмом и </a:t>
            </a:r>
            <a:r>
              <a:rPr lang="ru-RU" sz="2700" b="1" dirty="0" smtClean="0"/>
              <a:t>терроризмом. Часть 2.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b="1" i="1" u="sng" spc="-30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3528" y="332656"/>
            <a:ext cx="4464496" cy="64807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Учебная презентация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Акцентуация и патология характера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Акцентуация характера  </a:t>
            </a:r>
            <a:r>
              <a:rPr lang="ru-RU" dirty="0" smtClean="0"/>
              <a:t>- предельно допустимая количественная выраженность характерологических черт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Патология характера </a:t>
            </a:r>
            <a:r>
              <a:rPr lang="ru-RU" i="1" dirty="0" smtClean="0"/>
              <a:t>– </a:t>
            </a:r>
            <a:r>
              <a:rPr lang="ru-RU" dirty="0" smtClean="0"/>
              <a:t>проявления характера,  соответствующие трем критериям психопатий Ганнушкина – </a:t>
            </a:r>
            <a:r>
              <a:rPr lang="ru-RU" dirty="0" err="1" smtClean="0"/>
              <a:t>Кербикова</a:t>
            </a:r>
            <a:r>
              <a:rPr lang="ru-RU" dirty="0" smtClean="0"/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относительная стабильность во времени;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 тотальность проявлений (т.е. во всех обстоятельствах: дома, на работе или на учебе, в общении с разными людьми и т.д.);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 социальная </a:t>
            </a:r>
            <a:r>
              <a:rPr lang="ru-RU" dirty="0" err="1" smtClean="0"/>
              <a:t>дезадаптация</a:t>
            </a:r>
            <a:r>
              <a:rPr lang="ru-RU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Семь основных типов характера (радикалов)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 err="1" smtClean="0"/>
              <a:t>Гипертимный</a:t>
            </a:r>
            <a:r>
              <a:rPr lang="ru-RU" sz="32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err="1" smtClean="0"/>
              <a:t>Истероидный</a:t>
            </a: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 err="1" smtClean="0"/>
              <a:t>Эпилептоидный</a:t>
            </a: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 err="1" smtClean="0"/>
              <a:t>Паранояльный</a:t>
            </a: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 err="1" smtClean="0"/>
              <a:t>Эмотивный</a:t>
            </a: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 Шизоидный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Тревожный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Гипертимный</a:t>
            </a:r>
            <a:r>
              <a:rPr lang="ru-RU" dirty="0" smtClean="0"/>
              <a:t> тип.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Гипертимный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Характерные положительные черты:</a:t>
            </a:r>
            <a:r>
              <a:rPr lang="ru-RU" b="1" dirty="0" smtClean="0"/>
              <a:t> </a:t>
            </a:r>
            <a:r>
              <a:rPr lang="ru-RU" dirty="0" smtClean="0"/>
              <a:t>общительность, доброжелательность, положительный фон настроения, любовь и искренний интерес к людям, стремление быть в «гуще» событий, смелость, находчивость, склонность к лидерству, новаторству,   к принятию  самостоятельных решений.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Разнообразие интересов, быстрая переключаемость, выносливость при тяжелых физических нагрузках и в напряженных ситуациях. </a:t>
            </a:r>
            <a:endParaRPr lang="ru-RU" dirty="0"/>
          </a:p>
        </p:txBody>
      </p:sp>
      <p:pic>
        <p:nvPicPr>
          <p:cNvPr id="4" name="Рисунок 3" descr="Гипертимик женщинаIMAG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59"/>
            <a:ext cx="4357718" cy="2566875"/>
          </a:xfrm>
          <a:prstGeom prst="rect">
            <a:avLst/>
          </a:prstGeom>
        </p:spPr>
      </p:pic>
      <p:pic>
        <p:nvPicPr>
          <p:cNvPr id="5" name="Рисунок 4" descr="гипертимик мужчина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57628"/>
            <a:ext cx="4000528" cy="265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Гипертимный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Отрицательные черты</a:t>
            </a:r>
            <a:r>
              <a:rPr lang="ru-RU" b="1" dirty="0" smtClean="0"/>
              <a:t>: </a:t>
            </a:r>
            <a:r>
              <a:rPr lang="ru-RU" dirty="0" smtClean="0"/>
              <a:t>болтливость, назойливость, бестактность, склонность к озорству, поверхность, нежелание и неумение вникнуть в глубину явлений; беспечность.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Стремление к праздности и безделью; безответственность; неумение удерживать цель деятельности и планировать свою жизнь.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Гипертимный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Ситуации уязвимости</a:t>
            </a:r>
            <a:r>
              <a:rPr lang="ru-RU" b="1" dirty="0" smtClean="0"/>
              <a:t> </a:t>
            </a:r>
            <a:r>
              <a:rPr lang="ru-RU" dirty="0" smtClean="0"/>
              <a:t>(плохо переносимые ситуации):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Однообразие обстановки, монотонный труд, изоляция и общение в замкнутом круге лиц.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Рутинность повседневной жизни, душевное напряжение в сочетании с вынужденным  бездействием.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Критические замечания в свой адрес.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Гипертимный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Предпочитаемые ситуации:</a:t>
            </a:r>
            <a:r>
              <a:rPr lang="ru-RU" b="1" dirty="0" smtClean="0"/>
              <a:t> </a:t>
            </a:r>
            <a:r>
              <a:rPr lang="ru-RU" dirty="0" smtClean="0"/>
              <a:t>организация развлечений и праздников; ситуации, требующие трудового «подъема»,  экстремальные ситуации.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Гипертимный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Реакция группирования:</a:t>
            </a:r>
            <a:r>
              <a:rPr lang="ru-RU" b="1" dirty="0" smtClean="0"/>
              <a:t> </a:t>
            </a:r>
            <a:r>
              <a:rPr lang="ru-RU" dirty="0" smtClean="0"/>
              <a:t>постоянное тяготение к компаниям сверстников и  стремление к лидерству в них в сочетании с неразборчивостью в знакомствах.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Склонность к  групповым формам </a:t>
            </a:r>
            <a:r>
              <a:rPr lang="ru-RU" dirty="0" err="1" smtClean="0"/>
              <a:t>делинквентного</a:t>
            </a:r>
            <a:r>
              <a:rPr lang="ru-RU" dirty="0" smtClean="0"/>
              <a:t> поведения, алкоголизации и наркомании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Гипертимный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Реакция эмансипации: </a:t>
            </a:r>
            <a:r>
              <a:rPr lang="ru-RU" i="1" dirty="0" smtClean="0"/>
              <a:t>«</a:t>
            </a:r>
            <a:r>
              <a:rPr lang="ru-RU" dirty="0" smtClean="0"/>
              <a:t>отделение» от родителей происходит довольно бурно и сопровождается борьбой за самостоятельность, проявляющейся в непослушании и нарочитом нарушении правил,  в самовольных отлучках, иногда довольно продолжительных.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Гипертимный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Ситуации конфликта</a:t>
            </a:r>
            <a:r>
              <a:rPr lang="ru-RU" b="1" dirty="0" smtClean="0"/>
              <a:t> </a:t>
            </a:r>
            <a:r>
              <a:rPr lang="ru-RU" dirty="0" smtClean="0"/>
              <a:t>возникают по причинам мелочного контроля, наставлений, нравоучений, «проработок», ограничения свободы.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Визуальная экспресс-диагностика личностных и характерологических черт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304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0" descr="Безымянный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3956995" cy="2754888"/>
          </a:xfrm>
          <a:prstGeom prst="rect">
            <a:avLst/>
          </a:prstGeom>
        </p:spPr>
      </p:pic>
      <p:pic>
        <p:nvPicPr>
          <p:cNvPr id="7" name="Picture 2" descr="Королевы преступного мира (фото), фото - Общество. «The Kiev Times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2234927" cy="2234927"/>
          </a:xfrm>
          <a:prstGeom prst="rect">
            <a:avLst/>
          </a:prstGeom>
          <a:noFill/>
        </p:spPr>
      </p:pic>
      <p:pic>
        <p:nvPicPr>
          <p:cNvPr id="8" name="Содержимое 3" descr="754759054529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365104"/>
            <a:ext cx="2376264" cy="2088232"/>
          </a:xfrm>
          <a:prstGeom prst="rect">
            <a:avLst/>
          </a:prstGeom>
        </p:spPr>
      </p:pic>
      <p:pic>
        <p:nvPicPr>
          <p:cNvPr id="9" name="Рисунок 8" descr="Убий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365104"/>
            <a:ext cx="255577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Гипертимный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Внешний вид и одежда</a:t>
            </a:r>
            <a:r>
              <a:rPr lang="ru-RU" b="1" dirty="0" smtClean="0"/>
              <a:t>. </a:t>
            </a:r>
            <a:r>
              <a:rPr lang="ru-RU" dirty="0" err="1" smtClean="0"/>
              <a:t>Гипертимы</a:t>
            </a:r>
            <a:r>
              <a:rPr lang="ru-RU" dirty="0" smtClean="0"/>
              <a:t> в целом очень обаятельны и кажутся красивыми при любой наружности благодаря</a:t>
            </a:r>
            <a:r>
              <a:rPr lang="ru-RU" i="1" dirty="0" smtClean="0"/>
              <a:t> </a:t>
            </a:r>
            <a:r>
              <a:rPr lang="ru-RU" dirty="0" smtClean="0"/>
              <a:t> энергичным, быстрым,  несколько порывистым движениям, «летящей» походке,  «горящим» глазам, словно излучающим любовь и симпатию к людям.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Им нравится авангардный экстравагантный стиль – в прическах, одежде, обуви, аксессуарах.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Может быть налет неаккуратности и небрежности (оторванная или наспех пришита пуговица, плохо вычищенные туфли и  </a:t>
            </a:r>
            <a:r>
              <a:rPr lang="ru-RU" dirty="0" err="1" smtClean="0"/>
              <a:t>и</a:t>
            </a:r>
            <a:r>
              <a:rPr lang="ru-RU" dirty="0" smtClean="0"/>
              <a:t> пр.).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построения коммуникации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Высокий темп (речи, деятельности).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Смена форм и методов деятельности.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Предоставление самостоятельности в сочетании с неявным контролем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Сдерживание панибратства, фамильярности.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Избегание </a:t>
            </a:r>
            <a:r>
              <a:rPr lang="ru-RU" dirty="0" err="1" smtClean="0"/>
              <a:t>многоречия</a:t>
            </a:r>
            <a:r>
              <a:rPr lang="ru-RU" dirty="0" smtClean="0"/>
              <a:t>, излишней детализации, повторов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Искренность и выражение доверия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Предоставление возможности выбора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Использование юмора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Истероидный</a:t>
            </a:r>
            <a:r>
              <a:rPr lang="ru-RU" dirty="0" smtClean="0"/>
              <a:t> характер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36" y="1574800"/>
            <a:ext cx="8880764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Истероидный</a:t>
            </a:r>
            <a:r>
              <a:rPr lang="ru-RU" dirty="0" smtClean="0"/>
              <a:t> тип: общая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Слабая нервная система, неспособная выдерживать длительное возбуждение.</a:t>
            </a:r>
          </a:p>
          <a:p>
            <a:r>
              <a:rPr lang="ru-RU" dirty="0" smtClean="0"/>
              <a:t>На поведенческом уровне это означает прерывистую, нестабильную работоспособность, повышенную истощаемость энергетического потенциала, быстро развивающуюся потребность в отдыхе, восстановлении душевных и физических сил.</a:t>
            </a:r>
          </a:p>
          <a:p>
            <a:r>
              <a:rPr lang="ru-RU" dirty="0" smtClean="0"/>
              <a:t>Поиск — всегда и во всем — легких путей.</a:t>
            </a:r>
          </a:p>
          <a:p>
            <a:r>
              <a:rPr lang="ru-RU" dirty="0" smtClean="0"/>
              <a:t>Неспособность и. соответственно, нежелание глубоко погружаться в какую бы то ни было проблему, бороться с реальными трудностями, добиваться осязаемых результатов, связываться с задачами, требующими длительных, сосредоточенных усилий.</a:t>
            </a:r>
          </a:p>
          <a:p>
            <a:r>
              <a:rPr lang="ru-RU" dirty="0" smtClean="0"/>
              <a:t>Неистребимая уверенность в высокой социальной значимости, в особом предназначении и ценности собственной личности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Истероидный</a:t>
            </a:r>
            <a:r>
              <a:rPr lang="ru-RU" b="1" dirty="0" smtClean="0"/>
              <a:t> тип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/>
              <a:t>Характерные положительные черты:</a:t>
            </a:r>
            <a:r>
              <a:rPr lang="ru-RU" b="1" dirty="0" smtClean="0"/>
              <a:t> </a:t>
            </a:r>
            <a:r>
              <a:rPr lang="ru-RU" dirty="0" smtClean="0"/>
              <a:t>аккуратность, организованность, настойчивость, рациональность, целеустремленность, артистичность.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/>
              <a:t>Отрицательные </a:t>
            </a:r>
            <a:r>
              <a:rPr lang="ru-RU" b="1" dirty="0" smtClean="0"/>
              <a:t>черты:  </a:t>
            </a:r>
            <a:r>
              <a:rPr lang="ru-RU" dirty="0" smtClean="0"/>
              <a:t>беспредельный эгоцентризм; постоянная жажда внимания к своей особе, восхищения, удивления, почитания; лживость и фантазирование, направленное на приукрашивание своих достоинств; склонность к лживости, нечестности, нарушению обещаний и обязательств.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истерои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785926"/>
            <a:ext cx="4837163" cy="362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Истероидный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Ситуации уязвимости:</a:t>
            </a:r>
            <a:r>
              <a:rPr lang="ru-RU" b="1" dirty="0" smtClean="0"/>
              <a:t> </a:t>
            </a:r>
            <a:r>
              <a:rPr lang="ru-RU" dirty="0" smtClean="0"/>
              <a:t>утрата внимания и безразличие окружающих; ущемленное  самолюбие, потеря роли кумира, крах надежд на престижное положение, развенчанная исключительность.</a:t>
            </a:r>
          </a:p>
          <a:p>
            <a:r>
              <a:rPr lang="ru-RU" b="1" i="1" dirty="0" smtClean="0"/>
              <a:t>Предпочитаемые ситуации: </a:t>
            </a:r>
            <a:r>
              <a:rPr lang="ru-RU" dirty="0" smtClean="0"/>
              <a:t>любые формы </a:t>
            </a:r>
            <a:r>
              <a:rPr lang="ru-RU" dirty="0" err="1" smtClean="0"/>
              <a:t>самопрезентации</a:t>
            </a:r>
            <a:r>
              <a:rPr lang="ru-RU" dirty="0" smtClean="0"/>
              <a:t>: публичные выступления (танцы, пение, чтение стихов) и все то, что дает возможность «блеснуть» и «покрасоваться.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Истероидный</a:t>
            </a:r>
            <a:r>
              <a:rPr lang="ru-RU" b="1" dirty="0" smtClean="0"/>
              <a:t> тип. Общая характеристика.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Конфликт самооценки. Обладатель </a:t>
            </a:r>
            <a:r>
              <a:rPr lang="ru-RU" dirty="0" err="1" smtClean="0"/>
              <a:t>истероидного</a:t>
            </a:r>
            <a:r>
              <a:rPr lang="ru-RU" dirty="0" smtClean="0"/>
              <a:t> радикала постоянно испытывает психический дискомфорт, воспринимая себя неординарной, богато одаренной личностью, и одновременно переживая постыдную для высоко ценимого собой человека неуверенность, боязнь спасовать перед реальными трудностями. </a:t>
            </a:r>
          </a:p>
          <a:p>
            <a:r>
              <a:rPr lang="ru-RU" dirty="0" smtClean="0"/>
              <a:t>Не имея полноценной возможности справиться с реальностью, </a:t>
            </a:r>
            <a:r>
              <a:rPr lang="ru-RU" dirty="0" err="1" smtClean="0"/>
              <a:t>истероид</a:t>
            </a:r>
            <a:r>
              <a:rPr lang="ru-RU" dirty="0" smtClean="0"/>
              <a:t> создает иллюзию. </a:t>
            </a:r>
          </a:p>
          <a:p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Истероидный</a:t>
            </a:r>
            <a:r>
              <a:rPr lang="ru-RU" b="1" dirty="0" smtClean="0"/>
              <a:t> тип. Оформление внешности.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Основной особенностью оформления внешности, свойственной </a:t>
            </a:r>
            <a:r>
              <a:rPr lang="ru-RU" dirty="0" err="1" smtClean="0"/>
              <a:t>истероидному</a:t>
            </a:r>
            <a:r>
              <a:rPr lang="ru-RU" dirty="0" smtClean="0"/>
              <a:t> радикалу, является яркость.</a:t>
            </a:r>
          </a:p>
          <a:p>
            <a:r>
              <a:rPr lang="ru-RU" dirty="0" smtClean="0"/>
              <a:t>Яркость дополняется претензией на оригинальность. </a:t>
            </a:r>
          </a:p>
          <a:p>
            <a:r>
              <a:rPr lang="ru-RU" dirty="0" err="1" smtClean="0"/>
              <a:t>Истероиды</a:t>
            </a:r>
            <a:r>
              <a:rPr lang="ru-RU" dirty="0" smtClean="0"/>
              <a:t> обожают всевозможные безделушки, отдавая предпочтение ярким, экзотическим, редким экземплярам. </a:t>
            </a:r>
          </a:p>
          <a:p>
            <a:r>
              <a:rPr lang="ru-RU" dirty="0" smtClean="0"/>
              <a:t>Наличие </a:t>
            </a:r>
            <a:r>
              <a:rPr lang="ru-RU" dirty="0" err="1" smtClean="0"/>
              <a:t>истероидного</a:t>
            </a:r>
            <a:r>
              <a:rPr lang="ru-RU" dirty="0" smtClean="0"/>
              <a:t> радикала обнаруживается также в характерных мимике и жестикуляции, отличительными особенностями которых являются манерность, театральность, претенциозность. </a:t>
            </a:r>
          </a:p>
          <a:p>
            <a:r>
              <a:rPr lang="ru-RU" dirty="0" err="1" smtClean="0"/>
              <a:t>Истероиды</a:t>
            </a:r>
            <a:r>
              <a:rPr lang="ru-RU" dirty="0" smtClean="0"/>
              <a:t> любят красивые, «выигрышные» позы, призванные свидетельствовать о «высоком происхождении», «элитном воспитании».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Истероидный</a:t>
            </a:r>
            <a:r>
              <a:rPr lang="ru-RU" b="1" dirty="0" smtClean="0"/>
              <a:t> тип. Мотивация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dirty="0" err="1" smtClean="0"/>
              <a:t>Истероид</a:t>
            </a:r>
            <a:r>
              <a:rPr lang="ru-RU" dirty="0" smtClean="0"/>
              <a:t> всегда и везде, в чем бы ни заключались его должностные обязанности, занимается почти исключительно </a:t>
            </a:r>
            <a:r>
              <a:rPr lang="ru-RU" dirty="0" err="1" smtClean="0"/>
              <a:t>самопрезентацией</a:t>
            </a:r>
            <a:r>
              <a:rPr lang="ru-RU" dirty="0" smtClean="0"/>
              <a:t>. 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/>
              <a:t>Никогда глубоко не проникая в содержание деятельности, он искренне убежден, что может справиться с любым заданием, было бы желание.</a:t>
            </a:r>
          </a:p>
          <a:p>
            <a:pPr marL="0" indent="0">
              <a:spcBef>
                <a:spcPts val="0"/>
              </a:spcBef>
            </a:pPr>
            <a:r>
              <a:rPr lang="ru-RU" dirty="0" err="1" smtClean="0"/>
              <a:t>Истероид</a:t>
            </a:r>
            <a:r>
              <a:rPr lang="ru-RU" dirty="0" smtClean="0"/>
              <a:t>: а) любому своему занятию постарается обеспечить максимум общественного внимания; б) при столкновении с первыми реальными трудностями резко начнет терять к работе интерес и, в конце концов, бросит ее недоделанной; в) на требование дать отчет о полученных результатах мгновенно, экспромтом, нарисует панораму многочисленных ожидаемых и неожиданных успехов (почти сплошь иллюзорных).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Истероидный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Ситуации конфликта </a:t>
            </a:r>
            <a:r>
              <a:rPr lang="ru-RU" dirty="0" smtClean="0"/>
              <a:t>возникают в случает оттеснения его в тень, лишения привилегий, возможности </a:t>
            </a:r>
            <a:r>
              <a:rPr lang="ru-RU" dirty="0" err="1" smtClean="0"/>
              <a:t>самопрезентации</a:t>
            </a:r>
            <a:r>
              <a:rPr lang="ru-RU" dirty="0" smtClean="0"/>
              <a:t>. </a:t>
            </a:r>
          </a:p>
          <a:p>
            <a:r>
              <a:rPr lang="ru-RU" b="1" i="1" dirty="0" smtClean="0"/>
              <a:t>Ведущие мотивы</a:t>
            </a:r>
            <a:r>
              <a:rPr lang="ru-RU" i="1" dirty="0" smtClean="0"/>
              <a:t>:</a:t>
            </a:r>
            <a:r>
              <a:rPr lang="ru-RU" dirty="0" smtClean="0"/>
              <a:t> стремление  привлекать к себе внимание,  добиться привилегированного положения и лидерства; подражание.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Визуальная экспресс-диагностика личностных и характерологических черт</a:t>
            </a:r>
            <a:endParaRPr lang="ru-RU" sz="2800" b="1" dirty="0"/>
          </a:p>
        </p:txBody>
      </p:sp>
      <p:pic>
        <p:nvPicPr>
          <p:cNvPr id="6" name="Содержимое 10" descr="Безымянный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3956995" cy="2754888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1556792"/>
            <a:ext cx="3240360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Михаила Громов, профессор Института  высших научных достижений, лауреат 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Абелевской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премии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построения коммуникации.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 верьте на слово.</a:t>
            </a:r>
          </a:p>
          <a:p>
            <a:r>
              <a:rPr lang="ru-RU" dirty="0" smtClean="0"/>
              <a:t>Заинтересовывайте материально.</a:t>
            </a:r>
          </a:p>
          <a:p>
            <a:r>
              <a:rPr lang="ru-RU" dirty="0" smtClean="0"/>
              <a:t>Не показывайте свои слабости.</a:t>
            </a:r>
          </a:p>
          <a:p>
            <a:r>
              <a:rPr lang="ru-RU" dirty="0" smtClean="0"/>
              <a:t>Не кричите, не суетитесь, не торопитесь.</a:t>
            </a:r>
          </a:p>
          <a:p>
            <a:r>
              <a:rPr lang="ru-RU" dirty="0" smtClean="0"/>
              <a:t>Не показывайте все свои возможности и достижения.</a:t>
            </a:r>
          </a:p>
          <a:p>
            <a:r>
              <a:rPr lang="ru-RU" dirty="0" smtClean="0"/>
              <a:t>Если нужно понравиться </a:t>
            </a:r>
            <a:r>
              <a:rPr lang="ru-RU" dirty="0" err="1" smtClean="0"/>
              <a:t>истероиду</a:t>
            </a:r>
            <a:r>
              <a:rPr lang="ru-RU" dirty="0" smtClean="0"/>
              <a:t>, сделайте так, чтобы он почувствовал себя «фигурой» на вашем «фоне»: говорите комплименты, публично признавайте его заслуги. </a:t>
            </a:r>
          </a:p>
          <a:p>
            <a:r>
              <a:rPr lang="ru-RU" dirty="0" err="1" smtClean="0"/>
              <a:t>Истероида</a:t>
            </a:r>
            <a:r>
              <a:rPr lang="ru-RU" dirty="0" smtClean="0"/>
              <a:t> можно напугать туманными намеками на известную только вам информацию, на ваши возможности и связи.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Эпилептоидный</a:t>
            </a:r>
            <a:r>
              <a:rPr lang="ru-RU" dirty="0" smtClean="0"/>
              <a:t> характер.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9874"/>
            <a:ext cx="9144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Эпилептоидный</a:t>
            </a:r>
            <a:r>
              <a:rPr lang="ru-RU" dirty="0" smtClean="0"/>
              <a:t> тип. Общая характеристика.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Последовательность состояний: застой возбуждения — раздражение — агрессия.</a:t>
            </a:r>
          </a:p>
          <a:p>
            <a:r>
              <a:rPr lang="ru-RU" dirty="0" smtClean="0"/>
              <a:t>Агрессия  практически не зависит и от каких-то единичных внешних обстоятельств, поскольку предопределена описанными выше особенностями нервной системы, то есть «внутренними условиями». Внешние сигналы играют в этих случаях роль повода, а люди, от которых они исходят, — мишени.</a:t>
            </a:r>
          </a:p>
          <a:p>
            <a:r>
              <a:rPr lang="ru-RU" dirty="0" smtClean="0"/>
              <a:t>Немотивированные вспышки агрессии, управлять которыми </a:t>
            </a:r>
            <a:r>
              <a:rPr lang="ru-RU" dirty="0" err="1" smtClean="0"/>
              <a:t>эпилептоид</a:t>
            </a:r>
            <a:r>
              <a:rPr lang="ru-RU" dirty="0" smtClean="0"/>
              <a:t> не властен, чем-то напоминают столь же немотивированные приступы мышечных судорог у больных эпилепсией. </a:t>
            </a:r>
          </a:p>
          <a:p>
            <a:r>
              <a:rPr lang="ru-RU" dirty="0" smtClean="0"/>
              <a:t>Постоянно присутствующее в его нервной системе напряжение) рождает чувство тревоги. </a:t>
            </a:r>
          </a:p>
          <a:p>
            <a:r>
              <a:rPr lang="ru-RU" dirty="0" smtClean="0"/>
              <a:t>Постоянный фон настроения - тревога, раздражение, злоба, агрессия.</a:t>
            </a:r>
          </a:p>
          <a:p>
            <a:r>
              <a:rPr lang="ru-RU" dirty="0" err="1" smtClean="0"/>
              <a:t>Эпилептоиды</a:t>
            </a:r>
            <a:r>
              <a:rPr lang="ru-RU" dirty="0" smtClean="0"/>
              <a:t> чаще мрачноваты, несловоохотливы. По-настоящему они раскрываются в ситуациях, насыщенных агрессией, угрозой для жизни и здоровья (силовое противоборство, экстремальный спорт, сражение).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Эпилептоидный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Характерные положительные черты: </a:t>
            </a:r>
            <a:r>
              <a:rPr lang="ru-RU" dirty="0" smtClean="0"/>
              <a:t>работоспособность, аккуратность; исполнительность; трудолюбие и тщательность; бережливость (одежды, игрушек), выносливость, забота о своем здоровье.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Отрицательные черты</a:t>
            </a:r>
            <a:r>
              <a:rPr lang="ru-RU" b="1" dirty="0" smtClean="0"/>
              <a:t>: </a:t>
            </a:r>
            <a:r>
              <a:rPr lang="ru-RU" dirty="0" smtClean="0"/>
              <a:t>капризность; хмурая озлобленность; медлительность; стремление к лидерству и диктаторству; склонность к мучительству (детей, животных) и разрушениям; раздражительность, сопровождающаяся поисками объектов, на которых можно сорвать зло; </a:t>
            </a:r>
            <a:r>
              <a:rPr lang="ru-RU" dirty="0" err="1" smtClean="0"/>
              <a:t>аффективность</a:t>
            </a:r>
            <a:r>
              <a:rPr lang="ru-RU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Мелочная скрупулезность; жестокость; себялюбие; ревность, изощренная мстительность и коварство.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Эпилептоидный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Ситуации уязвимости</a:t>
            </a:r>
            <a:r>
              <a:rPr lang="ru-RU" i="1" dirty="0" smtClean="0"/>
              <a:t>:</a:t>
            </a:r>
            <a:r>
              <a:rPr lang="ru-RU" dirty="0" smtClean="0"/>
              <a:t> незнакомая обстановка, давление и проявления неуважения окружающих. 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Предпочитаемые ситуации: </a:t>
            </a:r>
            <a:r>
              <a:rPr lang="ru-RU" dirty="0" smtClean="0"/>
              <a:t>власть над другими людьми, дающая возможность тирании и деспотизма,  достижения своих корыстных целей.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Эпилептоидный</a:t>
            </a:r>
            <a:r>
              <a:rPr lang="ru-RU" b="1" dirty="0" smtClean="0"/>
              <a:t> тип. Мотивация деятельности.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Эпилептоиды</a:t>
            </a:r>
            <a:r>
              <a:rPr lang="ru-RU" dirty="0" smtClean="0"/>
              <a:t> хорошо справляются с рутинной, неспешной работой, требующей аккуратности и точности, внимания к мелким деталям.</a:t>
            </a:r>
          </a:p>
          <a:p>
            <a:r>
              <a:rPr lang="ru-RU" dirty="0" smtClean="0"/>
              <a:t>Они — замечательные часовщики, токари, слесари, парикмахеры, краснодеревщики и ювелиры (если в характере присутствует еще и </a:t>
            </a:r>
            <a:r>
              <a:rPr lang="ru-RU" dirty="0" err="1" smtClean="0"/>
              <a:t>эмотивный</a:t>
            </a:r>
            <a:r>
              <a:rPr lang="ru-RU" dirty="0" smtClean="0"/>
              <a:t> радикал), хирурги, технологи, мастера-ремесленники.*</a:t>
            </a:r>
          </a:p>
          <a:p>
            <a:r>
              <a:rPr lang="ru-RU" dirty="0" smtClean="0"/>
              <a:t>*Профессионализм в любом деле невозможен без </a:t>
            </a:r>
            <a:r>
              <a:rPr lang="ru-RU" dirty="0" err="1" smtClean="0"/>
              <a:t>эпилептоидности</a:t>
            </a:r>
            <a:r>
              <a:rPr lang="ru-RU" dirty="0" smtClean="0"/>
              <a:t>, включающей внимательность к технологии во всех ее мельчайших деталях.</a:t>
            </a:r>
          </a:p>
          <a:p>
            <a:r>
              <a:rPr lang="ru-RU" dirty="0" err="1" smtClean="0"/>
              <a:t>Эпилептоиды</a:t>
            </a:r>
            <a:r>
              <a:rPr lang="ru-RU" dirty="0" smtClean="0"/>
              <a:t> — воины, бесстрашные и самоотверженные. </a:t>
            </a:r>
          </a:p>
          <a:p>
            <a:r>
              <a:rPr lang="ru-RU" dirty="0" err="1" smtClean="0"/>
              <a:t>Эпилептоиды</a:t>
            </a:r>
            <a:r>
              <a:rPr lang="ru-RU" dirty="0" smtClean="0"/>
              <a:t> чаще мрачноваты, несловоохотливы. По-настоящему они раскрываются в ситуациях, насыщенных агрессией, угрозой для жизни и здоровья (силовое противоборство, экстремальный спорт, сражение).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внешности.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Эпилептоидам</a:t>
            </a:r>
            <a:r>
              <a:rPr lang="ru-RU" dirty="0" smtClean="0"/>
              <a:t> свойственно телосложение, которое знаменитый немецкий психиатр </a:t>
            </a:r>
            <a:r>
              <a:rPr lang="ru-RU" dirty="0" err="1" smtClean="0"/>
              <a:t>Кречмер</a:t>
            </a:r>
            <a:r>
              <a:rPr lang="ru-RU" dirty="0" smtClean="0"/>
              <a:t> назвал «</a:t>
            </a:r>
            <a:r>
              <a:rPr lang="ru-RU" dirty="0" err="1" smtClean="0"/>
              <a:t>атлетико-диспластическим</a:t>
            </a:r>
            <a:r>
              <a:rPr lang="ru-RU" dirty="0" smtClean="0"/>
              <a:t>». Это относительно большая мышечная масса, крепкий костяк, массивный торс, короткая шея. Словом, «неладно скроен, но крепко сшит». </a:t>
            </a:r>
          </a:p>
          <a:p>
            <a:r>
              <a:rPr lang="ru-RU" dirty="0" smtClean="0"/>
              <a:t>Телосложение </a:t>
            </a:r>
            <a:r>
              <a:rPr lang="ru-RU" dirty="0" err="1" smtClean="0"/>
              <a:t>эпилептоидов-женщин</a:t>
            </a:r>
            <a:r>
              <a:rPr lang="ru-RU" dirty="0" smtClean="0"/>
              <a:t> напоминает мужское.</a:t>
            </a:r>
          </a:p>
          <a:p>
            <a:r>
              <a:rPr lang="ru-RU" dirty="0" smtClean="0"/>
              <a:t>Оформлении внешности подчинено функциональности, стремлению к порядку, везде и во всем.</a:t>
            </a:r>
          </a:p>
          <a:p>
            <a:r>
              <a:rPr lang="ru-RU" dirty="0" smtClean="0"/>
              <a:t>Рабочая одежда классифицируется ими по видам деятельности: для офиса, для производства, для уборки помещений, для сада-огорода и т. д. и т. п. По этому принципу формируется </a:t>
            </a:r>
            <a:r>
              <a:rPr lang="ru-RU" dirty="0" err="1" smtClean="0"/>
              <a:t>эпилептоидный</a:t>
            </a:r>
            <a:r>
              <a:rPr lang="ru-RU" dirty="0" smtClean="0"/>
              <a:t> гардероб. Иными словами, </a:t>
            </a:r>
            <a:r>
              <a:rPr lang="ru-RU" dirty="0" err="1" smtClean="0"/>
              <a:t>эпилептоид</a:t>
            </a:r>
            <a:r>
              <a:rPr lang="ru-RU" dirty="0" smtClean="0"/>
              <a:t> не столько одевается, сколько подбирает подходящую экипировку.</a:t>
            </a:r>
          </a:p>
          <a:p>
            <a:r>
              <a:rPr lang="ru-RU" dirty="0" err="1" smtClean="0"/>
              <a:t>Эпилептоидам</a:t>
            </a:r>
            <a:r>
              <a:rPr lang="ru-RU" dirty="0" smtClean="0"/>
              <a:t> чужды украшения, прочие аксессуары. Они предпочитают одежду укороченную, простого, незамысловатого кроя, без излишеств, без претензии на оригинальность. Их любимые стили — опять же, рабочий и спортивный.</a:t>
            </a:r>
          </a:p>
          <a:p>
            <a:r>
              <a:rPr lang="ru-RU" dirty="0" err="1" smtClean="0"/>
              <a:t>Женщины-эпилептоиды</a:t>
            </a:r>
            <a:r>
              <a:rPr lang="ru-RU" dirty="0" smtClean="0"/>
              <a:t> охотно носят одежду мужского типа.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внешности.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Опрятный, чистый, отутюженный —одежда </a:t>
            </a:r>
            <a:r>
              <a:rPr lang="ru-RU" dirty="0" err="1" smtClean="0"/>
              <a:t>эпилептоида</a:t>
            </a:r>
            <a:r>
              <a:rPr lang="ru-RU" dirty="0" smtClean="0"/>
              <a:t> всегда в полном порядке. Он не допустит прорех, оторванных пуговиц, пятен. </a:t>
            </a:r>
          </a:p>
          <a:p>
            <a:r>
              <a:rPr lang="ru-RU" dirty="0" smtClean="0"/>
              <a:t>Постоянно рвутся стричь все и вся — волосы, ногти, траву, вековые деревья, выстригая (если их вовремя не остановить) до кожи, до голой земли. Поэтому характерными для </a:t>
            </a:r>
            <a:r>
              <a:rPr lang="ru-RU" dirty="0" err="1" smtClean="0"/>
              <a:t>эпилептоидов</a:t>
            </a:r>
            <a:r>
              <a:rPr lang="ru-RU" dirty="0" smtClean="0"/>
              <a:t> являются короткие стрижки, они не терпят бород, усов и прочих «волосяных приборов», удлиненные ногти их раздражают.</a:t>
            </a:r>
          </a:p>
          <a:p>
            <a:r>
              <a:rPr lang="ru-RU" dirty="0" smtClean="0"/>
              <a:t>Оформление пространства с точки зрения </a:t>
            </a:r>
            <a:r>
              <a:rPr lang="ru-RU" dirty="0" err="1" smtClean="0"/>
              <a:t>эпилептоидов</a:t>
            </a:r>
            <a:r>
              <a:rPr lang="ru-RU" dirty="0" smtClean="0"/>
              <a:t> — это, прежде всего, наведение порядка и чистоты. </a:t>
            </a:r>
          </a:p>
          <a:p>
            <a:r>
              <a:rPr lang="ru-RU" dirty="0" smtClean="0"/>
              <a:t>На рабочем месте </a:t>
            </a:r>
            <a:r>
              <a:rPr lang="ru-RU" dirty="0" err="1" smtClean="0"/>
              <a:t>эпилептоида</a:t>
            </a:r>
            <a:r>
              <a:rPr lang="ru-RU" dirty="0" smtClean="0"/>
              <a:t> всегда есть полный набор нужных принадлежностей, и все они «в боеготовности».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Эпилептоидный</a:t>
            </a:r>
            <a:r>
              <a:rPr lang="ru-RU" b="1" dirty="0" smtClean="0"/>
              <a:t> тип. Подростки.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Реакция эмансипации</a:t>
            </a:r>
            <a:r>
              <a:rPr lang="ru-RU" b="1" dirty="0" smtClean="0"/>
              <a:t> </a:t>
            </a:r>
            <a:r>
              <a:rPr lang="ru-RU" dirty="0" smtClean="0"/>
              <a:t>протекает очень тяжело: дело может доходить до полного разрыва с семьей, в отношении которой выступают крайняя озлобленность и мстительность. </a:t>
            </a:r>
            <a:r>
              <a:rPr lang="ru-RU" dirty="0" err="1" smtClean="0"/>
              <a:t>Эпилептоидные</a:t>
            </a:r>
            <a:r>
              <a:rPr lang="ru-RU" dirty="0" smtClean="0"/>
              <a:t> подростки не только требуют свободы, самостоятельности, избавления о родительской власти, но и «прав» своей доли имущества, жилища, материальных благ.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Отличительной особенностью является то, что </a:t>
            </a:r>
            <a:r>
              <a:rPr lang="ru-RU" dirty="0" err="1" smtClean="0"/>
              <a:t>эпилептоиды</a:t>
            </a:r>
            <a:r>
              <a:rPr lang="ru-RU" dirty="0" smtClean="0"/>
              <a:t> не склонны распространять </a:t>
            </a:r>
            <a:r>
              <a:rPr lang="ru-RU" i="1" dirty="0" smtClean="0"/>
              <a:t> </a:t>
            </a:r>
            <a:r>
              <a:rPr lang="ru-RU" dirty="0" smtClean="0"/>
              <a:t>реакцию эмансипации с родителей на все старшее поколение семьи (могут «держаться» за бабушек и дедушек, если те их любят и балуют), на существующие обычаи и порядки.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Эпилептоидный</a:t>
            </a:r>
            <a:r>
              <a:rPr lang="ru-RU" b="1" dirty="0" smtClean="0"/>
              <a:t> тип. Подростки.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err="1" smtClean="0"/>
              <a:t>Эпилептоидный</a:t>
            </a:r>
            <a:r>
              <a:rPr lang="ru-RU" dirty="0" smtClean="0"/>
              <a:t> тип характера самый неблагоприятный для социальной адаптации. Могут наблюдаться побеги из дома, склонность  к азартным играм и тяжелым формам алкоголизации (пьют до «отключения»), реже токсикомании и наркотизации.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err="1" smtClean="0"/>
              <a:t>Эпилептоидные</a:t>
            </a:r>
            <a:r>
              <a:rPr lang="ru-RU" dirty="0" smtClean="0"/>
              <a:t> подростки имеют большое сексуальное влечение и склонны к сексуальным эксцессам – гомосексуализму в активной роли, реже мазохизму.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Нередко наблюдается демонстративный суицид, носящему характер шантажа, например, иногда к незавершенным </a:t>
            </a:r>
            <a:r>
              <a:rPr lang="ru-RU" dirty="0" err="1" smtClean="0"/>
              <a:t>саоудавлениям</a:t>
            </a:r>
            <a:r>
              <a:rPr lang="ru-RU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Такие подростки легко переходят грань между </a:t>
            </a:r>
            <a:r>
              <a:rPr lang="ru-RU" dirty="0" err="1" smtClean="0"/>
              <a:t>девиантностью</a:t>
            </a:r>
            <a:r>
              <a:rPr lang="ru-RU" dirty="0" smtClean="0"/>
              <a:t> и </a:t>
            </a:r>
            <a:r>
              <a:rPr lang="ru-RU" dirty="0" err="1" smtClean="0"/>
              <a:t>делинквентностью</a:t>
            </a:r>
            <a:r>
              <a:rPr lang="ru-RU" dirty="0" smtClean="0"/>
              <a:t>.  Наиболее частые преступления, обычно совершаемые в группе, - нанесение тяжких повреждений, особенно ножевых ран, сексуальная агрессия, грабежи и кражи со взломом.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Визуальная экспресс-диагностика личностных и характерологических черт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600400" cy="506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92080" y="1556792"/>
            <a:ext cx="3240360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идер  Дагестанского подразделения террористической организации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+mj-lt"/>
              </a:rPr>
              <a:t>Имарат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Кавказ» Рустам </a:t>
            </a:r>
            <a:r>
              <a:rPr lang="ru-RU" sz="2400" dirty="0" err="1" smtClean="0">
                <a:solidFill>
                  <a:schemeClr val="tx1"/>
                </a:solidFill>
                <a:latin typeface="+mj-lt"/>
              </a:rPr>
              <a:t>Асильдеров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>© Кавказский Узел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Эпилептоидный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Ситуации конфликта</a:t>
            </a:r>
            <a:r>
              <a:rPr lang="ru-RU" b="1" dirty="0" smtClean="0"/>
              <a:t> </a:t>
            </a:r>
            <a:r>
              <a:rPr lang="ru-RU" dirty="0" smtClean="0"/>
              <a:t>возникают при малейших попытках ущемления интересов, например,  «покушения» на вещи, принадлежащие </a:t>
            </a:r>
            <a:r>
              <a:rPr lang="ru-RU" dirty="0" err="1" smtClean="0"/>
              <a:t>эпилептоиду</a:t>
            </a:r>
            <a:r>
              <a:rPr lang="ru-RU" dirty="0" smtClean="0"/>
              <a:t> (игрушки, одежду и </a:t>
            </a:r>
            <a:r>
              <a:rPr lang="ru-RU" dirty="0" err="1" smtClean="0"/>
              <a:t>др</a:t>
            </a:r>
            <a:r>
              <a:rPr lang="ru-RU" dirty="0" smtClean="0"/>
              <a:t>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Часто </a:t>
            </a:r>
            <a:r>
              <a:rPr lang="ru-RU" dirty="0" err="1" smtClean="0"/>
              <a:t>эпилептоиды</a:t>
            </a:r>
            <a:r>
              <a:rPr lang="ru-RU" dirty="0" smtClean="0"/>
              <a:t> сами являются инициаторами ссор и скандалов, легко возникающих вследствие их неуступчивости, жестокости и себялюбии.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аффекте выступает безудержная ярость – циничная брань, жестокие побои, безразличие к слабости и беспомощности противника, и, наоборот, неспособность учесть его превосходящую силу.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Эпилептоидный</a:t>
            </a:r>
            <a:r>
              <a:rPr lang="ru-RU" b="1" dirty="0" smtClean="0"/>
              <a:t> тип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Ведущие мотивы: </a:t>
            </a:r>
            <a:r>
              <a:rPr lang="ru-RU" dirty="0" smtClean="0"/>
              <a:t>развитие физической силы, «отвоевание «независимость от других, установление власти над людьми и тотальный контроль их жизни; </a:t>
            </a:r>
            <a:r>
              <a:rPr lang="ru-RU" dirty="0" err="1" smtClean="0"/>
              <a:t>зарабатывание</a:t>
            </a:r>
            <a:r>
              <a:rPr lang="ru-RU" dirty="0" smtClean="0"/>
              <a:t> денег. 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Эпилептоидный</a:t>
            </a:r>
            <a:r>
              <a:rPr lang="ru-RU" b="1" dirty="0" smtClean="0"/>
              <a:t> тип: правила коммуникации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37855"/>
            <a:ext cx="7886700" cy="50014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Медленный темп речи.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/>
              <a:t>Эпилептоиду</a:t>
            </a:r>
            <a:r>
              <a:rPr lang="ru-RU" sz="1800" dirty="0" smtClean="0"/>
              <a:t>, с его подозрительностью и жестокостью, грубостью и придирчивостью, нельзя полностью доверять решение задач воспитания, обучения, управления. Он не воспитатель — он дрессировщик.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/>
              <a:t>Нельзя его пугать.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Не давайте ему сесть вам на шею.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Не воспринимайте его попытки влезть с ногами в ваше индивидуальное пространство как знак расположения, доброжелательного внимания к вашей персоне. Покажите ему, что вы разгадали его намерения. 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Умейте отстоять ваше право распоряжаться своими личными вещами, управлять своими поступками, мыслить, высказываться и действовать так, как вы хотите.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Приучите его подходить к вам с советами только тогда, когда вы его об этом попросили. 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/>
              <a:t>Избегание сравнений с другими, юмора, сарказма, насмешек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Индивидуальные задания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Установление точных границ ответственности, обязанностей, прав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Контроль использования полномочий.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Паранойяльный характер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6182"/>
            <a:ext cx="9143999" cy="55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Паранойяльный характер. Общая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51710"/>
            <a:ext cx="7886700" cy="489065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Целенаправленность поведения, которая  является результатом длительной концентрации (то есть застоя) возбуждения в системе нейронов, обеспечивающей выполнение данной (а не какой-то другой!) деятельности, решение конкретной задачи. </a:t>
            </a:r>
          </a:p>
          <a:p>
            <a:r>
              <a:rPr lang="ru-RU" dirty="0" smtClean="0"/>
              <a:t>Застой возбуждения обусловлен органическими изменениями в нейронах. При формировании </a:t>
            </a:r>
            <a:r>
              <a:rPr lang="ru-RU" dirty="0" err="1" smtClean="0"/>
              <a:t>паранояльного</a:t>
            </a:r>
            <a:r>
              <a:rPr lang="ru-RU" dirty="0" smtClean="0"/>
              <a:t> характера, по-видимому, органический процесс не достигает той степени выраженности, которая приводит к заметному ослаблению нервной системы (как это происходит у </a:t>
            </a:r>
            <a:r>
              <a:rPr lang="ru-RU" dirty="0" err="1" smtClean="0"/>
              <a:t>эпилептоидов</a:t>
            </a:r>
            <a:r>
              <a:rPr lang="ru-RU" dirty="0" smtClean="0"/>
              <a:t>), но, тем не менее, лишает психику гибкости, способности быстро переключаться с одной задачи на другую.</a:t>
            </a:r>
          </a:p>
          <a:p>
            <a:r>
              <a:rPr lang="ru-RU" dirty="0" smtClean="0"/>
              <a:t>Паранойяльный) склонен к «</a:t>
            </a:r>
            <a:r>
              <a:rPr lang="ru-RU" dirty="0" err="1" smtClean="0"/>
              <a:t>застреванию</a:t>
            </a:r>
            <a:r>
              <a:rPr lang="ru-RU" dirty="0" smtClean="0"/>
              <a:t>», но не на поверхностных, формальных, а на содержательных сторонах жизни и деятельности. И, застревая, переделывать, преобразовывать их.</a:t>
            </a:r>
          </a:p>
          <a:p>
            <a:r>
              <a:rPr lang="ru-RU" dirty="0" smtClean="0"/>
              <a:t>Ощущая в себе большой заряд энергии, параноик, как правило, ставит перед собой задачи, сложность и масштабы которых объективно превышают возможности индивидуума.</a:t>
            </a:r>
          </a:p>
          <a:p>
            <a:r>
              <a:rPr lang="ru-RU" dirty="0" smtClean="0"/>
              <a:t>При этом он переживает необходимость решения этих задач как свою собственную, личностно значимую проблему. </a:t>
            </a:r>
          </a:p>
          <a:p>
            <a:r>
              <a:rPr lang="ru-RU" dirty="0" smtClean="0"/>
              <a:t>Истинный лидер. Он твердо знает, чего хочет. Воспринимает окружающих как подспорье в реализации своего масштабного замысла, по сути — как часть самого себя.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Паранойяльный характер.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Положительные черты. </a:t>
            </a:r>
            <a:r>
              <a:rPr lang="ru-RU" dirty="0" err="1" smtClean="0"/>
              <a:t>Паранояльная</a:t>
            </a:r>
            <a:r>
              <a:rPr lang="ru-RU" dirty="0" smtClean="0"/>
              <a:t> тенденция в характере — это целеустремленность, настойчивость, уверенность в себе, высокая работоспособность, упорство в преодолении препятствий, лидерство, т. е. объективная потребность в помощниках, обусловленная масштабностью замыслов. Высокий интеллект.</a:t>
            </a:r>
          </a:p>
          <a:p>
            <a:r>
              <a:rPr lang="ru-RU" b="1" i="1" dirty="0" smtClean="0"/>
              <a:t>Отрицательные черты. </a:t>
            </a:r>
            <a:r>
              <a:rPr lang="ru-RU" dirty="0" smtClean="0"/>
              <a:t>Однобокость восприятия мира является оборотной стороной этого качества. Однобокость и упрощенность. Отсутствие </a:t>
            </a:r>
            <a:r>
              <a:rPr lang="ru-RU" dirty="0" err="1" smtClean="0"/>
              <a:t>эмпатии</a:t>
            </a:r>
            <a:r>
              <a:rPr lang="ru-RU" dirty="0" smtClean="0"/>
              <a:t>. Равнодушие к проблемам других людей. Стремление всех держать под контролем, использовать в личных целях.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Паранойяльный характер. Оформление внешности.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Всем стилям предпочитают классический (они, собственно говоря, его и создают). И не только в одежде.</a:t>
            </a:r>
          </a:p>
          <a:p>
            <a:r>
              <a:rPr lang="ru-RU" dirty="0" smtClean="0"/>
              <a:t>Выбирают прическу, одежду, обувь строгого, без излишеств, классического стиля. Классический стиль, с его тенденцией к унификации формы, с его прямыми углами, заряжен социальным, а не индивидуалистическим содержанием. Он отражает уверенную, консолидированную силу общества и, соответственно, готовность служить его интересам, общественному благу.</a:t>
            </a:r>
          </a:p>
          <a:p>
            <a:r>
              <a:rPr lang="ru-RU" dirty="0" smtClean="0"/>
              <a:t>Отсутствует яркость и, стало быть, претензия на исключительность. </a:t>
            </a:r>
          </a:p>
          <a:p>
            <a:r>
              <a:rPr lang="ru-RU" dirty="0" smtClean="0"/>
              <a:t>Если в характере человека </a:t>
            </a:r>
            <a:r>
              <a:rPr lang="ru-RU" dirty="0" err="1" smtClean="0"/>
              <a:t>паранояльный</a:t>
            </a:r>
            <a:r>
              <a:rPr lang="ru-RU" dirty="0" smtClean="0"/>
              <a:t> радикал сочетается с </a:t>
            </a:r>
            <a:r>
              <a:rPr lang="ru-RU" dirty="0" err="1" smtClean="0"/>
              <a:t>истероидным</a:t>
            </a:r>
            <a:r>
              <a:rPr lang="ru-RU" dirty="0" smtClean="0"/>
              <a:t>, то на его одежде (и в его руках) появляются разного рода знаки принадлежности к идеологическим или профессиональным группировкам: надписи на майках, значки с изображением руководителя партии или с ее девизом, флаги, цеховые эмблемы.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Паранойяльный характер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Оформление пространства сводится к превращению любого помещения в рабочий кабинет. Он — трудяга, влюбленный в свою работу. Поэтому все, что его окружает, носит на себе отпечаток его основной деятельности, выбранной им цели.</a:t>
            </a:r>
          </a:p>
          <a:p>
            <a:r>
              <a:rPr lang="ru-RU" dirty="0" smtClean="0"/>
              <a:t>Работает везде, где он находится</a:t>
            </a:r>
          </a:p>
          <a:p>
            <a:r>
              <a:rPr lang="ru-RU" dirty="0" err="1" smtClean="0"/>
              <a:t>Паранояльность</a:t>
            </a:r>
            <a:r>
              <a:rPr lang="ru-RU" dirty="0" smtClean="0"/>
              <a:t> обнаруживает себя и в двигательной активности человека — в его мимике и жестикуляции.</a:t>
            </a:r>
          </a:p>
          <a:p>
            <a:r>
              <a:rPr lang="ru-RU" dirty="0" smtClean="0"/>
              <a:t>Параноиков отличают, по крайней мере, два варианта излюбленной жестикуляции: направляющая и ритмообразующая.</a:t>
            </a:r>
          </a:p>
          <a:p>
            <a:r>
              <a:rPr lang="ru-RU" dirty="0" smtClean="0"/>
              <a:t>Поскольку параноик всегда уверен, что только он один знает, куда нужно идти, где искать счастья — он охотно показывает это направление всем желающим. «Указующие персты», «простертые длани» (как свободные, так и с зажатыми в них головными уборами) — жесты, типичные для параноиков. Они уверенно тычут пальцем не только в некую «светлую даль», но и, например, в книжную страницу, в лозунг на транспаранте, в чертеж, словом, туда, где четко и ясно выражены их принципы, намерения, цели.</a:t>
            </a:r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Паранойяльный характер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Речь часто сопровождается постукиванием по столу кулаком, ребром ладони, негнущимся напряженным пальцем. Такое впечатление, что он тем самым задает ритм своим словам, обозначая начало и конец каждой фразы. Он словно вбивает в голову слушателям высказываемые мысли. Подобные ритмообразующие жесты часто сочетаются с направляющими: тычки пальцем в чертеж становятся ритмичными.</a:t>
            </a:r>
          </a:p>
          <a:p>
            <a:r>
              <a:rPr lang="ru-RU" dirty="0" smtClean="0"/>
              <a:t>Нередко сокращает (в физическом смысле) дистанцию между собой и собеседником. Он хочет быть лучше понятым. Он, хватая собеседника за рукав, за лацкан пиджака, за пуговицу, притягивая его поближе к себе, глядя ему в глаза, требует сосредоточенности, лишает возможности увильнуть от разговора.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Паранойяльный характер. Мотивация деятельности.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Может быть доверена любая задача, предполагающая получение конкретного результата. Даже самая, на первый взгляд, нереальная.</a:t>
            </a:r>
          </a:p>
          <a:p>
            <a:r>
              <a:rPr lang="ru-RU" dirty="0" smtClean="0"/>
              <a:t>Он сразу же постарается укрупнить замысел, увеличить масштабы решаемой задачи, вывести ее из разряда обычных, заурядных в первоочередные. </a:t>
            </a:r>
          </a:p>
          <a:p>
            <a:r>
              <a:rPr lang="ru-RU" dirty="0" smtClean="0"/>
              <a:t>Не следует поручать параноику работу, требующую внимания к конкретному человеку, к его индивидуальным проблемам. Из параноика плохой социальный работник, врач, воспитатель. Он не хочет и не умеет «беседовать по душам», сочувствовать, сопереживать, вообще, тратить время на «единицу».</a:t>
            </a:r>
          </a:p>
          <a:p>
            <a:r>
              <a:rPr lang="ru-RU" dirty="0" smtClean="0"/>
              <a:t>Не может параноик и соотносить свое мнение с мнением других людей, вносить коррективы в собственную позицию. Поэтому переговорщик из него неважный — негибкий, упертый, стремящийся подавить оппонента. Думаю, вы догадываетесь, к какому результату приведет подобная манера вести переговоры? Конечно, к полному разрыву отношений, к конфронтации.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Визуальная экспресс-диагностика личностных и характерологических черт</a:t>
            </a:r>
            <a:endParaRPr lang="ru-RU" sz="2800" b="1" dirty="0"/>
          </a:p>
        </p:txBody>
      </p:sp>
      <p:pic>
        <p:nvPicPr>
          <p:cNvPr id="7" name="Picture 2" descr="Королевы преступного мира (фото), фото - Общество. «The Kiev Times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888432" cy="3888432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>
          <a:xfrm>
            <a:off x="5508104" y="1556792"/>
            <a:ext cx="3384376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Мария Леон.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Мать 13 дочерей и одна из самых 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опасных гангстеров в Лос-Анджелесе. Торговля людьми и наркотиками.</a:t>
            </a:r>
            <a:r>
              <a:rPr lang="ru-RU" sz="2800" dirty="0" smtClean="0">
                <a:latin typeface="+mj-lt"/>
              </a:rPr>
              <a:t> людьми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Паранойяльный характер. Особенности коммуникации.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Грубой коммуникативной ошибкой в отношении параноика будет попытка его переубедить. </a:t>
            </a:r>
          </a:p>
          <a:p>
            <a:r>
              <a:rPr lang="ru-RU" dirty="0" smtClean="0"/>
              <a:t>Никогда ему не лгите, не спорьте с ним, не возражайте .</a:t>
            </a:r>
          </a:p>
          <a:p>
            <a:r>
              <a:rPr lang="ru-RU" dirty="0" smtClean="0"/>
              <a:t>Если хотите бороться, то нужно бороться не с ним. Выходите на вышестоящий уровень, на руководство. Отнимайте у него ресурсную базу. Апеллируйте к общественности, вербуйте сторонников. </a:t>
            </a:r>
          </a:p>
          <a:p>
            <a:r>
              <a:rPr lang="ru-RU" dirty="0" smtClean="0"/>
              <a:t>Если ресурсов для борьбы мало -  сдавайтесь. Постарайтесь вступить в сотрудничество. Благодаря параноику можно  далеко продвинуться в своих социальных достижениях. </a:t>
            </a:r>
          </a:p>
          <a:p>
            <a:r>
              <a:rPr lang="ru-RU" dirty="0" smtClean="0"/>
              <a:t>Параноик снисходителен к бывшим оппонентам.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Эмотивный</a:t>
            </a:r>
            <a:r>
              <a:rPr lang="ru-RU" dirty="0" smtClean="0"/>
              <a:t> характер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2328"/>
            <a:ext cx="9143999" cy="55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Эмотивный</a:t>
            </a:r>
            <a:r>
              <a:rPr lang="ru-RU" dirty="0" smtClean="0"/>
              <a:t> радикал. Общая характеристика.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Низкий порог эмоционального реагирования (иначе — высокая чувствительность). Эмоции — род психических явлений, обладающих рядом особенностей.</a:t>
            </a:r>
          </a:p>
          <a:p>
            <a:r>
              <a:rPr lang="ru-RU" dirty="0" smtClean="0"/>
              <a:t>. Они возникают не активно, не сами по себе, в отрыве от происходящих событий, а реактивно, то есть в ответ на некие стимулы. Это реакции неспецифические, они не привязаны намертво к какому-то определенному объекту (предмету, явлению природы, классу предметов или явлений).</a:t>
            </a:r>
          </a:p>
          <a:p>
            <a:r>
              <a:rPr lang="ru-RU" dirty="0" smtClean="0"/>
              <a:t>Эмоции отражают не форму и содержание объектов, а скорее, их субъективное значение для конкретного индивидуума.</a:t>
            </a:r>
          </a:p>
          <a:p>
            <a:r>
              <a:rPr lang="ru-RU" dirty="0" err="1" smtClean="0"/>
              <a:t>Эмотивный</a:t>
            </a:r>
            <a:r>
              <a:rPr lang="ru-RU" dirty="0" smtClean="0"/>
              <a:t> характер порождает две главные тенденции в поведении человека: альтруистическую (гуманистическую) и эстетическую (гармонизирующую).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Эмотивный</a:t>
            </a:r>
            <a:r>
              <a:rPr lang="ru-RU" dirty="0" smtClean="0"/>
              <a:t> радикал.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Положительные черты. </a:t>
            </a:r>
            <a:r>
              <a:rPr lang="ru-RU" sz="2400" dirty="0" smtClean="0"/>
              <a:t>Ответственность, добросовестность — качества, которые </a:t>
            </a:r>
            <a:r>
              <a:rPr lang="ru-RU" sz="2400" dirty="0" err="1" smtClean="0"/>
              <a:t>эмотив</a:t>
            </a:r>
            <a:r>
              <a:rPr lang="ru-RU" sz="2400" dirty="0" smtClean="0"/>
              <a:t> проявляет в деятельности. </a:t>
            </a:r>
            <a:r>
              <a:rPr lang="ru-RU" sz="2400" dirty="0" err="1" smtClean="0"/>
              <a:t>Эмотив</a:t>
            </a:r>
            <a:r>
              <a:rPr lang="ru-RU" sz="2400" dirty="0" smtClean="0"/>
              <a:t> щепетилен в вопросах морали, наделен «нравственным чувством», совестлив. Он не может причинить не только физического, но и психологического ущерба. </a:t>
            </a:r>
          </a:p>
          <a:p>
            <a:r>
              <a:rPr lang="ru-RU" sz="2400" b="1" i="1" dirty="0" smtClean="0"/>
              <a:t>Отрицательные черты. </a:t>
            </a:r>
            <a:r>
              <a:rPr lang="ru-RU" sz="2400" dirty="0" smtClean="0"/>
              <a:t>Обидчив, раним, повышенно чувствителен к несправедливости.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Эмотивный</a:t>
            </a:r>
            <a:r>
              <a:rPr lang="ru-RU" dirty="0" smtClean="0"/>
              <a:t> радикал. Оформление внешности.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306291"/>
          </a:xfrm>
        </p:spPr>
        <p:txBody>
          <a:bodyPr>
            <a:normAutofit fontScale="85000" lnSpcReduction="20000"/>
          </a:bodyPr>
          <a:lstStyle/>
          <a:p>
            <a:endParaRPr lang="ru-RU" sz="2300" dirty="0" smtClean="0"/>
          </a:p>
          <a:p>
            <a:r>
              <a:rPr lang="ru-RU" sz="2300" dirty="0" smtClean="0"/>
              <a:t>Стильное и гармоничное оформление внешности.</a:t>
            </a:r>
          </a:p>
          <a:p>
            <a:r>
              <a:rPr lang="ru-RU" sz="2300" dirty="0" smtClean="0"/>
              <a:t>Все в нем соразмерно и адекватно внешним и внутренним условиям — цвет и форма волос, глаз, губ, одежды, лака на ногтях, белья, количество и разнообразие украшений.</a:t>
            </a:r>
          </a:p>
          <a:p>
            <a:r>
              <a:rPr lang="ru-RU" sz="2300" dirty="0" smtClean="0"/>
              <a:t>Чувство стиля, вкус, гармония — вот качества оформления внешности, присущие </a:t>
            </a:r>
            <a:r>
              <a:rPr lang="ru-RU" sz="2300" dirty="0" err="1" smtClean="0"/>
              <a:t>эмотивному</a:t>
            </a:r>
            <a:r>
              <a:rPr lang="ru-RU" sz="2300" dirty="0" smtClean="0"/>
              <a:t> характеру.</a:t>
            </a:r>
          </a:p>
          <a:p>
            <a:r>
              <a:rPr lang="ru-RU" sz="2300" dirty="0" smtClean="0"/>
              <a:t>Охотно носят трикотаж. Мягкие, свободного покроя свитеры, пуловеры, платья, шейные платки. При этом избегают тесной, давящей одежды, аксессуаров (галстуков, перчаток, обтягивающих джинсов и т. д.).</a:t>
            </a:r>
          </a:p>
          <a:p>
            <a:r>
              <a:rPr lang="ru-RU" sz="2300" dirty="0" smtClean="0"/>
              <a:t>Индивидуальное пространство </a:t>
            </a:r>
            <a:r>
              <a:rPr lang="ru-RU" sz="2300" dirty="0" err="1" smtClean="0"/>
              <a:t>эмотива</a:t>
            </a:r>
            <a:r>
              <a:rPr lang="ru-RU" sz="2300" dirty="0" smtClean="0"/>
              <a:t> оформлено не менее гармонично и со вкусом, чем его внешность. В нем обязательно присутствуют произведения изобразительного искусства, художественной литературы (прежде всего, романтическая проза, стихи), музыкальные инструменты.</a:t>
            </a:r>
          </a:p>
          <a:p>
            <a:r>
              <a:rPr lang="ru-RU" sz="2300" dirty="0" err="1" smtClean="0"/>
              <a:t>Эмотив</a:t>
            </a:r>
            <a:r>
              <a:rPr lang="ru-RU" sz="2300" dirty="0" smtClean="0"/>
              <a:t> не только искушенный и жаждущий новых </a:t>
            </a:r>
            <a:r>
              <a:rPr lang="ru-RU" sz="2300" dirty="0" err="1" smtClean="0"/>
              <a:t>эмоциогенных</a:t>
            </a:r>
            <a:r>
              <a:rPr lang="ru-RU" sz="2300" dirty="0" smtClean="0"/>
              <a:t> воздействий зритель (читатель, слушатель), он нередко сам рисует, пишет стихи, музыку, поет.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Эмотивный</a:t>
            </a:r>
            <a:r>
              <a:rPr lang="ru-RU" dirty="0" smtClean="0"/>
              <a:t> радикал. Оформление внешности.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Эмотива</a:t>
            </a:r>
            <a:r>
              <a:rPr lang="ru-RU" dirty="0" smtClean="0"/>
              <a:t> выдают печальные глаза, задумчивые, слегка подернутые влагой, мягкий, добрый взгляд («у тебя глаза добрые»).</a:t>
            </a:r>
          </a:p>
          <a:p>
            <a:r>
              <a:rPr lang="ru-RU" dirty="0" smtClean="0"/>
              <a:t>Жестикуляция сдержанная (в плане размаха, амплитуды движений), но экспрессивная, точно и емко выражающая искренние переживания, свойственные </a:t>
            </a:r>
            <a:r>
              <a:rPr lang="ru-RU" dirty="0" err="1" smtClean="0"/>
              <a:t>эмотивам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них характерны плавные женственные жесты (независимо от реальной половой принадлежности индивида). </a:t>
            </a:r>
          </a:p>
          <a:p>
            <a:r>
              <a:rPr lang="ru-RU" dirty="0" smtClean="0"/>
              <a:t>Позы </a:t>
            </a:r>
            <a:r>
              <a:rPr lang="ru-RU" dirty="0" err="1" smtClean="0"/>
              <a:t>эмотивов</a:t>
            </a:r>
            <a:r>
              <a:rPr lang="ru-RU" dirty="0" smtClean="0"/>
              <a:t> удобные, свободные, при этом — не стесняющие окружающих. Про таких говорят: «ловок и органичен, как зверь». </a:t>
            </a:r>
          </a:p>
          <a:p>
            <a:r>
              <a:rPr lang="ru-RU" dirty="0" err="1" smtClean="0"/>
              <a:t>Эмотив</a:t>
            </a:r>
            <a:r>
              <a:rPr lang="ru-RU" dirty="0" smtClean="0"/>
              <a:t> — эстет, он тонко чувствует красоту и глубоко переживает малейшие отклонения от ее канонов. </a:t>
            </a:r>
          </a:p>
          <a:p>
            <a:r>
              <a:rPr lang="ru-RU" dirty="0" smtClean="0"/>
              <a:t>Это человек истинных, а не наигранных эмоций, сочувствующий, сопереживающий другим людям.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Эмотивный</a:t>
            </a:r>
            <a:r>
              <a:rPr lang="ru-RU" dirty="0" smtClean="0"/>
              <a:t> характер. Мотивация деятельности.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Эмотивы</a:t>
            </a:r>
            <a:r>
              <a:rPr lang="ru-RU" dirty="0" smtClean="0"/>
              <a:t> — хорошие воспитатели (главным образом там, где нужно смягчить от природы крутой нрав воспитанника), сиделки, домашние (семейные) или курортные- врачи, психологи, социальные работники. Из них получаются неплохие официанты, служащие гостиниц, продавцы.</a:t>
            </a:r>
          </a:p>
          <a:p>
            <a:r>
              <a:rPr lang="ru-RU" dirty="0" smtClean="0"/>
              <a:t>Но там, где требуется во благо человека проявить решительность, жесткость, — </a:t>
            </a:r>
            <a:r>
              <a:rPr lang="ru-RU" dirty="0" err="1" smtClean="0"/>
              <a:t>эмотивный</a:t>
            </a:r>
            <a:r>
              <a:rPr lang="ru-RU" dirty="0" smtClean="0"/>
              <a:t> характер только мешает.</a:t>
            </a:r>
          </a:p>
          <a:p>
            <a:r>
              <a:rPr lang="ru-RU" dirty="0" err="1" smtClean="0"/>
              <a:t>Эмотив</a:t>
            </a:r>
            <a:r>
              <a:rPr lang="ru-RU" dirty="0" smtClean="0"/>
              <a:t> обладает уникальным даром привносить красоту во все, чего бы он ни коснулся.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Эмотивный</a:t>
            </a:r>
            <a:r>
              <a:rPr lang="ru-RU" dirty="0" smtClean="0"/>
              <a:t> характер. Особенности коммуникации.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Эмотив</a:t>
            </a:r>
            <a:r>
              <a:rPr lang="ru-RU" dirty="0" smtClean="0"/>
              <a:t> сам выбирает оптимальный способ общения, он извинит неловкость, смирится с бестактностью, будет стараться найти в собеседнике что-то доброе, светлое, хорошее. </a:t>
            </a:r>
          </a:p>
          <a:p>
            <a:r>
              <a:rPr lang="ru-RU" dirty="0" smtClean="0"/>
              <a:t>Но, прощая многое, </a:t>
            </a:r>
            <a:r>
              <a:rPr lang="ru-RU" dirty="0" err="1" smtClean="0"/>
              <a:t>эмотив</a:t>
            </a:r>
            <a:r>
              <a:rPr lang="ru-RU" dirty="0" smtClean="0"/>
              <a:t> испытывает наиболее сильный, стойкий дискомфорт от одного лишь недостатка — от неискренности.</a:t>
            </a:r>
          </a:p>
          <a:p>
            <a:r>
              <a:rPr lang="ru-RU" dirty="0" smtClean="0"/>
              <a:t>Не наигрывайте дружелюбия, дружеского расположения, интереса к его персоне. Не пытайтесь его обмануть. </a:t>
            </a:r>
          </a:p>
          <a:p>
            <a:r>
              <a:rPr lang="ru-RU" dirty="0" smtClean="0"/>
              <a:t>.Он почувствует ложь и очень огорчится. </a:t>
            </a:r>
          </a:p>
          <a:p>
            <a:r>
              <a:rPr lang="ru-RU" dirty="0" smtClean="0"/>
              <a:t>Он станет думать, что его общество вам в тягость, и постарается отойти на предложенную вами (так ему будет казаться) дистанцию.</a:t>
            </a:r>
          </a:p>
          <a:p>
            <a:r>
              <a:rPr lang="ru-RU" dirty="0" smtClean="0"/>
              <a:t>В отношениях с </a:t>
            </a:r>
            <a:r>
              <a:rPr lang="ru-RU" dirty="0" err="1" smtClean="0"/>
              <a:t>эмотивом</a:t>
            </a:r>
            <a:r>
              <a:rPr lang="ru-RU" dirty="0" smtClean="0"/>
              <a:t> добрая ссора лучше, чем худой мир.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Шизоидный характер.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2326"/>
            <a:ext cx="9144000" cy="555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детстве дети любят  играть одни, не испытывая тяги  к сверстникам. Избегают  шумных забав.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Предпочитают быть среди взрослых, слушая их беседы. Отмечается недетская сдержанность в проявлениях чувств.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В характере трудно выделить положительные и отрицательные черты, правильнее говорить об отсутствии их  внутреннего единства. </a:t>
            </a:r>
            <a:endParaRPr lang="ru-RU" dirty="0"/>
          </a:p>
        </p:txBody>
      </p:sp>
      <p:pic>
        <p:nvPicPr>
          <p:cNvPr id="4" name="Рисунок 3" descr="шизои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214422"/>
            <a:ext cx="4071966" cy="5019403"/>
          </a:xfrm>
          <a:prstGeom prst="rect">
            <a:avLst/>
          </a:prstGeom>
        </p:spPr>
      </p:pic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7813" y="1163782"/>
            <a:ext cx="5350295" cy="5302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Визуальная экспресс-диагностика личностных и характерологических черт</a:t>
            </a:r>
            <a:endParaRPr lang="ru-RU" sz="2800" b="1" dirty="0"/>
          </a:p>
        </p:txBody>
      </p:sp>
      <p:pic>
        <p:nvPicPr>
          <p:cNvPr id="8" name="Содержимое 3" descr="754759054529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4176464" cy="367022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5364088" y="1556792"/>
            <a:ext cx="322555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Дэвид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Тулесс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. Лауреат Нобелевской  премии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по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физике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Наблюдается сочетание противоречивых черт в личности и поведении – холодности и утонченной чувствительности, упрямства и податливости, настороженности и легковерия, апатичной бездеятельности и напористой целеустремленности, необщительности и неожиданной назойливости, застенчивости и бестактности, чрезмерных привязанностей и немотивированных антипатий, рациональных суждений и нелогичных поступков, богатства внутреннего мира и бесцветности его внутренних проявлений.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Особенно ярко шизоидная акцентуация проявляется с наступлением полового созревания.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Противоречивости своего поведения </a:t>
            </a:r>
            <a:r>
              <a:rPr lang="ru-RU" dirty="0" err="1" smtClean="0"/>
              <a:t>шизоиды</a:t>
            </a:r>
            <a:r>
              <a:rPr lang="ru-RU" dirty="0" smtClean="0"/>
              <a:t> не замечают или не придают ей значения.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Ситуации уязвимости </a:t>
            </a:r>
            <a:r>
              <a:rPr lang="ru-RU" i="1" dirty="0" smtClean="0"/>
              <a:t>связаны с  </a:t>
            </a:r>
            <a:r>
              <a:rPr lang="ru-RU" dirty="0" smtClean="0"/>
              <a:t>общением с другими людьми, затрудненном вследствие своеобразия восприятия мира.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Характерны   «странности» и «чудаковатости», недостаток интуиции,   отсутствие умения понимать и чувствовать эмоциональное состояние другого -  обиду, печаль или радость.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Предпочитаемые ситуации: </a:t>
            </a:r>
            <a:r>
              <a:rPr lang="ru-RU" dirty="0" smtClean="0"/>
              <a:t>занятия в соответствии со своими интересами и увлечениями, часто необычными,  предпочтительно в одиночестве.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Чаще всего встречается интеллектуально-эстетические хобби чрезвычайно разнообразных и часто экзотических:  «запойное» чтение книг, увлечение санскритом, китайскими иероглифами, генеалогией дома Романовых и пр.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При более низком интеллекте увлечения менее изысканны, но не менее странны: например, собирание коллекций,  уникальных по своей никчемности.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Реакции группирования</a:t>
            </a:r>
            <a:r>
              <a:rPr lang="ru-RU" b="1" dirty="0" smtClean="0"/>
              <a:t>: </a:t>
            </a:r>
            <a:r>
              <a:rPr lang="ru-RU" dirty="0" smtClean="0"/>
              <a:t>выражена слабо. Неудачные попытки  завязать приятельские отношения, </a:t>
            </a:r>
            <a:r>
              <a:rPr lang="ru-RU" dirty="0" err="1" smtClean="0"/>
              <a:t>мимозоподобная</a:t>
            </a:r>
            <a:r>
              <a:rPr lang="ru-RU" dirty="0" smtClean="0"/>
              <a:t> чувствительность в момент их поиска, быстрая истощаемость в контакте нередко побуждают таких подростков к еще большему уходу в себя.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Как правило, шизоидные подростки стоят особняком от компании  сверстников, не сливаясь с ней и не подчиняясь.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85791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Реакция эмансипации </a:t>
            </a:r>
            <a:r>
              <a:rPr lang="ru-RU" dirty="0" smtClean="0"/>
              <a:t>обычно очень своеобразна:  шизоидный подросток может долго терпеть мелочную опеку в быту, подчиняться установленному распорядку жизни, но реагировать бурным протестом на малейшую попытку вторгнуться без позволения в мир его интересов, фантазий, увлечений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Реакция эмансипации может легко оборачиваться социальным нонконформизмом – негодованием по поводу существующих правил и норм, насмешек над распространенными идеалами и пр. Подобного рода суждения могут реализовываться в публичных выступлениях в виде прямолинейной критики других без учета последствий для себя.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Алкоголизация и наркомания среди </a:t>
            </a:r>
            <a:r>
              <a:rPr lang="ru-RU" dirty="0" err="1" smtClean="0"/>
              <a:t>шизоидов</a:t>
            </a:r>
            <a:r>
              <a:rPr lang="ru-RU" dirty="0" smtClean="0"/>
              <a:t> встречается нечасто, не склонны они и к суициду и к групповой </a:t>
            </a:r>
            <a:r>
              <a:rPr lang="ru-RU" dirty="0" err="1" smtClean="0"/>
              <a:t>делинквентности</a:t>
            </a:r>
            <a:r>
              <a:rPr lang="ru-RU" dirty="0" smtClean="0"/>
              <a:t>, но могут совершать серьезные преступления в одиночку.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Ситуации конфликта </a:t>
            </a:r>
            <a:r>
              <a:rPr lang="ru-RU" dirty="0" smtClean="0"/>
              <a:t>возникают при предъявлении непосильных для данного типа характера требований, например при требовании  быстро установить широкий круг неформальных и достаточно эмоциональных контактов.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err="1" smtClean="0"/>
              <a:t>Шизоиды</a:t>
            </a:r>
            <a:r>
              <a:rPr lang="ru-RU" dirty="0" smtClean="0"/>
              <a:t> также «срываются», когда им бесцеремонно «лезут в душу».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Ведущие мотивы:</a:t>
            </a:r>
            <a:r>
              <a:rPr lang="ru-RU" b="1" dirty="0" smtClean="0"/>
              <a:t> </a:t>
            </a:r>
            <a:r>
              <a:rPr lang="ru-RU" dirty="0" smtClean="0"/>
              <a:t>стремление жить в своем внутреннем мире, окрашенном  богатыми фантазиями.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Шизоидный тип: правила коммуникации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Обучение навыкам дифференцирования чувств других людей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Социализация даже в зрелом возрасте.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Устанавливать с ними формально-доброжелательные отношения, держась на дистанции, не пытаясь без нужды проникнуть в темные глубины их своеобразной души.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Не падать духом, не видя быстрых результатов от попыток научить их уму-разуму. Результаты появятся, но позже.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Будьте готовы к тому, что он может к вам охладеть так же неожиданно и беспричинно, как привязался.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 err="1" smtClean="0"/>
              <a:t>шизоида</a:t>
            </a:r>
            <a:r>
              <a:rPr lang="ru-RU" dirty="0" smtClean="0"/>
              <a:t> воспитательное воздействие, дружеский совет близкого человека может не иметь значения, в то время как замечание случайного знакомого окажется вдруг принципиально важным.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spcBef>
                <a:spcPts val="0"/>
              </a:spcBef>
              <a:buNone/>
            </a:pPr>
            <a:endParaRPr lang="ru-RU" dirty="0" smtClean="0"/>
          </a:p>
          <a:p>
            <a:pPr marL="514350" indent="-514350">
              <a:spcBef>
                <a:spcPts val="0"/>
              </a:spcBef>
              <a:buNone/>
            </a:pPr>
            <a:endParaRPr lang="ru-RU" dirty="0" smtClean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Шизоидный тип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Тревожный тип характера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8582"/>
            <a:ext cx="9144000" cy="538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Тревожный тип характера. Общая характеристика.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Слабая, малоподвижная </a:t>
            </a:r>
            <a:r>
              <a:rPr lang="ru-RU" dirty="0"/>
              <a:t>нервная система.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ервная система,  </a:t>
            </a:r>
            <a:r>
              <a:rPr lang="ru-RU" dirty="0"/>
              <a:t>не </a:t>
            </a:r>
            <a:r>
              <a:rPr lang="ru-RU" dirty="0" smtClean="0"/>
              <a:t>способная выдерживать </a:t>
            </a:r>
            <a:r>
              <a:rPr lang="ru-RU" dirty="0"/>
              <a:t>длительный процесс возбуждения, обусловливает, во-первых, реализацию в случае опасности состояния «мнимой смерти</a:t>
            </a:r>
            <a:r>
              <a:rPr lang="ru-RU" dirty="0" smtClean="0"/>
              <a:t>», во-вторых</a:t>
            </a:r>
            <a:r>
              <a:rPr lang="ru-RU" dirty="0"/>
              <a:t>, низкий порог возникновения тревожных реакций.</a:t>
            </a:r>
            <a:endParaRPr lang="ru-RU" b="1" dirty="0"/>
          </a:p>
          <a:p>
            <a:r>
              <a:rPr lang="ru-RU" dirty="0" smtClean="0"/>
              <a:t>К </a:t>
            </a:r>
            <a:r>
              <a:rPr lang="ru-RU" dirty="0"/>
              <a:t>тревожным реакциям относятся волнение, беспокойство, </a:t>
            </a:r>
            <a:r>
              <a:rPr lang="ru-RU" dirty="0" smtClean="0"/>
              <a:t>тревога</a:t>
            </a:r>
            <a:r>
              <a:rPr lang="ru-RU" dirty="0"/>
              <a:t>, страх, ужас, панический ужас. </a:t>
            </a:r>
            <a:r>
              <a:rPr lang="ru-RU" dirty="0" smtClean="0"/>
              <a:t>Тревожные </a:t>
            </a:r>
            <a:r>
              <a:rPr lang="ru-RU" dirty="0"/>
              <a:t>реакции — это различные степени выраженности страха. В отличие от </a:t>
            </a:r>
            <a:r>
              <a:rPr lang="ru-RU" dirty="0" smtClean="0"/>
              <a:t>эмоций, </a:t>
            </a:r>
            <a:r>
              <a:rPr lang="ru-RU" dirty="0"/>
              <a:t>они монотонны и субъективно тягостны. Эмоции способствуют сохранению жизненно важного постоянства внутренней среды организма (т. н. гомеостаза), тревожные реакции нарушают гомеостаз. Поэтому </a:t>
            </a:r>
            <a:r>
              <a:rPr lang="ru-RU" b="1" dirty="0"/>
              <a:t>эмоции, чаще всего, хочется переживать, от тревоги всегда хочется избавиться</a:t>
            </a:r>
            <a:r>
              <a:rPr lang="ru-RU" dirty="0"/>
              <a:t>.</a:t>
            </a:r>
          </a:p>
          <a:p>
            <a:r>
              <a:rPr lang="ru-RU" dirty="0"/>
              <a:t>Н</a:t>
            </a:r>
            <a:r>
              <a:rPr lang="ru-RU" dirty="0" smtClean="0"/>
              <a:t>изкий </a:t>
            </a:r>
            <a:r>
              <a:rPr lang="ru-RU" dirty="0"/>
              <a:t>порог возникновения тревожных реакций приводит человека к ситуации, когда он начинает бояться любых — самых незначительных — изменений обстановки. Вообще, опасается новизны, что оказывает наиболее существенное влияние на стилистику его поведения.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Визуальная экспресс-диагностика личностных и характерологических черт</a:t>
            </a:r>
            <a:endParaRPr lang="ru-RU" sz="2800" b="1" dirty="0"/>
          </a:p>
        </p:txBody>
      </p:sp>
      <p:pic>
        <p:nvPicPr>
          <p:cNvPr id="9" name="Рисунок 8" descr="Убий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1628800"/>
            <a:ext cx="4230249" cy="3456384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5508104" y="1556792"/>
            <a:ext cx="3240360" cy="3528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В числе жертв «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</a:rPr>
              <a:t>Рочестерского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душителя» Артура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</a:rPr>
              <a:t>Шоукросса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</a:rPr>
              <a:t>Arthur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</a:rPr>
              <a:t>Shawcross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) - 14 детей и проституток. Неоднократно признавался психопатом. После поимки был признан виновным и приговорен к 250 годам лишения свободы. Умер в 2008 году.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Тревожный тип характера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Положительный черты:</a:t>
            </a:r>
            <a:r>
              <a:rPr lang="ru-RU" sz="2800" dirty="0" smtClean="0"/>
              <a:t> честность, прямота, искренность.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Отрицательные черты</a:t>
            </a:r>
            <a:r>
              <a:rPr lang="ru-RU" sz="2800" dirty="0" smtClean="0"/>
              <a:t>: робость, мнительность, осторожность, нерешительность. Трудность в принятии решений. Консервативность.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Тревожный тип характера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Внешний вид.</a:t>
            </a:r>
          </a:p>
          <a:p>
            <a:r>
              <a:rPr lang="ru-RU" dirty="0"/>
              <a:t>В оформлении внешности </a:t>
            </a:r>
            <a:r>
              <a:rPr lang="ru-RU" dirty="0" smtClean="0"/>
              <a:t>тревожные являются </a:t>
            </a:r>
            <a:r>
              <a:rPr lang="ru-RU" dirty="0"/>
              <a:t>антиподами </a:t>
            </a:r>
            <a:r>
              <a:rPr lang="ru-RU" dirty="0" err="1" smtClean="0"/>
              <a:t>истероидов</a:t>
            </a:r>
            <a:r>
              <a:rPr lang="ru-RU" dirty="0" smtClean="0"/>
              <a:t>. Тревожные </a:t>
            </a:r>
            <a:r>
              <a:rPr lang="ru-RU" dirty="0"/>
              <a:t>выбирают одежду темных тонов, неброских цветов: серого, черного, коричневого, синего. Предпочитают монохромность (</a:t>
            </a:r>
            <a:r>
              <a:rPr lang="ru-RU" dirty="0" err="1"/>
              <a:t>одноцветие</a:t>
            </a:r>
            <a:r>
              <a:rPr lang="ru-RU" dirty="0"/>
              <a:t>) костюма. Украшений (речь в данном случае, прежде всего, идет о женщинах) не любят, макияжа стесняются, но боятся отказаться от них совсем, поскольку в этом случае рискуют выделиться из общей массы, погрешив против конвенциональных норм поведения.</a:t>
            </a:r>
          </a:p>
          <a:p>
            <a:r>
              <a:rPr lang="ru-RU" dirty="0"/>
              <a:t>Ходят тревожные всегда в одном и том же. Они «прикипают душой» к вещам и стараются как можно дольше сохранять их в целости. Обращаются с одеждой бережно, аккуратно. Не </a:t>
            </a:r>
            <a:r>
              <a:rPr lang="ru-RU" dirty="0" smtClean="0"/>
              <a:t>скупость, </a:t>
            </a:r>
            <a:r>
              <a:rPr lang="ru-RU" dirty="0"/>
              <a:t>а боязнь столкнуться с проблемой перемены гардероба, с необходимостью приобрести и начать носить что-то новое лежит в основе подобного поведения.</a:t>
            </a:r>
          </a:p>
          <a:p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/>
              <a:t>чистенько, опрятно, нет ничего лишнего, немногочисленные предметы строго на своих местах.</a:t>
            </a:r>
          </a:p>
          <a:p>
            <a:r>
              <a:rPr lang="ru-RU" dirty="0" smtClean="0"/>
              <a:t>В отличие от </a:t>
            </a:r>
            <a:r>
              <a:rPr lang="ru-RU" dirty="0" err="1" smtClean="0"/>
              <a:t>эпилептоида</a:t>
            </a:r>
            <a:r>
              <a:rPr lang="ru-RU" dirty="0" smtClean="0"/>
              <a:t>, который  </a:t>
            </a:r>
            <a:r>
              <a:rPr lang="ru-RU" dirty="0"/>
              <a:t>расширяет границы занимаемого им пространства, тревожный — суживает до «прожиточного минимума». </a:t>
            </a:r>
            <a:r>
              <a:rPr lang="ru-RU" dirty="0" err="1"/>
              <a:t>Эпилептоид</a:t>
            </a:r>
            <a:r>
              <a:rPr lang="ru-RU" dirty="0"/>
              <a:t> постоянно покушается на чужую сферу компетенции, тревожный рад бы отказаться от части своей, лишь бы его оставили в покое. В этом принципиальное отличие указанных радикалов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718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Тревожный тип характера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иапазон </a:t>
            </a:r>
            <a:r>
              <a:rPr lang="ru-RU" dirty="0"/>
              <a:t>задач, с которыми способен, в принципе, справиться тревожный, не так уж и узок. Тревожного можно научить выполнять многие виды работ, в том числе довольно рискованных, объективно опасных. Но при одном непременном условии — учить его надо будет долго, Появится привычка — тревога несколько отступит.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4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построения коммуникации.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8582"/>
            <a:ext cx="7886700" cy="5389417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 smtClean="0"/>
              <a:t>Грубыми коммуникативными ошибками в отношении тревожного будут:</a:t>
            </a:r>
          </a:p>
          <a:p>
            <a:r>
              <a:rPr lang="ru-RU" sz="2500" dirty="0" smtClean="0"/>
              <a:t>а) озадачить его и оставить без моральной и информационной поддержки, один на один с непредсказуемо развивающимися событиями;</a:t>
            </a:r>
          </a:p>
          <a:p>
            <a:r>
              <a:rPr lang="ru-RU" sz="2500" dirty="0" smtClean="0"/>
              <a:t>б</a:t>
            </a:r>
            <a:r>
              <a:rPr lang="ru-RU" sz="2500" dirty="0"/>
              <a:t>) поставить его в условия, требующие быстрого принятия решения (независимо от степени сложности решаемого вопроса);</a:t>
            </a:r>
          </a:p>
          <a:p>
            <a:r>
              <a:rPr lang="ru-RU" sz="2500" dirty="0"/>
              <a:t>в) отказаться от ранее достигнутых договоренностей, резко изменить согласованные с ним правила коммуникации, пусть даже очевидно для пользы дела.</a:t>
            </a:r>
          </a:p>
          <a:p>
            <a:r>
              <a:rPr lang="ru-RU" sz="2500" dirty="0"/>
              <a:t>Во всех этих случаях он испытает сильный психологический дискомфорт, приостановит свою активность («мнимая смерть»), а вас запишет в «непредсказуемые», что в устах тревожного является наихудшей оценкой человека. Возобновить с ним контакты после этого будет крайне сложно.</a:t>
            </a:r>
          </a:p>
          <a:p>
            <a:r>
              <a:rPr lang="ru-RU" sz="2500" dirty="0"/>
              <a:t>Общаясь с тревожным, следует избегать проявлений, прежде всего, </a:t>
            </a:r>
            <a:r>
              <a:rPr lang="ru-RU" sz="2500" dirty="0" err="1"/>
              <a:t>истероидности</a:t>
            </a:r>
            <a:r>
              <a:rPr lang="ru-RU" sz="2500" dirty="0"/>
              <a:t> и </a:t>
            </a:r>
            <a:r>
              <a:rPr lang="ru-RU" sz="2500" dirty="0" err="1"/>
              <a:t>гипертимности</a:t>
            </a:r>
            <a:r>
              <a:rPr lang="ru-RU" sz="2500" dirty="0"/>
              <a:t>.</a:t>
            </a:r>
          </a:p>
          <a:p>
            <a:r>
              <a:rPr lang="ru-RU" sz="2500" dirty="0"/>
              <a:t>Тревожный, опасаясь негативных для себя последствий, интуитивно сторонится и не одобряет поведения людей, жаждущих публичного признания («выскочка, — думает он про таких неприязненно, — болтает, обещает... еще беду накличет»), а также готовых пуститься на любую авантюру. Тревожные ценят в людях последовательность, постоянство, скромность, отсутствие амбиций и планов переустройства </a:t>
            </a:r>
            <a:r>
              <a:rPr lang="ru-RU" sz="2500" dirty="0" smtClean="0"/>
              <a:t>мира. </a:t>
            </a:r>
            <a:endParaRPr lang="ru-RU" sz="2500" dirty="0"/>
          </a:p>
          <a:p>
            <a:r>
              <a:rPr lang="ru-RU" sz="2500" dirty="0" smtClean="0"/>
              <a:t>Испытывают уважение к </a:t>
            </a:r>
            <a:r>
              <a:rPr lang="ru-RU" sz="2500" dirty="0" err="1"/>
              <a:t>эпилептоидам</a:t>
            </a:r>
            <a:r>
              <a:rPr lang="ru-RU" sz="2500" dirty="0"/>
              <a:t> за их настойчивость в установлении и поддержании строгого порядка, </a:t>
            </a:r>
            <a:r>
              <a:rPr lang="ru-RU" sz="2500" dirty="0" smtClean="0"/>
              <a:t>но боятся </a:t>
            </a:r>
            <a:r>
              <a:rPr lang="ru-RU" sz="2500" dirty="0"/>
              <a:t>эпилептоидной грубости и излишней требовательности. </a:t>
            </a:r>
          </a:p>
          <a:p>
            <a:r>
              <a:rPr lang="ru-RU" sz="2500" dirty="0"/>
              <a:t>В</a:t>
            </a:r>
            <a:r>
              <a:rPr lang="ru-RU" sz="2500" dirty="0" smtClean="0"/>
              <a:t>заимоотношения </a:t>
            </a:r>
            <a:r>
              <a:rPr lang="ru-RU" sz="2500" dirty="0"/>
              <a:t>с </a:t>
            </a:r>
            <a:r>
              <a:rPr lang="ru-RU" sz="2500" dirty="0" err="1"/>
              <a:t>эпилептоидами</a:t>
            </a:r>
            <a:r>
              <a:rPr lang="ru-RU" sz="2500" dirty="0"/>
              <a:t> из всех возможных вариантов тревожных устраивают больше всего*.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73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РЕЗЮМЕ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5333999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err="1" smtClean="0">
                <a:latin typeface="+mj-lt"/>
              </a:rPr>
              <a:t>Гипертимная</a:t>
            </a:r>
            <a:r>
              <a:rPr lang="ru-RU" sz="2900" b="1" dirty="0" smtClean="0">
                <a:latin typeface="+mj-lt"/>
              </a:rPr>
              <a:t> тенденция — широкий, оптимистический взгляд на происходящее в реальном мире (без ухода в мнимое благополучие). </a:t>
            </a:r>
          </a:p>
          <a:p>
            <a:r>
              <a:rPr lang="ru-RU" sz="2900" b="1" dirty="0" err="1" smtClean="0">
                <a:latin typeface="+mj-lt"/>
              </a:rPr>
              <a:t>Истероидная</a:t>
            </a:r>
            <a:r>
              <a:rPr lang="ru-RU" sz="2900" b="1" dirty="0" smtClean="0">
                <a:latin typeface="+mj-lt"/>
              </a:rPr>
              <a:t> </a:t>
            </a:r>
            <a:r>
              <a:rPr lang="ru-RU" sz="2900" b="1" dirty="0">
                <a:latin typeface="+mj-lt"/>
              </a:rPr>
              <a:t>тенденция заключается, в основном, в создании и презентации широкой общественности иллюзорно благополучной модели мира, в которой центральное место занимает собственное «Я» </a:t>
            </a:r>
            <a:r>
              <a:rPr lang="ru-RU" sz="2900" b="1" dirty="0" err="1">
                <a:latin typeface="+mj-lt"/>
              </a:rPr>
              <a:t>истероида</a:t>
            </a:r>
            <a:r>
              <a:rPr lang="ru-RU" sz="2900" b="1" dirty="0" smtClean="0">
                <a:latin typeface="+mj-lt"/>
              </a:rPr>
              <a:t>.</a:t>
            </a:r>
            <a:endParaRPr lang="ru-RU" sz="2900" dirty="0">
              <a:latin typeface="+mj-lt"/>
            </a:endParaRPr>
          </a:p>
          <a:p>
            <a:r>
              <a:rPr lang="ru-RU" sz="2900" b="1" dirty="0" smtClean="0">
                <a:latin typeface="+mj-lt"/>
              </a:rPr>
              <a:t> </a:t>
            </a:r>
            <a:r>
              <a:rPr lang="ru-RU" sz="2900" b="1" dirty="0">
                <a:latin typeface="+mj-lt"/>
              </a:rPr>
              <a:t>Эпилептоидная тенденция — стремление контролировать информационные </a:t>
            </a:r>
            <a:r>
              <a:rPr lang="ru-RU" sz="2900" b="1" dirty="0" err="1" smtClean="0">
                <a:latin typeface="+mj-lt"/>
              </a:rPr>
              <a:t>потоки,предметы</a:t>
            </a:r>
            <a:r>
              <a:rPr lang="ru-RU" sz="2900" b="1" dirty="0" smtClean="0">
                <a:latin typeface="+mj-lt"/>
              </a:rPr>
              <a:t> </a:t>
            </a:r>
            <a:r>
              <a:rPr lang="ru-RU" sz="2900" b="1" dirty="0">
                <a:latin typeface="+mj-lt"/>
              </a:rPr>
              <a:t>и </a:t>
            </a:r>
            <a:r>
              <a:rPr lang="ru-RU" sz="2900" b="1" dirty="0" smtClean="0">
                <a:latin typeface="+mj-lt"/>
              </a:rPr>
              <a:t>люде1, </a:t>
            </a:r>
            <a:r>
              <a:rPr lang="ru-RU" sz="2900" b="1" dirty="0">
                <a:latin typeface="+mj-lt"/>
              </a:rPr>
              <a:t>подавление потенциальной угрозы (опасности) за счет установления жесткого, авторитарного формального порядка</a:t>
            </a:r>
            <a:r>
              <a:rPr lang="ru-RU" sz="2900" b="1" dirty="0" smtClean="0">
                <a:latin typeface="+mj-lt"/>
              </a:rPr>
              <a:t>.</a:t>
            </a:r>
            <a:r>
              <a:rPr lang="ru-RU" sz="2900" dirty="0">
                <a:latin typeface="+mj-lt"/>
              </a:rPr>
              <a:t/>
            </a:r>
            <a:br>
              <a:rPr lang="ru-RU" sz="2900" dirty="0">
                <a:latin typeface="+mj-lt"/>
              </a:rPr>
            </a:br>
            <a:endParaRPr lang="ru-RU" sz="2900" dirty="0">
              <a:latin typeface="+mj-lt"/>
            </a:endParaRPr>
          </a:p>
          <a:p>
            <a:r>
              <a:rPr lang="ru-RU" sz="2900" b="1" dirty="0" err="1" smtClean="0">
                <a:latin typeface="+mj-lt"/>
              </a:rPr>
              <a:t>Паранояльная</a:t>
            </a:r>
            <a:r>
              <a:rPr lang="ru-RU" sz="2900" b="1" dirty="0" smtClean="0">
                <a:latin typeface="+mj-lt"/>
              </a:rPr>
              <a:t> </a:t>
            </a:r>
            <a:r>
              <a:rPr lang="ru-RU" sz="2900" b="1" dirty="0">
                <a:latin typeface="+mj-lt"/>
              </a:rPr>
              <a:t>тенденция — настойчивое продвижение в сознание масс собственной </a:t>
            </a:r>
            <a:r>
              <a:rPr lang="ru-RU" sz="2900" b="1" dirty="0" smtClean="0">
                <a:latin typeface="+mj-lt"/>
              </a:rPr>
              <a:t> модели </a:t>
            </a:r>
            <a:r>
              <a:rPr lang="ru-RU" sz="2900" b="1" dirty="0">
                <a:latin typeface="+mj-lt"/>
              </a:rPr>
              <a:t>переустройства мира с целью совместной работы над ее реализацией</a:t>
            </a:r>
            <a:r>
              <a:rPr lang="ru-RU" sz="2900" b="1" dirty="0" smtClean="0">
                <a:latin typeface="+mj-lt"/>
              </a:rPr>
              <a:t>.</a:t>
            </a:r>
            <a:r>
              <a:rPr lang="ru-RU" sz="2900" dirty="0">
                <a:latin typeface="+mj-lt"/>
              </a:rPr>
              <a:t/>
            </a:r>
            <a:br>
              <a:rPr lang="ru-RU" sz="2900" dirty="0">
                <a:latin typeface="+mj-lt"/>
              </a:rPr>
            </a:br>
            <a:endParaRPr lang="ru-RU" sz="2900" dirty="0">
              <a:latin typeface="+mj-lt"/>
            </a:endParaRPr>
          </a:p>
          <a:p>
            <a:r>
              <a:rPr lang="ru-RU" sz="2900" b="1" dirty="0" smtClean="0">
                <a:latin typeface="+mj-lt"/>
              </a:rPr>
              <a:t> </a:t>
            </a:r>
            <a:r>
              <a:rPr lang="ru-RU" sz="2900" b="1" dirty="0">
                <a:latin typeface="+mj-lt"/>
              </a:rPr>
              <a:t>Эмотивная тенденция — </a:t>
            </a:r>
            <a:r>
              <a:rPr lang="ru-RU" sz="2900" b="1" dirty="0" err="1">
                <a:latin typeface="+mj-lt"/>
              </a:rPr>
              <a:t>гуманизация</a:t>
            </a:r>
            <a:r>
              <a:rPr lang="ru-RU" sz="2900" b="1" dirty="0">
                <a:latin typeface="+mj-lt"/>
              </a:rPr>
              <a:t> и гармонизация внутреннего и внешнего мира</a:t>
            </a:r>
            <a:r>
              <a:rPr lang="ru-RU" sz="2900" b="1" dirty="0" smtClean="0">
                <a:latin typeface="+mj-lt"/>
              </a:rPr>
              <a:t>.</a:t>
            </a:r>
            <a:endParaRPr lang="ru-RU" sz="2900" dirty="0">
              <a:latin typeface="+mj-lt"/>
            </a:endParaRPr>
          </a:p>
          <a:p>
            <a:r>
              <a:rPr lang="ru-RU" sz="2900" b="1" dirty="0" smtClean="0">
                <a:latin typeface="+mj-lt"/>
              </a:rPr>
              <a:t> </a:t>
            </a:r>
            <a:r>
              <a:rPr lang="ru-RU" sz="2900" b="1" dirty="0">
                <a:latin typeface="+mj-lt"/>
              </a:rPr>
              <a:t>Шизоидная тенденция — истинно оригинальный, нестандартный взгляд на мир, рождающий </a:t>
            </a:r>
            <a:r>
              <a:rPr lang="ru-RU" sz="2900" b="1" dirty="0" smtClean="0">
                <a:latin typeface="+mj-lt"/>
              </a:rPr>
              <a:t>творчество.</a:t>
            </a:r>
            <a:r>
              <a:rPr lang="ru-RU" sz="2900" dirty="0">
                <a:latin typeface="+mj-lt"/>
              </a:rPr>
              <a:t/>
            </a:r>
            <a:br>
              <a:rPr lang="ru-RU" sz="2900" dirty="0">
                <a:latin typeface="+mj-lt"/>
              </a:rPr>
            </a:br>
            <a:endParaRPr lang="ru-RU" sz="2900" dirty="0">
              <a:latin typeface="+mj-lt"/>
            </a:endParaRPr>
          </a:p>
          <a:p>
            <a:r>
              <a:rPr lang="ru-RU" sz="2900" b="1" dirty="0" smtClean="0">
                <a:latin typeface="+mj-lt"/>
              </a:rPr>
              <a:t>Тревожная </a:t>
            </a:r>
            <a:r>
              <a:rPr lang="ru-RU" sz="2900" b="1" dirty="0">
                <a:latin typeface="+mj-lt"/>
              </a:rPr>
              <a:t>тенденция — осторожность, консерватизм, стремление многократно убедиться в объективной необходимости и продуманности любого нововведения.</a:t>
            </a:r>
            <a:endParaRPr lang="ru-RU" sz="29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49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Вами работала Яковлева Наталья Федоровна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Контакты</a:t>
            </a:r>
          </a:p>
          <a:p>
            <a:r>
              <a:rPr lang="en-US" dirty="0" smtClean="0">
                <a:latin typeface="+mj-lt"/>
              </a:rPr>
              <a:t>E-mail</a:t>
            </a:r>
            <a:r>
              <a:rPr lang="ru-RU" dirty="0" smtClean="0">
                <a:latin typeface="+mj-lt"/>
              </a:rPr>
              <a:t>: </a:t>
            </a:r>
            <a:r>
              <a:rPr lang="en-US" dirty="0" smtClean="0">
                <a:latin typeface="+mj-lt"/>
                <a:hlinkClick r:id="rId2"/>
              </a:rPr>
              <a:t>natalia_mclaren@mail.ru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Тел. (сот.)8-9620792706</a:t>
            </a:r>
          </a:p>
          <a:p>
            <a:r>
              <a:rPr lang="ru-RU" dirty="0" smtClean="0">
                <a:latin typeface="+mj-lt"/>
              </a:rPr>
              <a:t>Тел (служебный) +7 391 21717 65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Адрес: Россия, 660060, Красноярск, ул. А.Лебедевой, д. 89, </a:t>
            </a:r>
            <a:r>
              <a:rPr lang="ru-RU" dirty="0" err="1" smtClean="0">
                <a:latin typeface="+mj-lt"/>
              </a:rPr>
              <a:t>каб</a:t>
            </a:r>
            <a:r>
              <a:rPr lang="ru-RU" dirty="0" smtClean="0">
                <a:latin typeface="+mj-lt"/>
              </a:rPr>
              <a:t>. 2-27а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272" y="1385455"/>
            <a:ext cx="3874077" cy="4114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общении с человеком не все черты его характера понятны  и очевидны. Но если может определить тип его характера, то по  2-3 чертам можем «достроить» характер до целого.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228" y="1422183"/>
            <a:ext cx="43529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05" y="351272"/>
            <a:ext cx="7886700" cy="1325563"/>
          </a:xfrm>
        </p:spPr>
        <p:txBody>
          <a:bodyPr/>
          <a:lstStyle/>
          <a:p>
            <a:r>
              <a:rPr lang="ru-RU" dirty="0" smtClean="0"/>
              <a:t>Что такое характер?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 Характер </a:t>
            </a:r>
            <a:r>
              <a:rPr lang="ru-RU" dirty="0" smtClean="0"/>
              <a:t>(от греч. </a:t>
            </a:r>
            <a:r>
              <a:rPr lang="ru-RU" dirty="0" err="1" smtClean="0"/>
              <a:t>character</a:t>
            </a:r>
            <a:r>
              <a:rPr lang="ru-RU" dirty="0" smtClean="0"/>
              <a:t> – черта, признак, примета, особенность) — индивидуальная, достаточно устойчивая система привычных способов поведения человека в определенных условиях.</a:t>
            </a:r>
          </a:p>
          <a:p>
            <a:r>
              <a:rPr lang="ru-RU" b="1" dirty="0" smtClean="0"/>
              <a:t>Цельные  характеры  </a:t>
            </a:r>
            <a:r>
              <a:rPr lang="ru-RU" dirty="0" smtClean="0"/>
              <a:t>отличаются отсутствием противоречий между осознанием целей и самой деятельностью, единством мыслей и чувств. </a:t>
            </a:r>
          </a:p>
          <a:p>
            <a:r>
              <a:rPr lang="ru-RU" b="1" dirty="0" smtClean="0"/>
              <a:t>Противоречивым   характерам  </a:t>
            </a:r>
            <a:r>
              <a:rPr lang="ru-RU" dirty="0" smtClean="0"/>
              <a:t>свойственен разлад убеждений и деятельности, наличие несовместимых друг с другом мыслей и чувств, целей и мотивов, противоречивых стремлений, желаний и побуждений.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угая 1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292</TotalTime>
  <Words>5329</Words>
  <Application>Microsoft Office PowerPoint</Application>
  <PresentationFormat>Экран (4:3)</PresentationFormat>
  <Paragraphs>346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Справедливость</vt:lpstr>
      <vt:lpstr>Технология социально-педагогической поддержки семей и детей в трудной жизненной ситуации, связанной с религиозным экстремизмом и терроризмом. Часть 2. </vt:lpstr>
      <vt:lpstr>Визуальная экспресс-диагностика личностных и характерологических черт</vt:lpstr>
      <vt:lpstr>Визуальная экспресс-диагностика личностных и характерологических черт</vt:lpstr>
      <vt:lpstr>Визуальная экспресс-диагностика личностных и характерологических черт</vt:lpstr>
      <vt:lpstr>Визуальная экспресс-диагностика личностных и характерологических черт</vt:lpstr>
      <vt:lpstr>Визуальная экспресс-диагностика личностных и характерологических черт</vt:lpstr>
      <vt:lpstr>Визуальная экспресс-диагностика личностных и характерологических черт</vt:lpstr>
      <vt:lpstr>При общении с человеком не все черты его характера понятны  и очевидны. Но если может определить тип его характера, то по  2-3 чертам можем «достроить» характер до целого.</vt:lpstr>
      <vt:lpstr>Что такое характер?</vt:lpstr>
      <vt:lpstr>Акцентуация и патология характера </vt:lpstr>
      <vt:lpstr>Семь основных типов характера (радикалов)</vt:lpstr>
      <vt:lpstr>Гипертимный тип.</vt:lpstr>
      <vt:lpstr>Гипертимный тип </vt:lpstr>
      <vt:lpstr>Гипертимный тип </vt:lpstr>
      <vt:lpstr>Гипертимный тип </vt:lpstr>
      <vt:lpstr>Гипертимный тип </vt:lpstr>
      <vt:lpstr>Гипертимный тип </vt:lpstr>
      <vt:lpstr>Гипертимный тип </vt:lpstr>
      <vt:lpstr>Гипертимный тип </vt:lpstr>
      <vt:lpstr>Гипертимный тип </vt:lpstr>
      <vt:lpstr>Особенности построения коммуникации </vt:lpstr>
      <vt:lpstr>Истероидный характер</vt:lpstr>
      <vt:lpstr>Истероидный тип: общая характеристика</vt:lpstr>
      <vt:lpstr>Истероидный тип</vt:lpstr>
      <vt:lpstr> Истероидный тип </vt:lpstr>
      <vt:lpstr> Истероидный тип. Общая характеристика. </vt:lpstr>
      <vt:lpstr> Истероидный тип. Оформление внешности. </vt:lpstr>
      <vt:lpstr> Истероидный тип. Мотивация деятельности. </vt:lpstr>
      <vt:lpstr> Истероидный тип </vt:lpstr>
      <vt:lpstr>Особенности построения коммуникации. </vt:lpstr>
      <vt:lpstr>Эпилептоидный характер.</vt:lpstr>
      <vt:lpstr>Эпилептоидный тип. Общая характеристика.</vt:lpstr>
      <vt:lpstr>   Эпилептоидный тип   </vt:lpstr>
      <vt:lpstr> Эпилептоидный тип </vt:lpstr>
      <vt:lpstr>Эпилептоидный тип. Мотивация деятельности.</vt:lpstr>
      <vt:lpstr>Оформление внешности.</vt:lpstr>
      <vt:lpstr>Оформление внешности.</vt:lpstr>
      <vt:lpstr>Эпилептоидный тип. Подростки. </vt:lpstr>
      <vt:lpstr>Эпилептоидный тип. Подростки.</vt:lpstr>
      <vt:lpstr>Эпилептоидный тип </vt:lpstr>
      <vt:lpstr>Эпилептоидный тип </vt:lpstr>
      <vt:lpstr> Эпилептоидный тип: правила коммуникации </vt:lpstr>
      <vt:lpstr>Паранойяльный характер</vt:lpstr>
      <vt:lpstr>Паранойяльный характер. Общая характеристика</vt:lpstr>
      <vt:lpstr>Паранойяльный характер. </vt:lpstr>
      <vt:lpstr>Паранойяльный характер. Оформление внешности.</vt:lpstr>
      <vt:lpstr>Паранойяльный характер</vt:lpstr>
      <vt:lpstr>Паранойяльный характер</vt:lpstr>
      <vt:lpstr>Паранойяльный характер. Мотивация деятельности.</vt:lpstr>
      <vt:lpstr>Паранойяльный характер. Особенности коммуникации.</vt:lpstr>
      <vt:lpstr>Эмотивный характер</vt:lpstr>
      <vt:lpstr>Эмотивный радикал. Общая характеристика.</vt:lpstr>
      <vt:lpstr>Эмотивный радикал. </vt:lpstr>
      <vt:lpstr>Эмотивный радикал. Оформление внешности.</vt:lpstr>
      <vt:lpstr>Эмотивный радикал. Оформление внешности.</vt:lpstr>
      <vt:lpstr>Эмотивный характер. Мотивация деятельности.</vt:lpstr>
      <vt:lpstr>Эмотивный характер. Особенности коммуникации.</vt:lpstr>
      <vt:lpstr>Шизоидный характер.</vt:lpstr>
      <vt:lpstr>  Шизоидный тип  </vt:lpstr>
      <vt:lpstr>  Шизоидный тип  </vt:lpstr>
      <vt:lpstr>  Шизоидный тип  </vt:lpstr>
      <vt:lpstr>  Шизоидный тип  </vt:lpstr>
      <vt:lpstr>  Шизоидный тип  </vt:lpstr>
      <vt:lpstr>  Шизоидный тип  </vt:lpstr>
      <vt:lpstr>  Шизоидный тип  </vt:lpstr>
      <vt:lpstr>  Шизоидный тип  </vt:lpstr>
      <vt:lpstr>  Шизоидный тип: правила коммуникации  </vt:lpstr>
      <vt:lpstr>Тревожный тип характера</vt:lpstr>
      <vt:lpstr>Тревожный тип характера. Общая характеристика.</vt:lpstr>
      <vt:lpstr>Тревожный тип характера</vt:lpstr>
      <vt:lpstr>Тревожный тип характера</vt:lpstr>
      <vt:lpstr>Тревожный тип характера</vt:lpstr>
      <vt:lpstr>Особенности построения коммуникации. </vt:lpstr>
      <vt:lpstr>РЕЗЮМЕ</vt:lpstr>
      <vt:lpstr>С Вами работала Яковлева Наталья Федоровна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РЕЛИГИОЗНЫЙ ЭКСТРЕМИЗМ</dc:title>
  <dc:creator>Sone4ka</dc:creator>
  <cp:lastModifiedBy>KSPU</cp:lastModifiedBy>
  <cp:revision>41</cp:revision>
  <dcterms:created xsi:type="dcterms:W3CDTF">2014-04-11T06:42:56Z</dcterms:created>
  <dcterms:modified xsi:type="dcterms:W3CDTF">2018-10-24T05:32:40Z</dcterms:modified>
</cp:coreProperties>
</file>