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0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4" r:id="rId9"/>
    <p:sldId id="275" r:id="rId10"/>
    <p:sldId id="276" r:id="rId11"/>
    <p:sldId id="277" r:id="rId12"/>
    <p:sldId id="278" r:id="rId13"/>
    <p:sldId id="279" r:id="rId14"/>
    <p:sldId id="282" r:id="rId15"/>
    <p:sldId id="283" r:id="rId16"/>
    <p:sldId id="284" r:id="rId17"/>
    <p:sldId id="285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07746-C069-4B9F-B80D-72FDF0D4A86F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923E90-7432-43D5-9135-87293C5AE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9149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70D773-8199-4305-A6E8-F88E28EC9BAA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BB83DDC-C6EC-446B-8644-777836B87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atalia_mclaren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11960" y="4005064"/>
            <a:ext cx="4680520" cy="2520280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ru-RU" sz="1800" b="1" i="1" dirty="0" smtClean="0">
                <a:solidFill>
                  <a:schemeClr val="tx1"/>
                </a:solidFill>
                <a:latin typeface="+mj-lt"/>
              </a:rPr>
              <a:t>Наталья Федоровна Яковлева, </a:t>
            </a:r>
          </a:p>
          <a:p>
            <a:pPr algn="l"/>
            <a:r>
              <a:rPr lang="ru-RU" sz="1800" b="1" i="1" dirty="0" smtClean="0">
                <a:solidFill>
                  <a:schemeClr val="tx1"/>
                </a:solidFill>
                <a:latin typeface="+mj-lt"/>
              </a:rPr>
              <a:t>канд. </a:t>
            </a:r>
            <a:r>
              <a:rPr lang="ru-RU" sz="1800" b="1" i="1" dirty="0" err="1" smtClean="0">
                <a:solidFill>
                  <a:schemeClr val="tx1"/>
                </a:solidFill>
                <a:latin typeface="+mj-lt"/>
              </a:rPr>
              <a:t>пед</a:t>
            </a:r>
            <a:r>
              <a:rPr lang="ru-RU" sz="1800" b="1" i="1" dirty="0" smtClean="0">
                <a:solidFill>
                  <a:schemeClr val="tx1"/>
                </a:solidFill>
                <a:latin typeface="+mj-lt"/>
              </a:rPr>
              <a:t>. наук, доцент, зав. научно-исследовательской лабораторией </a:t>
            </a:r>
          </a:p>
          <a:p>
            <a:pPr algn="l"/>
            <a:r>
              <a:rPr lang="ru-RU" sz="1800" b="1" i="1" dirty="0" smtClean="0">
                <a:solidFill>
                  <a:schemeClr val="tx1"/>
                </a:solidFill>
                <a:latin typeface="+mj-lt"/>
              </a:rPr>
              <a:t>им. М.И. Шиловой </a:t>
            </a:r>
          </a:p>
          <a:p>
            <a:pPr algn="l"/>
            <a:r>
              <a:rPr lang="ru-RU" sz="1800" b="1" i="1" dirty="0" smtClean="0">
                <a:solidFill>
                  <a:schemeClr val="tx1"/>
                </a:solidFill>
                <a:latin typeface="+mj-lt"/>
              </a:rPr>
              <a:t>«Подготовка педагога к духовно-нравственному воспитанию нового поколения сибиряков» КГПУ им. В.П. Астафьева</a:t>
            </a:r>
            <a:endParaRPr lang="en-US" sz="1800" b="1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484784"/>
            <a:ext cx="8964488" cy="194421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Технология социально-педагогической поддержки семей и детей в трудной жизненной ситуации, связанной с религиозным экстремизмом и терроризмом. Часть 1.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en-US" b="1" i="1" u="sng" spc="-300" dirty="0">
              <a:ln w="6350">
                <a:solidFill>
                  <a:schemeClr val="accent6">
                    <a:lumMod val="50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23528" y="332656"/>
            <a:ext cx="4464496" cy="648072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2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Учебная презентация</a:t>
            </a:r>
            <a:endParaRPr kumimoji="0" lang="en-US" sz="2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Религиозный экстремизм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Под </a:t>
            </a:r>
            <a:r>
              <a:rPr lang="ru-RU" b="1" dirty="0" smtClean="0">
                <a:latin typeface="+mj-lt"/>
              </a:rPr>
              <a:t>религиозным экстремизмом</a:t>
            </a:r>
            <a:r>
              <a:rPr lang="ru-RU" dirty="0" smtClean="0">
                <a:latin typeface="+mj-lt"/>
              </a:rPr>
              <a:t> понимают нетерпимость по отношению к инакомыслящим представителям той же или другой религий. </a:t>
            </a:r>
          </a:p>
          <a:p>
            <a:r>
              <a:rPr lang="ru-RU" dirty="0" smtClean="0">
                <a:latin typeface="+mj-lt"/>
              </a:rPr>
              <a:t>В последние годы обострилась проблем исламского экстремизма. Широкое распространение  получила ваххабитская идеология, лозунгом  которой является «смерть всем неверным».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Личность экстремиста.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dirty="0" smtClean="0">
                <a:latin typeface="+mj-lt"/>
              </a:rPr>
              <a:t>К основным чертам экстремистской личности </a:t>
            </a:r>
            <a:r>
              <a:rPr lang="ru-RU" sz="1600" dirty="0" smtClean="0">
                <a:latin typeface="+mj-lt"/>
              </a:rPr>
              <a:t>относятся: </a:t>
            </a:r>
          </a:p>
          <a:p>
            <a:r>
              <a:rPr lang="ru-RU" sz="1600" dirty="0" smtClean="0">
                <a:latin typeface="+mj-lt"/>
              </a:rPr>
              <a:t>стремление к насилию или его угрозе;</a:t>
            </a:r>
          </a:p>
          <a:p>
            <a:r>
              <a:rPr lang="ru-RU" sz="1600" dirty="0" smtClean="0">
                <a:latin typeface="+mj-lt"/>
              </a:rPr>
              <a:t>одномерность, однобокость в восприятии общественных проблем, в поиске путей их решения;</a:t>
            </a:r>
          </a:p>
          <a:p>
            <a:r>
              <a:rPr lang="ru-RU" sz="1600" dirty="0" smtClean="0">
                <a:latin typeface="+mj-lt"/>
              </a:rPr>
              <a:t>фанатизм, одержимость в стремлении навязывать свои принципы, взгляды оппонентам;</a:t>
            </a:r>
          </a:p>
          <a:p>
            <a:r>
              <a:rPr lang="ru-RU" sz="1600" dirty="0" smtClean="0">
                <a:latin typeface="+mj-lt"/>
              </a:rPr>
              <a:t>бездумное, беспрекословное выполнение всех приказов, инструкций;</a:t>
            </a:r>
          </a:p>
          <a:p>
            <a:r>
              <a:rPr lang="ru-RU" sz="1600" b="1" i="1" dirty="0" smtClean="0">
                <a:latin typeface="+mj-lt"/>
              </a:rPr>
              <a:t>опора на чувства, инстинкты, предрассудки, а не на разум;</a:t>
            </a:r>
          </a:p>
          <a:p>
            <a:r>
              <a:rPr lang="ru-RU" sz="1600" dirty="0" smtClean="0">
                <a:latin typeface="+mj-lt"/>
              </a:rPr>
              <a:t>неспособность к толерантности, компромиссам, либо </a:t>
            </a:r>
            <a:r>
              <a:rPr lang="ru-RU" sz="1600" dirty="0" err="1" smtClean="0">
                <a:latin typeface="+mj-lt"/>
              </a:rPr>
              <a:t>игнонорирование</a:t>
            </a:r>
            <a:r>
              <a:rPr lang="ru-RU" sz="1600" dirty="0" smtClean="0">
                <a:latin typeface="+mj-lt"/>
              </a:rPr>
              <a:t> их;</a:t>
            </a:r>
          </a:p>
          <a:p>
            <a:r>
              <a:rPr lang="ru-RU" sz="1600" dirty="0" smtClean="0">
                <a:latin typeface="+mj-lt"/>
              </a:rPr>
              <a:t>• черно-белый взгляд на политический процесс, жесткое противопоставление «своих» и «чужих».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Исследование личности террориста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+mj-lt"/>
              </a:rPr>
              <a:t>Проведено зарубежными учеными Ч.А. Расселом и Л. Х.Мельником. Проанализированы индивидуальные характеристики 350 лидеров террористических групп из Аргентины, Бразилии, Германии, Ирака,</a:t>
            </a:r>
          </a:p>
          <a:p>
            <a:r>
              <a:rPr lang="ru-RU" dirty="0" smtClean="0">
                <a:latin typeface="+mj-lt"/>
              </a:rPr>
              <a:t>Ирана, Ирландии, Италии, Японии, Палестины, Испании, Турции, Уругвая и др.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7969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Данные исследования личности террориста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435280" cy="5544616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+mj-lt"/>
              </a:rPr>
              <a:t>Средний возраст активных участников терроризма—22–25 лет. Арабские и иранские террористические группы стремятся использовать мальчиков в возрасте 14–15 лет для осуществления опасных действий. Палестинские террористические лидеры представлены людьми 40–50 лет. </a:t>
            </a:r>
          </a:p>
          <a:p>
            <a:r>
              <a:rPr lang="ru-RU" sz="1600" dirty="0" smtClean="0">
                <a:latin typeface="+mj-lt"/>
              </a:rPr>
              <a:t>Большинство террористов являлись мужчинами. В Латинской Америке, например, были обнаружены только 16% террористов-женщин. </a:t>
            </a:r>
          </a:p>
          <a:p>
            <a:r>
              <a:rPr lang="ru-RU" sz="1600" dirty="0" smtClean="0">
                <a:latin typeface="+mj-lt"/>
              </a:rPr>
              <a:t>Большинство террористов имели среднее или высшее образование, очень небольшое в процентном соотношении число их были необразованны или неграмотны. Две</a:t>
            </a:r>
          </a:p>
          <a:p>
            <a:r>
              <a:rPr lang="ru-RU" sz="1600" dirty="0" smtClean="0">
                <a:latin typeface="+mj-lt"/>
              </a:rPr>
              <a:t>трети террористов обучались в университетах. 70% новичков латиноамериканских городских террористических групп были студентами.</a:t>
            </a:r>
          </a:p>
          <a:p>
            <a:r>
              <a:rPr lang="ru-RU" sz="1600" dirty="0" smtClean="0">
                <a:latin typeface="+mj-lt"/>
              </a:rPr>
              <a:t> В Европе Берлинский университет служил источником вербовки новобранцев. </a:t>
            </a:r>
          </a:p>
          <a:p>
            <a:r>
              <a:rPr lang="ru-RU" sz="1600" dirty="0" smtClean="0">
                <a:latin typeface="+mj-lt"/>
              </a:rPr>
              <a:t>Высокообразованные люди чаще занимали позиции лидеров. Они имели легитимный статус в обществе, профессии докторов, банкиров, адвокатов, инженеров, журналистов, профессоров.</a:t>
            </a:r>
          </a:p>
          <a:p>
            <a:r>
              <a:rPr lang="ru-RU" sz="1600" dirty="0" smtClean="0">
                <a:latin typeface="+mj-lt"/>
              </a:rPr>
              <a:t>Общие личностные черты террористов: хитрость, инициативность, жестокость, лояльность в отношении друг друга, проявление гораздо большей жестокости к предателю, чем к врагу, хорошее знание современного оружия, умение управлять разными видами транспорта, владение средствами связи.</a:t>
            </a:r>
          </a:p>
          <a:p>
            <a:r>
              <a:rPr lang="ru-RU" sz="1600" dirty="0" smtClean="0">
                <a:latin typeface="+mj-lt"/>
              </a:rPr>
              <a:t>Для того чтобы попасть в группу, новичок должен был совершить вооруженное ограбление или убийство.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7969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Данные исследования личности террориста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435280" cy="55446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smtClean="0">
                <a:latin typeface="+mj-lt"/>
              </a:rPr>
              <a:t>Психологические черты, </a:t>
            </a:r>
            <a:r>
              <a:rPr lang="ru-RU" sz="2000" b="1" dirty="0" smtClean="0">
                <a:latin typeface="+mj-lt"/>
              </a:rPr>
              <a:t>присущих террористам:</a:t>
            </a:r>
          </a:p>
          <a:p>
            <a:r>
              <a:rPr lang="ru-RU" sz="2000" dirty="0" smtClean="0">
                <a:latin typeface="+mj-lt"/>
              </a:rPr>
              <a:t>• двойственное отношение к власти;</a:t>
            </a:r>
          </a:p>
          <a:p>
            <a:r>
              <a:rPr lang="ru-RU" sz="2000" dirty="0" smtClean="0">
                <a:latin typeface="+mj-lt"/>
              </a:rPr>
              <a:t>• искаженное понимание действительности;</a:t>
            </a:r>
          </a:p>
          <a:p>
            <a:r>
              <a:rPr lang="ru-RU" sz="2000" dirty="0" smtClean="0">
                <a:latin typeface="+mj-lt"/>
              </a:rPr>
              <a:t>• приверженность стандартным поведенческим образцам;</a:t>
            </a:r>
          </a:p>
          <a:p>
            <a:r>
              <a:rPr lang="ru-RU" sz="2000" dirty="0" smtClean="0">
                <a:latin typeface="+mj-lt"/>
              </a:rPr>
              <a:t>• </a:t>
            </a:r>
            <a:r>
              <a:rPr lang="ru-RU" sz="2000" dirty="0" smtClean="0">
                <a:latin typeface="+mj-lt"/>
              </a:rPr>
              <a:t>эмоциональная отрешенность </a:t>
            </a:r>
            <a:r>
              <a:rPr lang="ru-RU" sz="2000" dirty="0" smtClean="0">
                <a:latin typeface="+mj-lt"/>
              </a:rPr>
              <a:t>от последствий своих действий;</a:t>
            </a:r>
          </a:p>
          <a:p>
            <a:r>
              <a:rPr lang="ru-RU" sz="2000" dirty="0" smtClean="0">
                <a:latin typeface="+mj-lt"/>
              </a:rPr>
              <a:t>• неопределенность сексуальных ролей;</a:t>
            </a:r>
          </a:p>
          <a:p>
            <a:r>
              <a:rPr lang="ru-RU" sz="2000" dirty="0" smtClean="0">
                <a:latin typeface="+mj-lt"/>
              </a:rPr>
              <a:t>• суеверие, вера в волшебство;</a:t>
            </a:r>
          </a:p>
          <a:p>
            <a:r>
              <a:rPr lang="ru-RU" sz="2000" dirty="0" smtClean="0">
                <a:latin typeface="+mj-lt"/>
              </a:rPr>
              <a:t>• стереотипное мышление;</a:t>
            </a:r>
          </a:p>
          <a:p>
            <a:r>
              <a:rPr lang="ru-RU" sz="2000" dirty="0" smtClean="0">
                <a:latin typeface="+mj-lt"/>
              </a:rPr>
              <a:t>• </a:t>
            </a:r>
            <a:r>
              <a:rPr lang="ru-RU" sz="2000" dirty="0" err="1" smtClean="0">
                <a:latin typeface="+mj-lt"/>
              </a:rPr>
              <a:t>эго-разрушительные</a:t>
            </a:r>
            <a:r>
              <a:rPr lang="ru-RU" sz="2000" dirty="0" smtClean="0">
                <a:latin typeface="+mj-lt"/>
              </a:rPr>
              <a:t> действия;</a:t>
            </a:r>
          </a:p>
          <a:p>
            <a:r>
              <a:rPr lang="ru-RU" sz="2000" dirty="0" smtClean="0">
                <a:latin typeface="+mj-lt"/>
              </a:rPr>
              <a:t>• ограниченность источников информации;</a:t>
            </a:r>
          </a:p>
          <a:p>
            <a:r>
              <a:rPr lang="ru-RU" sz="2000" dirty="0" smtClean="0">
                <a:latin typeface="+mj-lt"/>
              </a:rPr>
              <a:t>• восприятие оружия как фетиша;</a:t>
            </a:r>
          </a:p>
          <a:p>
            <a:r>
              <a:rPr lang="ru-RU" sz="2000" dirty="0" smtClean="0">
                <a:latin typeface="+mj-lt"/>
              </a:rPr>
              <a:t>• приверженность сильным </a:t>
            </a:r>
            <a:r>
              <a:rPr lang="ru-RU" sz="2000" dirty="0" err="1" smtClean="0">
                <a:latin typeface="+mj-lt"/>
              </a:rPr>
              <a:t>субкультурным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нормам</a:t>
            </a:r>
          </a:p>
          <a:p>
            <a:pPr algn="ctr">
              <a:buNone/>
            </a:pPr>
            <a:r>
              <a:rPr lang="ru-RU" sz="1800" b="1" dirty="0" smtClean="0"/>
              <a:t>Террористы— особый тип людей, у которых рациональные компоненты в </a:t>
            </a:r>
            <a:r>
              <a:rPr lang="ru-RU" sz="1800" b="1" dirty="0" smtClean="0"/>
              <a:t>поведении </a:t>
            </a:r>
            <a:r>
              <a:rPr lang="ru-RU" sz="1800" b="1" dirty="0" smtClean="0"/>
              <a:t>и характере почти отсутствуют, а эмоциональные преобладают до такой </a:t>
            </a:r>
            <a:r>
              <a:rPr lang="ru-RU" sz="1800" b="1" dirty="0" smtClean="0"/>
              <a:t>степени, что </a:t>
            </a:r>
            <a:r>
              <a:rPr lang="ru-RU" sz="1800" b="1" dirty="0" smtClean="0"/>
              <a:t>становятся аффективными.</a:t>
            </a:r>
            <a:endParaRPr lang="ru-RU" sz="18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79695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Террористическая группа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435280" cy="5544616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+mj-lt"/>
              </a:rPr>
              <a:t>Террористические группы </a:t>
            </a:r>
            <a:r>
              <a:rPr lang="ru-RU" sz="1800" dirty="0" smtClean="0">
                <a:latin typeface="+mj-lt"/>
              </a:rPr>
              <a:t>—это военизированные подразделения </a:t>
            </a:r>
            <a:r>
              <a:rPr lang="ru-RU" sz="1800" dirty="0" smtClean="0">
                <a:latin typeface="+mj-lt"/>
              </a:rPr>
              <a:t>боевых организаций, состоящие из инициаторов, организаторов,  исполнителей террористических </a:t>
            </a:r>
            <a:r>
              <a:rPr lang="ru-RU" sz="1800" dirty="0" smtClean="0">
                <a:latin typeface="+mj-lt"/>
              </a:rPr>
              <a:t>актов. В тени, за пределами группы, стоят </a:t>
            </a:r>
            <a:r>
              <a:rPr lang="ru-RU" sz="1800" dirty="0" smtClean="0">
                <a:latin typeface="+mj-lt"/>
              </a:rPr>
              <a:t>заказчики и </a:t>
            </a:r>
            <a:r>
              <a:rPr lang="ru-RU" sz="1800" dirty="0" smtClean="0">
                <a:latin typeface="+mj-lt"/>
              </a:rPr>
              <a:t>финансисты террористических актов</a:t>
            </a:r>
            <a:r>
              <a:rPr lang="ru-RU" sz="1800" dirty="0" smtClean="0">
                <a:latin typeface="+mj-lt"/>
              </a:rPr>
              <a:t>.</a:t>
            </a:r>
          </a:p>
          <a:p>
            <a:pPr algn="ctr"/>
            <a:r>
              <a:rPr lang="ru-RU" sz="1800" b="1" dirty="0" smtClean="0">
                <a:latin typeface="+mj-lt"/>
              </a:rPr>
              <a:t>Преступные группы характеризуются следующими чертами:</a:t>
            </a:r>
          </a:p>
          <a:p>
            <a:r>
              <a:rPr lang="ru-RU" sz="1800" dirty="0" smtClean="0">
                <a:latin typeface="+mj-lt"/>
              </a:rPr>
              <a:t>• разделением ролей, выполняемых членами группы;</a:t>
            </a:r>
          </a:p>
          <a:p>
            <a:r>
              <a:rPr lang="ru-RU" sz="1800" dirty="0" smtClean="0">
                <a:latin typeface="+mj-lt"/>
              </a:rPr>
              <a:t>• наличием лидера;</a:t>
            </a:r>
          </a:p>
          <a:p>
            <a:r>
              <a:rPr lang="ru-RU" sz="1800" dirty="0" smtClean="0">
                <a:latin typeface="+mj-lt"/>
              </a:rPr>
              <a:t>• общностью цели и совместной деятельности;</a:t>
            </a:r>
          </a:p>
          <a:p>
            <a:r>
              <a:rPr lang="ru-RU" sz="1800" dirty="0" smtClean="0">
                <a:latin typeface="+mj-lt"/>
              </a:rPr>
              <a:t>• устойчивыми межличностными отношениями и сплоченностью группы;</a:t>
            </a:r>
          </a:p>
          <a:p>
            <a:r>
              <a:rPr lang="ru-RU" sz="1800" dirty="0" smtClean="0">
                <a:latin typeface="+mj-lt"/>
              </a:rPr>
              <a:t>• психологическим единством группы, выражающимся в субъективном </a:t>
            </a:r>
            <a:r>
              <a:rPr lang="ru-RU" sz="1800" dirty="0" smtClean="0">
                <a:latin typeface="+mj-lt"/>
              </a:rPr>
              <a:t>понятии ≪</a:t>
            </a:r>
            <a:r>
              <a:rPr lang="ru-RU" sz="1800" dirty="0" smtClean="0">
                <a:latin typeface="+mj-lt"/>
              </a:rPr>
              <a:t>мы≫;</a:t>
            </a:r>
          </a:p>
          <a:p>
            <a:r>
              <a:rPr lang="ru-RU" sz="1800" dirty="0" smtClean="0">
                <a:latin typeface="+mj-lt"/>
              </a:rPr>
              <a:t>• </a:t>
            </a:r>
            <a:r>
              <a:rPr lang="ru-RU" sz="1800" b="1" dirty="0" smtClean="0">
                <a:latin typeface="+mj-lt"/>
              </a:rPr>
              <a:t>жестким психологическим давлением ради проявления единомыслия и </a:t>
            </a:r>
            <a:r>
              <a:rPr lang="ru-RU" sz="1800" b="1" dirty="0" smtClean="0">
                <a:latin typeface="+mj-lt"/>
              </a:rPr>
              <a:t>согласия с </a:t>
            </a:r>
            <a:r>
              <a:rPr lang="ru-RU" sz="1800" b="1" dirty="0" smtClean="0">
                <a:latin typeface="+mj-lt"/>
              </a:rPr>
              <a:t>лидерами</a:t>
            </a:r>
            <a:r>
              <a:rPr lang="ru-RU" sz="1800" b="1" dirty="0" smtClean="0">
                <a:latin typeface="+mj-lt"/>
              </a:rPr>
              <a:t>.</a:t>
            </a:r>
          </a:p>
          <a:p>
            <a:r>
              <a:rPr lang="ru-RU" sz="1600" b="1" dirty="0" smtClean="0">
                <a:latin typeface="+mj-lt"/>
              </a:rPr>
              <a:t>Членство в террористических </a:t>
            </a:r>
            <a:r>
              <a:rPr lang="ru-RU" sz="1600" b="1" dirty="0" smtClean="0">
                <a:latin typeface="+mj-lt"/>
              </a:rPr>
              <a:t>группах </a:t>
            </a:r>
            <a:r>
              <a:rPr lang="ru-RU" sz="1600" b="1" dirty="0" err="1" smtClean="0">
                <a:latin typeface="+mj-lt"/>
              </a:rPr>
              <a:t>религиозно-экстремисткой</a:t>
            </a:r>
            <a:r>
              <a:rPr lang="ru-RU" sz="1600" b="1" dirty="0" smtClean="0">
                <a:latin typeface="+mj-lt"/>
              </a:rPr>
              <a:t> направленности  </a:t>
            </a:r>
            <a:r>
              <a:rPr lang="ru-RU" sz="1600" b="1" dirty="0" smtClean="0">
                <a:latin typeface="+mj-lt"/>
              </a:rPr>
              <a:t>обеспечивается гипертрофированным </a:t>
            </a:r>
            <a:r>
              <a:rPr lang="ru-RU" sz="1600" b="1" dirty="0" smtClean="0">
                <a:latin typeface="+mj-lt"/>
              </a:rPr>
              <a:t>чувством </a:t>
            </a:r>
            <a:r>
              <a:rPr lang="ru-RU" sz="1600" b="1" dirty="0" smtClean="0">
                <a:latin typeface="+mj-lt"/>
              </a:rPr>
              <a:t>самомнения, ощущением принадлежности к новой вере, которая </a:t>
            </a:r>
            <a:r>
              <a:rPr lang="ru-RU" sz="1600" b="1" dirty="0" smtClean="0">
                <a:latin typeface="+mj-lt"/>
              </a:rPr>
              <a:t>провозглашает террористический </a:t>
            </a:r>
            <a:r>
              <a:rPr lang="ru-RU" sz="1600" b="1" dirty="0" smtClean="0">
                <a:latin typeface="+mj-lt"/>
              </a:rPr>
              <a:t>акт как нравственно приемлемый и крайне важный, ощущением </a:t>
            </a:r>
            <a:r>
              <a:rPr lang="ru-RU" sz="1600" b="1" dirty="0" smtClean="0">
                <a:latin typeface="+mj-lt"/>
              </a:rPr>
              <a:t>мощи </a:t>
            </a:r>
            <a:r>
              <a:rPr lang="ru-RU" sz="1600" b="1" dirty="0" smtClean="0">
                <a:latin typeface="+mj-lt"/>
              </a:rPr>
              <a:t>группы, потенциальным доступом к </a:t>
            </a:r>
            <a:r>
              <a:rPr lang="ru-RU" sz="1600" b="1" dirty="0" smtClean="0">
                <a:latin typeface="+mj-lt"/>
              </a:rPr>
              <a:t>богатству, успеху, благополучию.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796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Жертвы экстремизма и терроризма. Заложники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435280" cy="5544616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+mj-lt"/>
              </a:rPr>
              <a:t>Первый тип </a:t>
            </a:r>
            <a:r>
              <a:rPr lang="ru-RU" sz="1600" dirty="0" smtClean="0">
                <a:latin typeface="+mj-lt"/>
              </a:rPr>
              <a:t>реакции </a:t>
            </a:r>
            <a:r>
              <a:rPr lang="ru-RU" sz="1600" dirty="0" smtClean="0">
                <a:latin typeface="+mj-lt"/>
              </a:rPr>
              <a:t> заложника—моральная подавленность и минимизация познавательных действий.</a:t>
            </a:r>
            <a:endParaRPr lang="ru-RU" sz="1600" dirty="0" smtClean="0">
              <a:latin typeface="+mj-lt"/>
            </a:endParaRPr>
          </a:p>
          <a:p>
            <a:r>
              <a:rPr lang="ru-RU" sz="1600" b="1" i="1" dirty="0" smtClean="0">
                <a:latin typeface="+mj-lt"/>
              </a:rPr>
              <a:t>Второй </a:t>
            </a:r>
            <a:r>
              <a:rPr lang="ru-RU" sz="1600" b="1" i="1" dirty="0" smtClean="0">
                <a:latin typeface="+mj-lt"/>
              </a:rPr>
              <a:t>тип реакции</a:t>
            </a:r>
            <a:r>
              <a:rPr lang="ru-RU" sz="1600" dirty="0" smtClean="0">
                <a:latin typeface="+mj-lt"/>
              </a:rPr>
              <a:t>— </a:t>
            </a:r>
            <a:r>
              <a:rPr lang="ru-RU" sz="1600" dirty="0" smtClean="0">
                <a:latin typeface="+mj-lt"/>
              </a:rPr>
              <a:t>выделение лидеров. Как правило, это </a:t>
            </a:r>
            <a:r>
              <a:rPr lang="ru-RU" sz="1600" dirty="0" smtClean="0">
                <a:latin typeface="+mj-lt"/>
              </a:rPr>
              <a:t>уравновешенные, стойкие, выдержанные люди, помогающие другим выжить и </a:t>
            </a:r>
            <a:r>
              <a:rPr lang="ru-RU" sz="1600" dirty="0" smtClean="0">
                <a:latin typeface="+mj-lt"/>
              </a:rPr>
              <a:t>выстоять </a:t>
            </a:r>
            <a:r>
              <a:rPr lang="ru-RU" sz="1600" dirty="0" smtClean="0">
                <a:latin typeface="+mj-lt"/>
              </a:rPr>
              <a:t>в этой ситуации. </a:t>
            </a:r>
            <a:endParaRPr lang="ru-RU" sz="1600" dirty="0" smtClean="0">
              <a:latin typeface="+mj-lt"/>
            </a:endParaRPr>
          </a:p>
          <a:p>
            <a:r>
              <a:rPr lang="ru-RU" sz="1600" b="1" i="1" dirty="0" smtClean="0">
                <a:latin typeface="+mj-lt"/>
              </a:rPr>
              <a:t>Третий </a:t>
            </a:r>
            <a:r>
              <a:rPr lang="ru-RU" sz="1600" b="1" i="1" dirty="0" smtClean="0">
                <a:latin typeface="+mj-lt"/>
              </a:rPr>
              <a:t>тип реакции </a:t>
            </a:r>
            <a:r>
              <a:rPr lang="ru-RU" sz="1600" dirty="0" smtClean="0">
                <a:latin typeface="+mj-lt"/>
              </a:rPr>
              <a:t>—отчаяние, истерические припадки, безрассудное </a:t>
            </a:r>
            <a:r>
              <a:rPr lang="ru-RU" sz="1600" dirty="0" smtClean="0">
                <a:latin typeface="+mj-lt"/>
              </a:rPr>
              <a:t>поведение, провоцирующее </a:t>
            </a:r>
            <a:r>
              <a:rPr lang="ru-RU" sz="1600" dirty="0" smtClean="0">
                <a:latin typeface="+mj-lt"/>
              </a:rPr>
              <a:t>остальных заложников на эмоционально неуравновешенные реакции</a:t>
            </a:r>
            <a:r>
              <a:rPr lang="ru-RU" sz="1600" dirty="0" smtClean="0">
                <a:latin typeface="+mj-lt"/>
              </a:rPr>
              <a:t>. </a:t>
            </a:r>
          </a:p>
          <a:p>
            <a:r>
              <a:rPr lang="ru-RU" sz="1600" dirty="0" smtClean="0">
                <a:latin typeface="+mj-lt"/>
              </a:rPr>
              <a:t>При долгом взаимодействии заложников и террористов в поведении и психике </a:t>
            </a:r>
            <a:r>
              <a:rPr lang="ru-RU" sz="1600" dirty="0" smtClean="0">
                <a:latin typeface="+mj-lt"/>
              </a:rPr>
              <a:t>заложников </a:t>
            </a:r>
            <a:r>
              <a:rPr lang="ru-RU" sz="1600" dirty="0" smtClean="0">
                <a:latin typeface="+mj-lt"/>
              </a:rPr>
              <a:t>происходит переориентация. Появляется так </a:t>
            </a:r>
            <a:r>
              <a:rPr lang="ru-RU" sz="1600" dirty="0" smtClean="0">
                <a:latin typeface="+mj-lt"/>
              </a:rPr>
              <a:t>называемы «стокгольмский </a:t>
            </a:r>
            <a:r>
              <a:rPr lang="ru-RU" sz="1600" dirty="0" smtClean="0">
                <a:latin typeface="+mj-lt"/>
              </a:rPr>
              <a:t>синдром». Такая странная привязанность жертв к террористам возникает при условии, </a:t>
            </a:r>
            <a:r>
              <a:rPr lang="ru-RU" sz="1600" dirty="0" smtClean="0">
                <a:latin typeface="+mj-lt"/>
              </a:rPr>
              <a:t>когда заложникам </a:t>
            </a:r>
            <a:r>
              <a:rPr lang="ru-RU" sz="1600" dirty="0" smtClean="0">
                <a:latin typeface="+mj-lt"/>
              </a:rPr>
              <a:t>не причиняется физического вреда, но на них оказывается моральное </a:t>
            </a:r>
            <a:r>
              <a:rPr lang="ru-RU" sz="1600" dirty="0" smtClean="0">
                <a:latin typeface="+mj-lt"/>
              </a:rPr>
              <a:t>давление.</a:t>
            </a:r>
          </a:p>
          <a:p>
            <a:r>
              <a:rPr lang="ru-RU" sz="1600" dirty="0" smtClean="0">
                <a:latin typeface="+mj-lt"/>
              </a:rPr>
              <a:t>Синдром заложника— серьезное шоковое состояние, обусловленное изменением </a:t>
            </a:r>
            <a:r>
              <a:rPr lang="ru-RU" sz="1600" dirty="0" smtClean="0">
                <a:latin typeface="+mj-lt"/>
              </a:rPr>
              <a:t>сознания </a:t>
            </a:r>
            <a:r>
              <a:rPr lang="ru-RU" sz="1600" dirty="0" smtClean="0">
                <a:latin typeface="+mj-lt"/>
              </a:rPr>
              <a:t>человека.</a:t>
            </a:r>
            <a:endParaRPr lang="ru-RU" sz="1600" dirty="0" smtClean="0">
              <a:latin typeface="+mj-lt"/>
            </a:endParaRPr>
          </a:p>
          <a:p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01" end="7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charRg st="401" end="7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charRg st="401" end="7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27" end="8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charRg st="727" end="8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charRg st="727" end="8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Интенсивная </a:t>
            </a:r>
            <a:r>
              <a:rPr lang="ru-RU" dirty="0" err="1" smtClean="0"/>
              <a:t>индоктринация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536"/>
          </a:xfrm>
        </p:spPr>
        <p:txBody>
          <a:bodyPr>
            <a:noAutofit/>
          </a:bodyPr>
          <a:lstStyle/>
          <a:p>
            <a:r>
              <a:rPr lang="ru-RU" sz="1400" dirty="0" smtClean="0">
                <a:latin typeface="+mj-lt"/>
              </a:rPr>
              <a:t>Механизм влияния террористов на психику заложников социальные психологи </a:t>
            </a:r>
            <a:r>
              <a:rPr lang="ru-RU" sz="1400" dirty="0" smtClean="0">
                <a:latin typeface="+mj-lt"/>
              </a:rPr>
              <a:t>называют </a:t>
            </a:r>
            <a:r>
              <a:rPr lang="ru-RU" sz="1400" dirty="0" smtClean="0">
                <a:latin typeface="+mj-lt"/>
              </a:rPr>
              <a:t>интенсивной </a:t>
            </a:r>
            <a:r>
              <a:rPr lang="ru-RU" sz="1400" dirty="0" err="1" smtClean="0">
                <a:latin typeface="+mj-lt"/>
              </a:rPr>
              <a:t>индоктринацией</a:t>
            </a:r>
            <a:r>
              <a:rPr lang="ru-RU" sz="1400" dirty="0" smtClean="0">
                <a:latin typeface="+mj-lt"/>
              </a:rPr>
              <a:t>.</a:t>
            </a:r>
          </a:p>
          <a:p>
            <a:r>
              <a:rPr lang="ru-RU" sz="1400" b="1" dirty="0" smtClean="0">
                <a:latin typeface="+mj-lt"/>
              </a:rPr>
              <a:t>Первая стадия </a:t>
            </a:r>
            <a:r>
              <a:rPr lang="ru-RU" sz="1400" dirty="0" smtClean="0">
                <a:latin typeface="+mj-lt"/>
              </a:rPr>
              <a:t>—превращение </a:t>
            </a:r>
            <a:r>
              <a:rPr lang="ru-RU" sz="1400" dirty="0" smtClean="0">
                <a:latin typeface="+mj-lt"/>
              </a:rPr>
              <a:t>психики человека в податливый материал. Используются </a:t>
            </a:r>
            <a:r>
              <a:rPr lang="ru-RU" sz="1400" dirty="0" smtClean="0">
                <a:latin typeface="+mj-lt"/>
              </a:rPr>
              <a:t>методы</a:t>
            </a:r>
            <a:r>
              <a:rPr lang="ru-RU" sz="1400" dirty="0" smtClean="0">
                <a:latin typeface="+mj-lt"/>
              </a:rPr>
              <a:t>, вызывающие дезориентацию и приводящие к стрессу: изоляция от друзей и </a:t>
            </a:r>
            <a:r>
              <a:rPr lang="ru-RU" sz="1400" dirty="0" smtClean="0">
                <a:latin typeface="+mj-lt"/>
              </a:rPr>
              <a:t>семьи</a:t>
            </a:r>
            <a:r>
              <a:rPr lang="ru-RU" sz="1400" dirty="0" smtClean="0">
                <a:latin typeface="+mj-lt"/>
              </a:rPr>
              <a:t>, недостаточные сон и питание, чрезмерная стимуляция (например, </a:t>
            </a:r>
            <a:r>
              <a:rPr lang="ru-RU" sz="1400" dirty="0" err="1" smtClean="0">
                <a:latin typeface="+mj-lt"/>
              </a:rPr>
              <a:t>переутомлениеот</a:t>
            </a:r>
            <a:r>
              <a:rPr lang="ru-RU" sz="1400" dirty="0" smtClean="0">
                <a:latin typeface="+mj-lt"/>
              </a:rPr>
              <a:t> </a:t>
            </a:r>
            <a:r>
              <a:rPr lang="ru-RU" sz="1400" dirty="0" smtClean="0">
                <a:latin typeface="+mj-lt"/>
              </a:rPr>
              <a:t>работы) и стимулирование различных эмоций (например, страха).</a:t>
            </a:r>
          </a:p>
          <a:p>
            <a:r>
              <a:rPr lang="ru-RU" sz="1400" b="1" dirty="0" smtClean="0">
                <a:latin typeface="+mj-lt"/>
              </a:rPr>
              <a:t>Вторая</a:t>
            </a:r>
            <a:r>
              <a:rPr lang="ru-RU" sz="1400" dirty="0" smtClean="0">
                <a:latin typeface="+mj-lt"/>
              </a:rPr>
              <a:t>— возникновение уступчивости. На этой стадии человек «пробует» </a:t>
            </a:r>
            <a:r>
              <a:rPr lang="ru-RU" sz="1400" dirty="0" smtClean="0">
                <a:latin typeface="+mj-lt"/>
              </a:rPr>
              <a:t>несколько </a:t>
            </a:r>
            <a:r>
              <a:rPr lang="ru-RU" sz="1400" dirty="0" smtClean="0">
                <a:latin typeface="+mj-lt"/>
              </a:rPr>
              <a:t>линий поведения, требуемых террористами, приспосабливаясь к ситуации или </a:t>
            </a:r>
            <a:r>
              <a:rPr lang="ru-RU" sz="1400" dirty="0" smtClean="0">
                <a:latin typeface="+mj-lt"/>
              </a:rPr>
              <a:t>уверяя </a:t>
            </a:r>
            <a:r>
              <a:rPr lang="ru-RU" sz="1400" dirty="0" smtClean="0">
                <a:latin typeface="+mj-lt"/>
              </a:rPr>
              <a:t>террористов в своей преданности их делу и требованиям.</a:t>
            </a:r>
          </a:p>
          <a:p>
            <a:r>
              <a:rPr lang="ru-RU" sz="1400" b="1" dirty="0" smtClean="0">
                <a:latin typeface="+mj-lt"/>
              </a:rPr>
              <a:t>Третья стадия </a:t>
            </a:r>
            <a:r>
              <a:rPr lang="ru-RU" sz="1400" b="1" dirty="0" err="1" smtClean="0">
                <a:latin typeface="+mj-lt"/>
              </a:rPr>
              <a:t>интернализация</a:t>
            </a:r>
            <a:r>
              <a:rPr lang="ru-RU" sz="1400" b="1" dirty="0" smtClean="0">
                <a:latin typeface="+mj-lt"/>
              </a:rPr>
              <a:t>. </a:t>
            </a:r>
            <a:r>
              <a:rPr lang="ru-RU" sz="1400" dirty="0" smtClean="0">
                <a:latin typeface="+mj-lt"/>
              </a:rPr>
              <a:t>Людям действительно становится </a:t>
            </a:r>
            <a:r>
              <a:rPr lang="ru-RU" sz="1400" dirty="0" smtClean="0">
                <a:latin typeface="+mj-lt"/>
              </a:rPr>
              <a:t>интересно, уступчивость </a:t>
            </a:r>
            <a:r>
              <a:rPr lang="ru-RU" sz="1400" dirty="0" smtClean="0">
                <a:latin typeface="+mj-lt"/>
              </a:rPr>
              <a:t>превращается в твердую внутреннюю убежденность. На этой стадии </a:t>
            </a:r>
            <a:r>
              <a:rPr lang="ru-RU" sz="1400" dirty="0" smtClean="0">
                <a:latin typeface="+mj-lt"/>
              </a:rPr>
              <a:t>человек </a:t>
            </a:r>
            <a:r>
              <a:rPr lang="ru-RU" sz="1400" dirty="0" smtClean="0">
                <a:latin typeface="+mj-lt"/>
              </a:rPr>
              <a:t>начинает обдумывать вероятность того, что группа террористов, возможно, </a:t>
            </a:r>
            <a:r>
              <a:rPr lang="ru-RU" sz="1400" dirty="0" smtClean="0">
                <a:latin typeface="+mj-lt"/>
              </a:rPr>
              <a:t>имеет право </a:t>
            </a:r>
            <a:r>
              <a:rPr lang="ru-RU" sz="1400" dirty="0" smtClean="0">
                <a:latin typeface="+mj-lt"/>
              </a:rPr>
              <a:t>именно на такую форму защиты своих интересов.</a:t>
            </a:r>
          </a:p>
          <a:p>
            <a:r>
              <a:rPr lang="ru-RU" sz="1400" b="1" dirty="0" smtClean="0">
                <a:latin typeface="+mj-lt"/>
              </a:rPr>
              <a:t>Четвертая</a:t>
            </a:r>
            <a:r>
              <a:rPr lang="ru-RU" sz="1400" dirty="0" smtClean="0">
                <a:latin typeface="+mj-lt"/>
              </a:rPr>
              <a:t>— стадия консолидация. Человек укрепляется в своей недавно </a:t>
            </a:r>
            <a:r>
              <a:rPr lang="ru-RU" sz="1400" dirty="0" smtClean="0">
                <a:latin typeface="+mj-lt"/>
              </a:rPr>
              <a:t>приобретенной </a:t>
            </a:r>
            <a:r>
              <a:rPr lang="ru-RU" sz="1400" dirty="0" smtClean="0">
                <a:latin typeface="+mj-lt"/>
              </a:rPr>
              <a:t>лояльности по отношению к группе террористов, беря на себя ряд </a:t>
            </a:r>
            <a:r>
              <a:rPr lang="ru-RU" sz="1400" dirty="0" smtClean="0">
                <a:latin typeface="+mj-lt"/>
              </a:rPr>
              <a:t>серьезных обязательств </a:t>
            </a:r>
            <a:r>
              <a:rPr lang="ru-RU" sz="1400" dirty="0" smtClean="0">
                <a:latin typeface="+mj-lt"/>
              </a:rPr>
              <a:t>и совершая поступки, которые делают отступление почти </a:t>
            </a:r>
            <a:r>
              <a:rPr lang="ru-RU" sz="1400" dirty="0" smtClean="0">
                <a:latin typeface="+mj-lt"/>
              </a:rPr>
              <a:t>невозможным (например</a:t>
            </a:r>
            <a:r>
              <a:rPr lang="ru-RU" sz="1400" dirty="0" smtClean="0">
                <a:latin typeface="+mj-lt"/>
              </a:rPr>
              <a:t>, жертвует в пользу группы свое имущество, вербует новых членов и т. д.).</a:t>
            </a:r>
          </a:p>
          <a:p>
            <a:r>
              <a:rPr lang="ru-RU" sz="1400" b="1" dirty="0" smtClean="0">
                <a:latin typeface="+mj-lt"/>
              </a:rPr>
              <a:t>На пятой стадии </a:t>
            </a:r>
            <a:r>
              <a:rPr lang="ru-RU" sz="1400" dirty="0" smtClean="0">
                <a:latin typeface="+mj-lt"/>
              </a:rPr>
              <a:t>интенсивной </a:t>
            </a:r>
            <a:r>
              <a:rPr lang="ru-RU" sz="1400" dirty="0" err="1" smtClean="0">
                <a:latin typeface="+mj-lt"/>
              </a:rPr>
              <a:t>индоктринации</a:t>
            </a:r>
            <a:r>
              <a:rPr lang="ru-RU" sz="1400" dirty="0" smtClean="0">
                <a:latin typeface="+mj-lt"/>
              </a:rPr>
              <a:t> происходит окончательное </a:t>
            </a:r>
            <a:r>
              <a:rPr lang="ru-RU" sz="1400" dirty="0" smtClean="0">
                <a:latin typeface="+mj-lt"/>
              </a:rPr>
              <a:t>принятие доктрины </a:t>
            </a:r>
            <a:r>
              <a:rPr lang="ru-RU" sz="1400" dirty="0" smtClean="0">
                <a:latin typeface="+mj-lt"/>
              </a:rPr>
              <a:t>террористов и их политики без критического осмысления.</a:t>
            </a:r>
            <a:endParaRPr lang="ru-RU" sz="1400" dirty="0">
              <a:latin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 Вами работала Яковлева Наталья Федоровна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+mj-lt"/>
              </a:rPr>
              <a:t>Контакты</a:t>
            </a:r>
          </a:p>
          <a:p>
            <a:r>
              <a:rPr lang="en-US" dirty="0" smtClean="0">
                <a:latin typeface="+mj-lt"/>
              </a:rPr>
              <a:t>E-mail</a:t>
            </a:r>
            <a:r>
              <a:rPr lang="ru-RU" dirty="0" smtClean="0">
                <a:latin typeface="+mj-lt"/>
              </a:rPr>
              <a:t>: </a:t>
            </a:r>
            <a:r>
              <a:rPr lang="en-US" dirty="0" smtClean="0">
                <a:latin typeface="+mj-lt"/>
                <a:hlinkClick r:id="rId2"/>
              </a:rPr>
              <a:t>natalia_mclaren@mail.ru</a:t>
            </a:r>
            <a:endParaRPr lang="ru-RU" dirty="0" smtClean="0">
              <a:latin typeface="+mj-lt"/>
            </a:endParaRPr>
          </a:p>
          <a:p>
            <a:r>
              <a:rPr lang="ru-RU" dirty="0" smtClean="0">
                <a:latin typeface="+mj-lt"/>
              </a:rPr>
              <a:t>Тел. (сот.)8-9620792706</a:t>
            </a:r>
          </a:p>
          <a:p>
            <a:r>
              <a:rPr lang="ru-RU" dirty="0" smtClean="0">
                <a:latin typeface="+mj-lt"/>
              </a:rPr>
              <a:t>Тел (служебный) +7 391 21717 65</a:t>
            </a:r>
            <a:br>
              <a:rPr lang="ru-RU" dirty="0" smtClean="0">
                <a:latin typeface="+mj-lt"/>
              </a:rPr>
            </a:br>
            <a:r>
              <a:rPr lang="ru-RU" dirty="0" smtClean="0">
                <a:latin typeface="+mj-lt"/>
              </a:rPr>
              <a:t>Адрес: Россия, 660060, Красноярск, ул. А.Лебедевой, д. 89, </a:t>
            </a:r>
            <a:r>
              <a:rPr lang="ru-RU" dirty="0" err="1" smtClean="0">
                <a:latin typeface="+mj-lt"/>
              </a:rPr>
              <a:t>каб</a:t>
            </a:r>
            <a:r>
              <a:rPr lang="ru-RU" dirty="0" smtClean="0">
                <a:latin typeface="+mj-lt"/>
              </a:rPr>
              <a:t>. 2-27а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понятия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err="1" smtClean="0">
                <a:latin typeface="+mj-lt"/>
              </a:rPr>
              <a:t>Интолерантность</a:t>
            </a:r>
            <a:r>
              <a:rPr lang="ru-RU" dirty="0" smtClean="0">
                <a:latin typeface="+mj-lt"/>
              </a:rPr>
              <a:t>—это проявление нетерпимости в к другим людям в отношениях и поведении человека.</a:t>
            </a:r>
          </a:p>
          <a:p>
            <a:r>
              <a:rPr lang="ru-RU" b="1" dirty="0" err="1" smtClean="0">
                <a:latin typeface="+mj-lt"/>
              </a:rPr>
              <a:t>Интолерантное</a:t>
            </a:r>
            <a:r>
              <a:rPr lang="ru-RU" b="1" dirty="0" smtClean="0">
                <a:latin typeface="+mj-lt"/>
              </a:rPr>
              <a:t> отношение </a:t>
            </a:r>
            <a:r>
              <a:rPr lang="ru-RU" dirty="0" smtClean="0">
                <a:latin typeface="+mj-lt"/>
              </a:rPr>
              <a:t>складывается на основе </a:t>
            </a:r>
            <a:r>
              <a:rPr lang="ru-RU" i="1" dirty="0" err="1" smtClean="0">
                <a:latin typeface="+mj-lt"/>
              </a:rPr>
              <a:t>этноцентризма</a:t>
            </a:r>
            <a:r>
              <a:rPr lang="ru-RU" i="1" dirty="0" smtClean="0">
                <a:latin typeface="+mj-lt"/>
              </a:rPr>
              <a:t>, </a:t>
            </a:r>
            <a:r>
              <a:rPr lang="ru-RU" i="1" dirty="0" err="1" smtClean="0">
                <a:latin typeface="+mj-lt"/>
              </a:rPr>
              <a:t>предубеждениий</a:t>
            </a:r>
            <a:r>
              <a:rPr lang="ru-RU" i="1" dirty="0" smtClean="0">
                <a:latin typeface="+mj-lt"/>
              </a:rPr>
              <a:t> и предрассудков</a:t>
            </a:r>
            <a:r>
              <a:rPr lang="ru-RU" dirty="0" smtClean="0">
                <a:latin typeface="+mj-lt"/>
              </a:rPr>
              <a:t>. </a:t>
            </a:r>
          </a:p>
          <a:p>
            <a:r>
              <a:rPr lang="ru-RU" b="1" i="1" dirty="0" smtClean="0">
                <a:latin typeface="+mj-lt"/>
              </a:rPr>
              <a:t>Проявления </a:t>
            </a:r>
            <a:r>
              <a:rPr lang="ru-RU" b="1" i="1" dirty="0" err="1" smtClean="0">
                <a:latin typeface="+mj-lt"/>
              </a:rPr>
              <a:t>интолерантного</a:t>
            </a:r>
            <a:r>
              <a:rPr lang="ru-RU" b="1" i="1" dirty="0" smtClean="0">
                <a:latin typeface="+mj-lt"/>
              </a:rPr>
              <a:t> поведения </a:t>
            </a:r>
            <a:r>
              <a:rPr lang="ru-RU" dirty="0" smtClean="0">
                <a:latin typeface="+mj-lt"/>
              </a:rPr>
              <a:t>дискриминация, ксенофобия, экстремизм и терроризм.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Этноцентризм</a:t>
            </a:r>
            <a:r>
              <a:rPr lang="ru-RU" dirty="0" smtClean="0"/>
              <a:t> </a:t>
            </a:r>
            <a:r>
              <a:rPr lang="ru-RU" sz="3200" i="1" dirty="0" smtClean="0"/>
              <a:t>(</a:t>
            </a:r>
            <a:r>
              <a:rPr lang="ru-RU" sz="3200" i="1" dirty="0" err="1" smtClean="0"/>
              <a:t>свой-чужой</a:t>
            </a:r>
            <a:r>
              <a:rPr lang="ru-RU" sz="3200" i="1" dirty="0" smtClean="0"/>
              <a:t>)</a:t>
            </a:r>
            <a:endParaRPr lang="ru-RU" sz="32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>
                <a:latin typeface="+mj-lt"/>
              </a:rPr>
              <a:t>Этноцентризм</a:t>
            </a:r>
            <a:r>
              <a:rPr lang="ru-RU" dirty="0" smtClean="0">
                <a:latin typeface="+mj-lt"/>
              </a:rPr>
              <a:t> рассматривается как склонность человека </a:t>
            </a:r>
            <a:r>
              <a:rPr lang="ru-RU" b="1" dirty="0" smtClean="0">
                <a:latin typeface="+mj-lt"/>
              </a:rPr>
              <a:t>оценивать </a:t>
            </a:r>
            <a:r>
              <a:rPr lang="ru-RU" dirty="0" smtClean="0">
                <a:latin typeface="+mj-lt"/>
              </a:rPr>
              <a:t>различные социальные и природные явления на основании норм и обычаев своей группы.</a:t>
            </a:r>
          </a:p>
          <a:p>
            <a:r>
              <a:rPr lang="ru-RU" b="1" i="1" dirty="0" err="1" smtClean="0">
                <a:latin typeface="+mj-lt"/>
              </a:rPr>
              <a:t>Этноцентризм</a:t>
            </a:r>
            <a:r>
              <a:rPr lang="ru-RU" b="1" i="1" dirty="0" smtClean="0">
                <a:latin typeface="+mj-lt"/>
              </a:rPr>
              <a:t> означает тенденцию судить людей, принадлежащих к другим группам и обществам или ведущих иной образ жизни, в соответствии с собственной культурой,</a:t>
            </a:r>
          </a:p>
          <a:p>
            <a:r>
              <a:rPr lang="ru-RU" dirty="0" err="1" smtClean="0">
                <a:latin typeface="+mj-lt"/>
              </a:rPr>
              <a:t>Этноцентризм</a:t>
            </a:r>
            <a:r>
              <a:rPr lang="ru-RU" dirty="0" smtClean="0">
                <a:latin typeface="+mj-lt"/>
              </a:rPr>
              <a:t> выступает в качестве защиты социальной группы, способствует сохранению идентичности ее членов, актуализируется в условиях межгруппового конфликта, угрозы целостности группы. </a:t>
            </a:r>
          </a:p>
          <a:p>
            <a:r>
              <a:rPr lang="ru-RU" dirty="0" smtClean="0">
                <a:latin typeface="+mj-lt"/>
              </a:rPr>
              <a:t>Как форма социального контроля он способствует оправданию дискриминационных действий в отношении отверженных и представляющих угрозу группе.</a:t>
            </a:r>
          </a:p>
          <a:p>
            <a:r>
              <a:rPr lang="ru-RU" dirty="0" err="1" smtClean="0">
                <a:latin typeface="+mj-lt"/>
              </a:rPr>
              <a:t>Этноцентризм</a:t>
            </a:r>
            <a:r>
              <a:rPr lang="ru-RU" dirty="0" smtClean="0">
                <a:latin typeface="+mj-lt"/>
              </a:rPr>
              <a:t> наиболее ярко проявляется в ситуации внешней угрозы.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Предубеждения </a:t>
            </a:r>
            <a:br>
              <a:rPr lang="ru-RU" dirty="0" smtClean="0"/>
            </a:br>
            <a:r>
              <a:rPr lang="ru-RU" sz="2700" i="1" dirty="0" smtClean="0"/>
              <a:t>(недоверие к чужому)</a:t>
            </a:r>
            <a:endParaRPr lang="ru-RU" sz="27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>
                <a:latin typeface="+mj-lt"/>
              </a:rPr>
              <a:t>Предубеждение</a:t>
            </a:r>
            <a:r>
              <a:rPr lang="ru-RU" dirty="0" smtClean="0">
                <a:latin typeface="+mj-lt"/>
              </a:rPr>
              <a:t> представляет собой установку, сформировавшуюся по отношению к определенной социальной или этнической группе. Причем установка может быть как осознанной так и  неосознанной.</a:t>
            </a:r>
          </a:p>
          <a:p>
            <a:r>
              <a:rPr lang="ru-RU" b="1" dirty="0" smtClean="0">
                <a:latin typeface="+mj-lt"/>
              </a:rPr>
              <a:t>Предубеждение</a:t>
            </a:r>
            <a:r>
              <a:rPr lang="ru-RU" dirty="0" smtClean="0">
                <a:latin typeface="+mj-lt"/>
              </a:rPr>
              <a:t> — это враждебное или негативное отношение к группе людей, основанное исключительно на принадлежности к иной группе.</a:t>
            </a:r>
          </a:p>
          <a:p>
            <a:r>
              <a:rPr lang="ru-RU" b="1" dirty="0" smtClean="0">
                <a:latin typeface="+mj-lt"/>
              </a:rPr>
              <a:t>Предубеждение </a:t>
            </a:r>
            <a:r>
              <a:rPr lang="ru-RU" dirty="0" smtClean="0">
                <a:latin typeface="+mj-lt"/>
              </a:rPr>
              <a:t>выражается в осторожном, подозрительном отношении, недоверии, отсутствии дружелюбия, открытости, избегании установления деловых контактов.</a:t>
            </a:r>
          </a:p>
          <a:p>
            <a:r>
              <a:rPr lang="ru-RU" dirty="0" smtClean="0">
                <a:latin typeface="+mj-lt"/>
              </a:rPr>
              <a:t>В поведении </a:t>
            </a:r>
            <a:r>
              <a:rPr lang="ru-RU" b="1" dirty="0" smtClean="0">
                <a:latin typeface="+mj-lt"/>
              </a:rPr>
              <a:t>предубеждение </a:t>
            </a:r>
            <a:r>
              <a:rPr lang="ru-RU" dirty="0" smtClean="0">
                <a:latin typeface="+mj-lt"/>
              </a:rPr>
              <a:t>человека может быть заметно по большой социальной дистанции между партнерами по общению, закрытым позам, </a:t>
            </a:r>
            <a:r>
              <a:rPr lang="ru-RU" dirty="0" err="1" smtClean="0">
                <a:latin typeface="+mj-lt"/>
              </a:rPr>
              <a:t>доминантности</a:t>
            </a:r>
            <a:r>
              <a:rPr lang="ru-RU" dirty="0" smtClean="0">
                <a:latin typeface="+mj-lt"/>
              </a:rPr>
              <a:t>, избеганию контакта глаз и прикосновений.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Предрассудки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3200" i="1" dirty="0" smtClean="0"/>
              <a:t>(чужой –плохой)</a:t>
            </a:r>
            <a:endParaRPr lang="ru-RU" sz="32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Предрассудок —это негативная оценка людей заведомо ложное их осуждение, исключительно на основании их принадлежности к иной группе. </a:t>
            </a:r>
          </a:p>
          <a:p>
            <a:r>
              <a:rPr lang="ru-RU" dirty="0" smtClean="0">
                <a:latin typeface="+mj-lt"/>
              </a:rPr>
              <a:t>Предрассудок проявляется в негативной оценке личности, поведения, норм и ценностей иной культуры. </a:t>
            </a:r>
          </a:p>
          <a:p>
            <a:r>
              <a:rPr lang="ru-RU" dirty="0" smtClean="0">
                <a:latin typeface="+mj-lt"/>
              </a:rPr>
              <a:t>Человек с предрассудкам открыто высказывает свое отрицательное отношение к людям, незаслуженно осуждает и порицает их.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Дискриминация </a:t>
            </a:r>
            <a:br>
              <a:rPr lang="ru-RU" dirty="0" smtClean="0"/>
            </a:br>
            <a:r>
              <a:rPr lang="ru-RU" sz="3100" i="1" dirty="0" smtClean="0"/>
              <a:t>(бей чужого)</a:t>
            </a:r>
            <a:endParaRPr lang="ru-RU" sz="31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latin typeface="+mj-lt"/>
              </a:rPr>
              <a:t>Дискриминация</a:t>
            </a:r>
            <a:r>
              <a:rPr lang="ru-RU" dirty="0" smtClean="0">
                <a:latin typeface="+mj-lt"/>
              </a:rPr>
              <a:t> —</a:t>
            </a:r>
            <a:r>
              <a:rPr lang="ru-RU" b="1" dirty="0" smtClean="0">
                <a:latin typeface="+mj-lt"/>
              </a:rPr>
              <a:t>негативное поведение или призывы к негативному поведению </a:t>
            </a:r>
            <a:r>
              <a:rPr lang="ru-RU" dirty="0" smtClean="0">
                <a:latin typeface="+mj-lt"/>
              </a:rPr>
              <a:t>по отношению к людям исключительно на основании их принадлежности к иной группе. </a:t>
            </a:r>
          </a:p>
          <a:p>
            <a:r>
              <a:rPr lang="ru-RU" dirty="0" smtClean="0">
                <a:latin typeface="+mj-lt"/>
              </a:rPr>
              <a:t>Дискриминация </a:t>
            </a:r>
            <a:r>
              <a:rPr lang="ru-RU" b="1" dirty="0" smtClean="0">
                <a:latin typeface="+mj-lt"/>
              </a:rPr>
              <a:t>предполагает ограничение или лишение прав определенной категории людей </a:t>
            </a:r>
            <a:r>
              <a:rPr lang="ru-RU" dirty="0" smtClean="0">
                <a:latin typeface="+mj-lt"/>
              </a:rPr>
              <a:t>по признаку расовой или национальной принадлежности, по признаку пола, по религиозным или политическим убеждениям. </a:t>
            </a:r>
          </a:p>
          <a:p>
            <a:r>
              <a:rPr lang="ru-RU" i="1" dirty="0" smtClean="0">
                <a:latin typeface="+mj-lt"/>
              </a:rPr>
              <a:t>Предубеждения и предрассудки  </a:t>
            </a:r>
            <a:r>
              <a:rPr lang="ru-RU" b="1" i="1" dirty="0" smtClean="0">
                <a:latin typeface="+mj-lt"/>
              </a:rPr>
              <a:t>- интерпретация поведения, </a:t>
            </a:r>
            <a:r>
              <a:rPr lang="ru-RU" i="1" dirty="0" smtClean="0">
                <a:latin typeface="+mj-lt"/>
              </a:rPr>
              <a:t>а дискриминация </a:t>
            </a:r>
            <a:r>
              <a:rPr lang="ru-RU" b="1" i="1" dirty="0" smtClean="0">
                <a:latin typeface="+mj-lt"/>
              </a:rPr>
              <a:t>—  </a:t>
            </a:r>
            <a:r>
              <a:rPr lang="ru-RU" i="1" dirty="0" smtClean="0">
                <a:latin typeface="+mj-lt"/>
              </a:rPr>
              <a:t>устойчивый </a:t>
            </a:r>
            <a:r>
              <a:rPr lang="ru-RU" b="1" i="1" dirty="0" smtClean="0">
                <a:latin typeface="+mj-lt"/>
              </a:rPr>
              <a:t>стереотип поведения, </a:t>
            </a:r>
            <a:r>
              <a:rPr lang="ru-RU" i="1" dirty="0" smtClean="0">
                <a:latin typeface="+mj-lt"/>
              </a:rPr>
              <a:t>основанный на предубеждениях и предрассудках.</a:t>
            </a:r>
            <a:endParaRPr lang="ru-RU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предрассудков и дискриминации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3352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+mj-lt"/>
              </a:rPr>
              <a:t>1. </a:t>
            </a:r>
            <a:r>
              <a:rPr lang="ru-RU" b="1" i="1" dirty="0" smtClean="0">
                <a:latin typeface="+mj-lt"/>
              </a:rPr>
              <a:t>Расизм</a:t>
            </a:r>
            <a:r>
              <a:rPr lang="ru-RU" dirty="0" smtClean="0">
                <a:latin typeface="+mj-lt"/>
              </a:rPr>
              <a:t>—поведение, основанное на теории, имеющей ложную предпосылку о существовании «высших» и «низших» рас.</a:t>
            </a:r>
          </a:p>
          <a:p>
            <a:r>
              <a:rPr lang="ru-RU" dirty="0" smtClean="0">
                <a:latin typeface="+mj-lt"/>
              </a:rPr>
              <a:t>2. </a:t>
            </a:r>
            <a:r>
              <a:rPr lang="ru-RU" b="1" i="1" dirty="0" smtClean="0">
                <a:latin typeface="+mj-lt"/>
              </a:rPr>
              <a:t>Шовинизм</a:t>
            </a:r>
            <a:r>
              <a:rPr lang="ru-RU" dirty="0" smtClean="0">
                <a:latin typeface="+mj-lt"/>
              </a:rPr>
              <a:t>—крайняя форма национализма, пропаганда национальной исключительности, противопоставление интересов одной нации интересам остальных, сознательное разжигание национальной вражды, поведение, проявляющееся в дискриминации других народов.</a:t>
            </a:r>
          </a:p>
          <a:p>
            <a:r>
              <a:rPr lang="ru-RU" dirty="0" smtClean="0">
                <a:latin typeface="+mj-lt"/>
              </a:rPr>
              <a:t>3. </a:t>
            </a:r>
            <a:r>
              <a:rPr lang="ru-RU" b="1" i="1" dirty="0" smtClean="0">
                <a:latin typeface="+mj-lt"/>
              </a:rPr>
              <a:t>Сексизм</a:t>
            </a:r>
            <a:r>
              <a:rPr lang="ru-RU" dirty="0" smtClean="0">
                <a:latin typeface="+mj-lt"/>
              </a:rPr>
              <a:t>— поведение, опирающееся на мировоззрение о том, что женщины или мужчины являются «низшими» существами.</a:t>
            </a:r>
          </a:p>
          <a:p>
            <a:r>
              <a:rPr lang="ru-RU" dirty="0" smtClean="0">
                <a:latin typeface="+mj-lt"/>
              </a:rPr>
              <a:t>4. </a:t>
            </a:r>
            <a:r>
              <a:rPr lang="ru-RU" b="1" i="1" dirty="0" err="1" smtClean="0">
                <a:latin typeface="+mj-lt"/>
              </a:rPr>
              <a:t>Гомофобия</a:t>
            </a:r>
            <a:r>
              <a:rPr lang="ru-RU" dirty="0" smtClean="0">
                <a:latin typeface="+mj-lt"/>
              </a:rPr>
              <a:t>— иррациональный страх и негативное предубеждения по отношению к гомосексуалистам.</a:t>
            </a:r>
          </a:p>
          <a:p>
            <a:r>
              <a:rPr lang="ru-RU" dirty="0" smtClean="0">
                <a:latin typeface="+mj-lt"/>
              </a:rPr>
              <a:t>5. </a:t>
            </a:r>
            <a:r>
              <a:rPr lang="ru-RU" b="1" i="1" dirty="0" err="1" smtClean="0">
                <a:latin typeface="+mj-lt"/>
              </a:rPr>
              <a:t>Эйджизм</a:t>
            </a:r>
            <a:r>
              <a:rPr lang="ru-RU" dirty="0" smtClean="0">
                <a:latin typeface="+mj-lt"/>
              </a:rPr>
              <a:t>—возникновение предрассудков и дискриминации по отношению к пожилым людям или молодежи.</a:t>
            </a:r>
          </a:p>
          <a:p>
            <a:r>
              <a:rPr lang="ru-RU" b="1" i="1" dirty="0" smtClean="0">
                <a:latin typeface="+mj-lt"/>
              </a:rPr>
              <a:t>В основе предрассудков и дискриминации лежит ксенофобия  </a:t>
            </a:r>
            <a:r>
              <a:rPr lang="ru-RU" dirty="0" smtClean="0">
                <a:latin typeface="+mj-lt"/>
              </a:rPr>
              <a:t>- навязчивый страх, боязнь незнакомых людей и враждебность ко всему чужому, не своему (образу жизни, идеям, мировоззрению). Она проявляется в виде страхов, подозрительности, недоброжелательности ко всем «чужим».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tx1"/>
                </a:solidFill>
              </a:rPr>
              <a:t>Инструменты и стадии консолидации этнических 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и религиозных групп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4955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+mj-lt"/>
              </a:rPr>
              <a:t>1. </a:t>
            </a:r>
            <a:r>
              <a:rPr lang="ru-RU" b="1" i="1" dirty="0" smtClean="0">
                <a:latin typeface="+mj-lt"/>
              </a:rPr>
              <a:t>Эмоциональная актуализация ксенофобий, </a:t>
            </a:r>
            <a:r>
              <a:rPr lang="ru-RU" dirty="0" smtClean="0">
                <a:latin typeface="+mj-lt"/>
              </a:rPr>
              <a:t>при которой все прошлые и настоящие, действительные и мнимые обиды внедряются в общественное сознание, подаваясь в болезненно-заостренной форме как свидетельства и символы национального унижения и оскорбления. (с </a:t>
            </a:r>
            <a:r>
              <a:rPr lang="ru-RU" dirty="0" err="1" smtClean="0">
                <a:latin typeface="+mj-lt"/>
              </a:rPr>
              <a:t>ппомощью</a:t>
            </a:r>
            <a:r>
              <a:rPr lang="ru-RU" dirty="0" smtClean="0">
                <a:latin typeface="+mj-lt"/>
              </a:rPr>
              <a:t> специальной литературы и средств массовой информации ). Механизм - психологическая обработка. </a:t>
            </a:r>
          </a:p>
          <a:p>
            <a:r>
              <a:rPr lang="ru-RU" dirty="0" smtClean="0">
                <a:latin typeface="+mj-lt"/>
              </a:rPr>
              <a:t>2. </a:t>
            </a:r>
            <a:r>
              <a:rPr lang="ru-RU" b="1" i="1" dirty="0" smtClean="0">
                <a:latin typeface="+mj-lt"/>
              </a:rPr>
              <a:t>Практическая ориентация групп </a:t>
            </a:r>
            <a:r>
              <a:rPr lang="ru-RU" dirty="0" smtClean="0">
                <a:latin typeface="+mj-lt"/>
              </a:rPr>
              <a:t>– направление массового сознания , </a:t>
            </a:r>
            <a:r>
              <a:rPr lang="ru-RU" dirty="0" err="1" smtClean="0">
                <a:latin typeface="+mj-lt"/>
              </a:rPr>
              <a:t>разогретоего</a:t>
            </a:r>
            <a:r>
              <a:rPr lang="ru-RU" dirty="0" smtClean="0">
                <a:latin typeface="+mj-lt"/>
              </a:rPr>
              <a:t> пропагандой, на конкретные дела, обоснованные привлекательными политическими целями, программами, символами. Механизм – интеллектуальная обработка. </a:t>
            </a:r>
          </a:p>
          <a:p>
            <a:r>
              <a:rPr lang="ru-RU" dirty="0" smtClean="0">
                <a:latin typeface="+mj-lt"/>
              </a:rPr>
              <a:t>3. </a:t>
            </a:r>
            <a:r>
              <a:rPr lang="ru-RU" b="1" i="1" dirty="0" smtClean="0">
                <a:latin typeface="+mj-lt"/>
              </a:rPr>
              <a:t>Моральная </a:t>
            </a:r>
            <a:r>
              <a:rPr lang="ru-RU" b="1" i="1" dirty="0" err="1" smtClean="0">
                <a:latin typeface="+mj-lt"/>
              </a:rPr>
              <a:t>легитимизация</a:t>
            </a:r>
            <a:r>
              <a:rPr lang="ru-RU" b="1" i="1" dirty="0" smtClean="0">
                <a:latin typeface="+mj-lt"/>
              </a:rPr>
              <a:t> насилия. </a:t>
            </a:r>
            <a:r>
              <a:rPr lang="ru-RU" dirty="0" smtClean="0">
                <a:latin typeface="+mj-lt"/>
              </a:rPr>
              <a:t>На этой стадии намеченные к реализации конкретные цели, программные установки и практические действия должны быть морально санкционированы господствующим в данной среде общественным мнением. Механизм – моральная обработка. После этого любые акции,  даже если они сопровождаются общественными беспорядками и кровопролитием, заведомо будут восприниматься как нравственно оправданные, отвечающие высшим интересам нации или </a:t>
            </a:r>
            <a:r>
              <a:rPr lang="ru-RU" dirty="0" err="1" smtClean="0">
                <a:latin typeface="+mj-lt"/>
              </a:rPr>
              <a:t>конфессии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Эстремизм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+mj-lt"/>
              </a:rPr>
              <a:t>Экстремизм (лат. </a:t>
            </a:r>
            <a:r>
              <a:rPr lang="ru-RU" dirty="0" err="1" smtClean="0">
                <a:latin typeface="+mj-lt"/>
              </a:rPr>
              <a:t>extremus</a:t>
            </a:r>
            <a:r>
              <a:rPr lang="ru-RU" dirty="0" smtClean="0">
                <a:latin typeface="+mj-lt"/>
              </a:rPr>
              <a:t>—‘крайний’) означает приверженность к крайним, преимущественно насильственным средствам ради достижения целей. </a:t>
            </a:r>
          </a:p>
          <a:p>
            <a:r>
              <a:rPr lang="ru-RU" dirty="0" smtClean="0">
                <a:latin typeface="+mj-lt"/>
              </a:rPr>
              <a:t>Цель экстремизма - подорвать стабильность существующих общественных структур и политических институтов. </a:t>
            </a:r>
          </a:p>
          <a:p>
            <a:r>
              <a:rPr lang="ru-RU" dirty="0" smtClean="0">
                <a:latin typeface="+mj-lt"/>
              </a:rPr>
              <a:t>Механизмы экстремизма - демагогия, призывы к насилию, террористическим актам, войне. </a:t>
            </a:r>
          </a:p>
          <a:p>
            <a:r>
              <a:rPr lang="ru-RU" dirty="0" smtClean="0">
                <a:latin typeface="+mj-lt"/>
              </a:rPr>
              <a:t>Особенности экстремизма - бескомпромиссность, действия по принципу «все или ничего». </a:t>
            </a:r>
          </a:p>
          <a:p>
            <a:r>
              <a:rPr lang="ru-RU" dirty="0" smtClean="0">
                <a:latin typeface="+mj-lt"/>
              </a:rPr>
              <a:t>Идеологическая и теоретическая  основа экстремизма -  радикальные идеологические концепции, религиозный фундаментализм, национализм.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ругая 1">
      <a:majorFont>
        <a:latin typeface="Constantia"/>
        <a:ea typeface=""/>
        <a:cs typeface=""/>
      </a:majorFont>
      <a:minorFont>
        <a:latin typeface="Calibri"/>
        <a:ea typeface=""/>
        <a:cs typeface="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282</TotalTime>
  <Words>1731</Words>
  <Application>Microsoft Office PowerPoint</Application>
  <PresentationFormat>Экран (4:3)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Справедливость</vt:lpstr>
      <vt:lpstr>Технология социально-педагогической поддержки семей и детей в трудной жизненной ситуации, связанной с религиозным экстремизмом и терроризмом. Часть 1. </vt:lpstr>
      <vt:lpstr>Основные понятия проблемы</vt:lpstr>
      <vt:lpstr>Этноцентризм (свой-чужой)</vt:lpstr>
      <vt:lpstr>Предубеждения  (недоверие к чужому)</vt:lpstr>
      <vt:lpstr>Предрассудки  (чужой –плохой)</vt:lpstr>
      <vt:lpstr>Дискриминация  (бей чужого)</vt:lpstr>
      <vt:lpstr>Виды предрассудков и дискриминации</vt:lpstr>
      <vt:lpstr>Инструменты и стадии консолидации этнических  и религиозных групп  </vt:lpstr>
      <vt:lpstr>Эстремизм </vt:lpstr>
      <vt:lpstr>Религиозный экстремизм</vt:lpstr>
      <vt:lpstr>Личность экстремиста. </vt:lpstr>
      <vt:lpstr>Исследование личности террориста</vt:lpstr>
      <vt:lpstr>Данные исследования личности террориста</vt:lpstr>
      <vt:lpstr>Данные исследования личности террориста</vt:lpstr>
      <vt:lpstr>Террористическая группа</vt:lpstr>
      <vt:lpstr>Жертвы экстремизма и терроризма. Заложники</vt:lpstr>
      <vt:lpstr>Интенсивная индоктринация</vt:lpstr>
      <vt:lpstr>С Вами работала Яковлева Наталья Федоровна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РЕЛИГИОЗНЫЙ ЭКСТРЕМИЗМ</dc:title>
  <dc:creator>Sone4ka</dc:creator>
  <cp:lastModifiedBy>KSPU</cp:lastModifiedBy>
  <cp:revision>42</cp:revision>
  <dcterms:created xsi:type="dcterms:W3CDTF">2014-04-11T06:42:56Z</dcterms:created>
  <dcterms:modified xsi:type="dcterms:W3CDTF">2018-10-25T04:54:00Z</dcterms:modified>
</cp:coreProperties>
</file>