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1" r:id="rId4"/>
    <p:sldId id="258" r:id="rId5"/>
    <p:sldId id="260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112F"/>
    <a:srgbClr val="440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07" autoAdjust="0"/>
  </p:normalViewPr>
  <p:slideViewPr>
    <p:cSldViewPr>
      <p:cViewPr>
        <p:scale>
          <a:sx n="100" d="100"/>
          <a:sy n="100" d="100"/>
        </p:scale>
        <p:origin x="-432" y="6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30425"/>
            <a:ext cx="8786842" cy="147002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3200" b="1" dirty="0" smtClean="0"/>
              <a:t>Цели и задачи гражданско-патриотического воспитания</a:t>
            </a:r>
            <a:br>
              <a:rPr lang="ru-RU" sz="3200" b="1" dirty="0" smtClean="0"/>
            </a:br>
            <a:r>
              <a:rPr lang="ru-RU" sz="3200" b="1" dirty="0" smtClean="0"/>
              <a:t> в дополнительном образовании детей 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29222" y="4500570"/>
            <a:ext cx="5114778" cy="2071702"/>
          </a:xfrm>
        </p:spPr>
        <p:txBody>
          <a:bodyPr>
            <a:normAutofit fontScale="92500" lnSpcReduction="20000"/>
          </a:bodyPr>
          <a:lstStyle/>
          <a:p>
            <a:r>
              <a:rPr lang="ru-RU" b="1" i="1" dirty="0" smtClean="0"/>
              <a:t>Наталья Федоровна Яковлева,</a:t>
            </a:r>
          </a:p>
          <a:p>
            <a:r>
              <a:rPr lang="ru-RU" b="1" i="1" dirty="0" smtClean="0"/>
              <a:t> канд. </a:t>
            </a:r>
            <a:r>
              <a:rPr lang="ru-RU" b="1" i="1" dirty="0" err="1" smtClean="0"/>
              <a:t>пед.наук</a:t>
            </a:r>
            <a:r>
              <a:rPr lang="ru-RU" b="1" i="1" dirty="0" smtClean="0"/>
              <a:t>, зав. научно-исследовательской  лабораторией </a:t>
            </a:r>
          </a:p>
          <a:p>
            <a:r>
              <a:rPr lang="ru-RU" b="1" i="1" dirty="0" smtClean="0"/>
              <a:t>им. М.И. Шиловой </a:t>
            </a:r>
          </a:p>
          <a:p>
            <a:r>
              <a:rPr lang="ru-RU" b="1" i="1" dirty="0" smtClean="0"/>
              <a:t>«Подготовка педагога к духовно-нравственному воспитанию  нового поколения сибиряков»   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</a:rPr>
              <a:t>Цели детей и цели педагогов: несовпадение и рассогласование</a:t>
            </a:r>
            <a:endParaRPr lang="ru-RU" sz="24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5105732"/>
          </a:xfrm>
        </p:spPr>
        <p:txBody>
          <a:bodyPr>
            <a:normAutofit fontScale="55000" lnSpcReduction="20000"/>
          </a:bodyPr>
          <a:lstStyle/>
          <a:p>
            <a:r>
              <a:rPr lang="ru-RU" sz="3800" b="1" dirty="0" smtClean="0">
                <a:solidFill>
                  <a:schemeClr val="accent5">
                    <a:lumMod val="50000"/>
                  </a:schemeClr>
                </a:solidFill>
              </a:rPr>
              <a:t>Высокая значимость </a:t>
            </a:r>
            <a:r>
              <a:rPr lang="ru-RU" sz="3800" dirty="0" smtClean="0">
                <a:solidFill>
                  <a:schemeClr val="accent5">
                    <a:lumMod val="50000"/>
                  </a:schemeClr>
                </a:solidFill>
              </a:rPr>
              <a:t>черты «Патриотизм»</a:t>
            </a:r>
          </a:p>
          <a:p>
            <a:r>
              <a:rPr lang="ru-RU" sz="3800" b="1" dirty="0" smtClean="0">
                <a:solidFill>
                  <a:schemeClr val="accent5">
                    <a:lumMod val="50000"/>
                  </a:schemeClr>
                </a:solidFill>
              </a:rPr>
              <a:t>Дети: 156 чел./</a:t>
            </a:r>
            <a:r>
              <a:rPr lang="ru-RU" sz="3800" b="1" dirty="0" smtClean="0">
                <a:solidFill>
                  <a:srgbClr val="FF0000"/>
                </a:solidFill>
              </a:rPr>
              <a:t>30,6% </a:t>
            </a:r>
            <a:r>
              <a:rPr lang="ru-RU" sz="3800" b="1" dirty="0" smtClean="0">
                <a:solidFill>
                  <a:schemeClr val="accent5">
                    <a:lumMod val="50000"/>
                  </a:schemeClr>
                </a:solidFill>
              </a:rPr>
              <a:t>Педагоги: 602 чел. /</a:t>
            </a:r>
            <a:r>
              <a:rPr lang="ru-RU" sz="3800" b="1" dirty="0" smtClean="0">
                <a:solidFill>
                  <a:srgbClr val="FF0000"/>
                </a:solidFill>
              </a:rPr>
              <a:t>53,2 %</a:t>
            </a:r>
          </a:p>
          <a:p>
            <a:r>
              <a:rPr lang="ru-RU" sz="3800" b="1" dirty="0" smtClean="0">
                <a:solidFill>
                  <a:schemeClr val="accent5">
                    <a:lumMod val="50000"/>
                  </a:schemeClr>
                </a:solidFill>
              </a:rPr>
              <a:t>Средняя и низкая значимость </a:t>
            </a:r>
            <a:r>
              <a:rPr lang="ru-RU" sz="3800" dirty="0" smtClean="0">
                <a:solidFill>
                  <a:schemeClr val="accent5">
                    <a:lumMod val="50000"/>
                  </a:schemeClr>
                </a:solidFill>
              </a:rPr>
              <a:t>черты «Патриотизм»</a:t>
            </a:r>
          </a:p>
          <a:p>
            <a:r>
              <a:rPr lang="ru-RU" sz="3800" b="1" dirty="0" smtClean="0">
                <a:solidFill>
                  <a:schemeClr val="accent5">
                    <a:lumMod val="50000"/>
                  </a:schemeClr>
                </a:solidFill>
              </a:rPr>
              <a:t>Дети: 353 чел. / </a:t>
            </a:r>
            <a:r>
              <a:rPr lang="ru-RU" sz="3800" b="1" dirty="0" smtClean="0">
                <a:solidFill>
                  <a:srgbClr val="FF0000"/>
                </a:solidFill>
              </a:rPr>
              <a:t>69,4%</a:t>
            </a:r>
            <a:r>
              <a:rPr lang="ru-RU" sz="3800" b="1" dirty="0" smtClean="0">
                <a:solidFill>
                  <a:schemeClr val="accent5">
                    <a:lumMod val="50000"/>
                  </a:schemeClr>
                </a:solidFill>
              </a:rPr>
              <a:t> Педагоги: 529 чел. / </a:t>
            </a:r>
            <a:r>
              <a:rPr lang="ru-RU" sz="3800" b="1" dirty="0" smtClean="0">
                <a:solidFill>
                  <a:srgbClr val="FF0000"/>
                </a:solidFill>
              </a:rPr>
              <a:t>46,8%</a:t>
            </a:r>
          </a:p>
          <a:p>
            <a:endParaRPr lang="ru-RU" sz="3800" b="1" dirty="0" smtClean="0">
              <a:solidFill>
                <a:srgbClr val="FF0000"/>
              </a:solidFill>
            </a:endParaRPr>
          </a:p>
          <a:p>
            <a:r>
              <a:rPr lang="ru-RU" sz="3800" b="1" dirty="0" smtClean="0">
                <a:solidFill>
                  <a:schemeClr val="accent6">
                    <a:lumMod val="50000"/>
                  </a:schemeClr>
                </a:solidFill>
              </a:rPr>
              <a:t>Высокая значимость </a:t>
            </a:r>
            <a:r>
              <a:rPr lang="ru-RU" sz="3800" dirty="0" smtClean="0">
                <a:solidFill>
                  <a:schemeClr val="accent6">
                    <a:lumMod val="50000"/>
                  </a:schemeClr>
                </a:solidFill>
              </a:rPr>
              <a:t>черты</a:t>
            </a:r>
            <a:r>
              <a:rPr lang="ru-RU" sz="3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800" dirty="0" smtClean="0">
                <a:solidFill>
                  <a:schemeClr val="accent6">
                    <a:lumMod val="50000"/>
                  </a:schemeClr>
                </a:solidFill>
              </a:rPr>
              <a:t>«Гражданственность»</a:t>
            </a:r>
          </a:p>
          <a:p>
            <a:r>
              <a:rPr lang="ru-RU" sz="3800" b="1" dirty="0" smtClean="0">
                <a:solidFill>
                  <a:schemeClr val="accent6">
                    <a:lumMod val="50000"/>
                  </a:schemeClr>
                </a:solidFill>
              </a:rPr>
              <a:t>Дети: 96 чел./</a:t>
            </a:r>
            <a:r>
              <a:rPr lang="ru-RU" sz="3800" b="1" dirty="0" smtClean="0">
                <a:solidFill>
                  <a:srgbClr val="FF0000"/>
                </a:solidFill>
              </a:rPr>
              <a:t>19%  </a:t>
            </a:r>
            <a:r>
              <a:rPr lang="ru-RU" sz="3800" b="1" dirty="0" smtClean="0">
                <a:solidFill>
                  <a:schemeClr val="accent6">
                    <a:lumMod val="50000"/>
                  </a:schemeClr>
                </a:solidFill>
              </a:rPr>
              <a:t>Педагоги: 791 чел. / </a:t>
            </a:r>
            <a:r>
              <a:rPr lang="ru-RU" sz="3800" b="1" dirty="0" smtClean="0">
                <a:solidFill>
                  <a:srgbClr val="FF0000"/>
                </a:solidFill>
              </a:rPr>
              <a:t>70%</a:t>
            </a:r>
          </a:p>
          <a:p>
            <a:r>
              <a:rPr lang="ru-RU" sz="3800" b="1" dirty="0" smtClean="0">
                <a:solidFill>
                  <a:schemeClr val="accent6">
                    <a:lumMod val="50000"/>
                  </a:schemeClr>
                </a:solidFill>
              </a:rPr>
              <a:t>Средняя и низкая значимость </a:t>
            </a:r>
            <a:r>
              <a:rPr lang="ru-RU" sz="3800" dirty="0" smtClean="0">
                <a:solidFill>
                  <a:schemeClr val="accent6">
                    <a:lumMod val="50000"/>
                  </a:schemeClr>
                </a:solidFill>
              </a:rPr>
              <a:t>черты «Гражданственность»</a:t>
            </a:r>
          </a:p>
          <a:p>
            <a:r>
              <a:rPr lang="ru-RU" sz="3800" b="1" dirty="0" smtClean="0">
                <a:solidFill>
                  <a:schemeClr val="accent6">
                    <a:lumMod val="50000"/>
                  </a:schemeClr>
                </a:solidFill>
              </a:rPr>
              <a:t>Дети: 413 чел. /</a:t>
            </a:r>
            <a:r>
              <a:rPr lang="ru-RU" sz="3800" b="1" dirty="0" smtClean="0">
                <a:solidFill>
                  <a:srgbClr val="FF0000"/>
                </a:solidFill>
              </a:rPr>
              <a:t>81%  </a:t>
            </a:r>
            <a:r>
              <a:rPr lang="ru-RU" sz="3800" b="1" dirty="0" smtClean="0">
                <a:solidFill>
                  <a:schemeClr val="accent6">
                    <a:lumMod val="50000"/>
                  </a:schemeClr>
                </a:solidFill>
              </a:rPr>
              <a:t>Педагоги 340 чел. / </a:t>
            </a:r>
            <a:r>
              <a:rPr lang="ru-RU" sz="3800" b="1" dirty="0" smtClean="0">
                <a:solidFill>
                  <a:srgbClr val="FF0000"/>
                </a:solidFill>
              </a:rPr>
              <a:t>30 %</a:t>
            </a:r>
          </a:p>
          <a:p>
            <a:endParaRPr lang="ru-RU" sz="2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ru-RU" sz="2000" b="1" dirty="0" smtClean="0"/>
          </a:p>
          <a:p>
            <a:endParaRPr lang="ru-RU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Задачи: что делать?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Когнитивная сфера (Знаю, понимаю, осознаю, признаю)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Эмоционально-ценностная сфера (Принимаю, уважаю, ценю, люблю)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Поведенческая сфера (Делаю, поступаю, веду себя).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Задачи: что делать?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-   включение школьников в создание </a:t>
            </a:r>
            <a:r>
              <a:rPr lang="ru-RU" b="1" dirty="0" smtClean="0">
                <a:solidFill>
                  <a:srgbClr val="FF0000"/>
                </a:solidFill>
              </a:rPr>
              <a:t>новых культурных форм и сред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(на примере Российского движения школьников, Всероссийского военно-патриотического общественного движения «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Юнармия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» и др.);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- включение обучающихся в проектно-исследовательскую деятельность;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- включение детей и подростков в проектирование и создание технических объектов, решающих актуальные  производственные или бытовые задачи (на примере Красноярского детского технопарка «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Кванториум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);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-  включение школьников в современные визуально-эстетические практики  (на примере кружков дизайна и 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веб-дизайн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киностудий для детей и юношества).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Благодарю за внимание!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 </a:t>
            </a:r>
            <a:r>
              <a:rPr lang="ru-RU" sz="22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Приглашаем к сотрудничеству</a:t>
            </a:r>
          </a:p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Контакты</a:t>
            </a:r>
          </a:p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Наталья Федоровна Яковлева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К.п.н., доцент кафедры педагоги и управления образованием,  заведующая научно-исследовательской лабораторией имени М.И. Шиловой "Подготовка педагогов к духовно-нравственному воспитанию нового поколения сибиряков" 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КГПУ им. В.П. Астафьева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Тел. +7 391 21717 65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Адрес: 660060, Красноярск, ул. А.Лебедевой, д. 89,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каб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. 2-27а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Вопросы к рассмотрению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ru-RU" b="1" dirty="0" smtClean="0">
                <a:solidFill>
                  <a:srgbClr val="440444"/>
                </a:solidFill>
              </a:rPr>
              <a:t>Гражданско-патриотическое воспитание в нормативных документах образования</a:t>
            </a:r>
          </a:p>
          <a:p>
            <a:r>
              <a:rPr lang="ru-RU" b="1" dirty="0" smtClean="0">
                <a:solidFill>
                  <a:srgbClr val="440444"/>
                </a:solidFill>
              </a:rPr>
              <a:t>Эмпирические данные о базовых ценностях российских школьников</a:t>
            </a:r>
          </a:p>
          <a:p>
            <a:r>
              <a:rPr lang="ru-RU" b="1" dirty="0" smtClean="0">
                <a:solidFill>
                  <a:srgbClr val="440444"/>
                </a:solidFill>
              </a:rPr>
              <a:t>Цели гражданско-патриотического воспитания в понимании детей и в понимании педагогов</a:t>
            </a:r>
          </a:p>
          <a:p>
            <a:r>
              <a:rPr lang="ru-RU" b="1" dirty="0" smtClean="0">
                <a:solidFill>
                  <a:srgbClr val="440444"/>
                </a:solidFill>
              </a:rPr>
              <a:t>Основные задачи  гражданско-патриотического воспитания обучающихся в дополнительном образовании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Базовые ценности россиян в концепции духовно-нравственного развития и воспитания гражданина </a:t>
            </a:r>
            <a:r>
              <a:rPr lang="ru-RU" sz="2000" dirty="0" err="1" smtClean="0"/>
              <a:t>россии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Патриотизм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социальная солидарность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гражданственность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семья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труд и творчество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наука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традиционные российские религии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искусство и литература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природа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человечество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0034" y="1714488"/>
            <a:ext cx="7143800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b="1" u="sng" dirty="0" smtClean="0"/>
              <a:t>Патриотизм </a:t>
            </a:r>
            <a:r>
              <a:rPr lang="ru-RU" sz="2400" b="1" dirty="0" smtClean="0"/>
              <a:t>— любовь к России, к своему народу, к своей малой родине,</a:t>
            </a:r>
            <a:r>
              <a:rPr lang="ru-RU" sz="2400" b="1" u="sng" dirty="0" smtClean="0"/>
              <a:t> служение Отечеству</a:t>
            </a:r>
            <a:endParaRPr lang="ru-RU" sz="2400" b="1" u="sng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0034" y="2928934"/>
            <a:ext cx="7215238" cy="2214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b="1" dirty="0" smtClean="0"/>
              <a:t>Гражданственность — </a:t>
            </a:r>
            <a:r>
              <a:rPr lang="ru-RU" sz="2400" b="1" u="sng" dirty="0" smtClean="0"/>
              <a:t>служение Отечеству, </a:t>
            </a:r>
            <a:r>
              <a:rPr lang="ru-RU" sz="2400" b="1" dirty="0" smtClean="0"/>
              <a:t>правовое государство, гражданское общество, закон и правопорядок, поликультурный мир, свобода совести и вероисповедания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err="1" smtClean="0"/>
              <a:t>Фгос</a:t>
            </a:r>
            <a:r>
              <a:rPr lang="ru-RU" sz="2800" dirty="0" smtClean="0"/>
              <a:t>  </a:t>
            </a:r>
            <a:r>
              <a:rPr lang="ru-RU" sz="2800" dirty="0" err="1" smtClean="0"/>
              <a:t>ооо</a:t>
            </a:r>
            <a:r>
              <a:rPr lang="ru-RU" sz="2800" dirty="0" smtClean="0"/>
              <a:t> о гражданско-патриотическом воспитании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 fontScale="92500"/>
          </a:bodyPr>
          <a:lstStyle/>
          <a:p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</a:rPr>
              <a:t>Личностные результаты освоения основной образовательной программы основного общего образования</a:t>
            </a:r>
          </a:p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Воспитание </a:t>
            </a:r>
            <a:r>
              <a:rPr lang="ru-RU" b="1" u="sng" dirty="0" smtClean="0">
                <a:solidFill>
                  <a:schemeClr val="accent5">
                    <a:lumMod val="75000"/>
                  </a:schemeClr>
                </a:solidFill>
              </a:rPr>
              <a:t>российской гражданской идентичности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: патриотизма, уважения к Отечеству, прошлое и настоящее многонационального народа России; знание истории, языка, культуры своего народа, своего края, основ культурного наследия народов России и человечества; воспитание чувства ответственности и долга перед Родиной.</a:t>
            </a:r>
          </a:p>
          <a:p>
            <a:endParaRPr lang="ru-RU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1472" y="214290"/>
            <a:ext cx="7000924" cy="17145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u="sng" dirty="0" smtClean="0">
                <a:solidFill>
                  <a:schemeClr val="bg1"/>
                </a:solidFill>
              </a:rPr>
              <a:t>Когнитивная сфера:  </a:t>
            </a:r>
            <a:r>
              <a:rPr lang="ru-RU" sz="2400" b="1" dirty="0" smtClean="0">
                <a:solidFill>
                  <a:schemeClr val="bg1"/>
                </a:solidFill>
              </a:rPr>
              <a:t>знание истории, языка, культуры своего народа, своего края, основ культурного наследия народов России и человечества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0034" y="2000240"/>
            <a:ext cx="7143800" cy="264320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u="sng" dirty="0" smtClean="0">
                <a:solidFill>
                  <a:schemeClr val="bg1"/>
                </a:solidFill>
              </a:rPr>
              <a:t>Эмоционально-ценностная  сфера: </a:t>
            </a:r>
            <a:r>
              <a:rPr lang="ru-RU" sz="2400" b="1" dirty="0" smtClean="0">
                <a:solidFill>
                  <a:schemeClr val="bg1"/>
                </a:solidFill>
              </a:rPr>
              <a:t>осознание своей этнической принадлежности, усвоение гуманистических, демократических и традиционных ценностей многонационального российского общества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1472" y="4714884"/>
            <a:ext cx="7072362" cy="15716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u="sng" dirty="0" smtClean="0">
                <a:solidFill>
                  <a:schemeClr val="bg1"/>
                </a:solidFill>
              </a:rPr>
              <a:t>Поведенческая сфера: </a:t>
            </a:r>
            <a:r>
              <a:rPr lang="ru-RU" sz="2400" b="1" dirty="0" smtClean="0">
                <a:solidFill>
                  <a:schemeClr val="bg1"/>
                </a:solidFill>
              </a:rPr>
              <a:t>ответственность и долг перед  Родиной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err="1" smtClean="0"/>
              <a:t>Пс</a:t>
            </a:r>
            <a:r>
              <a:rPr lang="ru-RU" sz="2800" dirty="0" smtClean="0"/>
              <a:t>  «Специалист в области воспитания» о гражданско-патриотическом воспитании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Позитивная социализация</a:t>
            </a:r>
          </a:p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Позитивный социальный опыт</a:t>
            </a:r>
          </a:p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Социальная компетенция</a:t>
            </a:r>
          </a:p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ОТФ Организация деятельности детских общественных объединений в образовательной организации:</a:t>
            </a:r>
          </a:p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ТФ Поддержка самоуправления и самоорганизации, детских творческих инициатив</a:t>
            </a:r>
          </a:p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ТФ Педагогическое стимулирование обучающихся к самореализации в социально и личностно значимой деятельности и  др.</a:t>
            </a:r>
          </a:p>
          <a:p>
            <a:endParaRPr lang="ru-RU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 чем будем говорить?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Патриотическое воспитание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 – 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это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 систематическая и целенаправленная деятельность по формированию у молодых граждан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высокопатриотического  сознания, чувства верности своему Отечеству, готовности к выполнению гражданского долга и конституционных обязанностей по защите интересов Родины.</a:t>
            </a:r>
          </a:p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Гражданское воспитание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 — 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это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 целенаправленный, нравственно обусловленный процесс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освоения детьми и молодежью навыков демократического самоуправления, укрепления ответственности индивида за политический, нравственный и правовой выбор, за поддержание </a:t>
            </a:r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законопорядка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, обороноспособности страны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00628" y="1643050"/>
            <a:ext cx="4143372" cy="478634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Гражданственность – нравственная позиция, выражающаяся </a:t>
            </a:r>
            <a:r>
              <a:rPr lang="ru-RU" sz="2000" b="1" u="sng" dirty="0" smtClean="0">
                <a:solidFill>
                  <a:schemeClr val="accent6">
                    <a:lumMod val="50000"/>
                  </a:schemeClr>
                </a:solidFill>
              </a:rPr>
              <a:t>в чувстве долга и ответственности человека перед гражданским коллективом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, к которому он принадлежит: государство, семья, церковь, профессиональная или иная общность, </a:t>
            </a:r>
            <a:r>
              <a:rPr lang="ru-RU" sz="2000" b="1" u="sng" dirty="0" smtClean="0">
                <a:solidFill>
                  <a:schemeClr val="accent6">
                    <a:lumMod val="50000"/>
                  </a:schemeClr>
                </a:solidFill>
              </a:rPr>
              <a:t>в готовности отстаивать и защищать от всяких посягательств её права и интересы.</a:t>
            </a:r>
            <a:endParaRPr lang="ru-RU" sz="2000" b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42910" y="1643050"/>
            <a:ext cx="4143372" cy="478634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>
                    <a:lumMod val="10000"/>
                  </a:schemeClr>
                </a:solidFill>
              </a:rPr>
              <a:t>Патриотизм - преданность и любовь к своему Отечеству, к своему народу и готовность к любым жертвам и подвигам во имя интересов своей Родины</a:t>
            </a:r>
            <a:r>
              <a:rPr lang="ru-RU" sz="2000" b="1" dirty="0" smtClean="0"/>
              <a:t>.</a:t>
            </a:r>
            <a:endParaRPr lang="ru-RU" sz="2000" b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Гражданственность и патриотизм как черты российских школьников: мнения  детей  и педагогов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 lnSpcReduction="10000"/>
          </a:bodyPr>
          <a:lstStyle/>
          <a:p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Онлайн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 анкетирование «Базовые черты российских школьников (2014-2015гг.)</a:t>
            </a:r>
          </a:p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1640 респондентов; 509 школьников, 1131 педагог образовательных организаций ОО и СОО.</a:t>
            </a:r>
          </a:p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Опрос методом рейтинговой оценки 60 черт – патриотизма, гражданственности, духовности, мужества, справедливости, доброты и т.д.</a:t>
            </a:r>
          </a:p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10-балльная шкала (1 – очень высокая значимость, 10 – очень низкая значимость)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err="1" smtClean="0">
                <a:solidFill>
                  <a:schemeClr val="accent5">
                    <a:lumMod val="75000"/>
                  </a:schemeClr>
                </a:solidFill>
              </a:rPr>
              <a:t>Онлайн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</a:rPr>
              <a:t> анкетирование «Базовые черты российских школьников»:  рейтинги черты «патриотизм»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840108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0360"/>
                <a:gridCol w="2800360"/>
                <a:gridCol w="280036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Ранг3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Число</a:t>
                      </a:r>
                      <a:r>
                        <a:rPr lang="ru-RU" sz="16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детей/%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Число педагогов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12 чел.</a:t>
                      </a:r>
                      <a:r>
                        <a:rPr lang="ru-RU" sz="16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/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2,3 %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117 чел. /10,3%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17  чел. /3,3%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132 чел. /11,7%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21  чел. /</a:t>
                      </a:r>
                      <a:r>
                        <a:rPr lang="ru-RU" sz="16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4,1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133 чел. /11,8%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46 чел. /9,1%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111 чел. /9,8%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60 чел. /11,2%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109 чел. /9,6%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156 </a:t>
                      </a:r>
                      <a:r>
                        <a:rPr kumimoji="0" lang="ru-RU" sz="2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чел./30,6%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602 чел. /53,2 %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79 чел. / 16%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118 чел. / 10,5%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65 чел. /12,8%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106 чел. / 9,4%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64 чел. /12,6%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109 чел. / 9,6%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71 чел. /14,1%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102 чел. / 9%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74 чел./14,5%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94 чел. / 8,3%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353 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чел. /% 69,4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529 чел. / 46,8</a:t>
                      </a:r>
                      <a:endParaRPr lang="ru-RU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err="1" smtClean="0">
                <a:solidFill>
                  <a:schemeClr val="accent5">
                    <a:lumMod val="75000"/>
                  </a:schemeClr>
                </a:solidFill>
              </a:rPr>
              <a:t>Онлайн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</a:rPr>
              <a:t> анкетирование «Базовые черты российских школьников»:  рейтинги черты «гражданственность»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840108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0360"/>
                <a:gridCol w="2800360"/>
                <a:gridCol w="280036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Ранг3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Число</a:t>
                      </a:r>
                      <a:r>
                        <a:rPr lang="ru-RU" sz="16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детей/%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Число педагогов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 чел.</a:t>
                      </a:r>
                      <a:r>
                        <a:rPr lang="ru-RU" sz="16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/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2 %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154 чел. / 13,6%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11  чел. /2,2%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145 чел. / 12,8%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12  чел. /</a:t>
                      </a:r>
                      <a:r>
                        <a:rPr lang="ru-RU" sz="16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2,4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167чел. / 15%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23 чел. /4,5%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155 чел. / 13,7%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40 чел. /8%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170 чел. / 15%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96</a:t>
                      </a:r>
                      <a:r>
                        <a:rPr kumimoji="0" lang="ru-RU" sz="2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чел./19%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791чел. / 70%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71 чел. / 13,9%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101 чел. / 9%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82 чел. / 16,1%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78 чел. / 7%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89чел. / 17,5%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65 чел. / 6%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95 чел. / 19%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66 чел. /</a:t>
                      </a:r>
                      <a:r>
                        <a:rPr lang="ru-RU" sz="16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6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76 чел. / 15%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30 чел. / 2 %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413 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чел. /81%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340 чел. / 30 %</a:t>
                      </a:r>
                      <a:endParaRPr lang="ru-RU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Другая 6">
      <a:dk1>
        <a:srgbClr val="FF3399"/>
      </a:dk1>
      <a:lt1>
        <a:srgbClr val="DDE9EC"/>
      </a:lt1>
      <a:dk2>
        <a:srgbClr val="FF3399"/>
      </a:dk2>
      <a:lt2>
        <a:srgbClr val="DDE9EC"/>
      </a:lt2>
      <a:accent1>
        <a:srgbClr val="FF3399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Другая 1">
      <a:majorFont>
        <a:latin typeface="Constantia"/>
        <a:ea typeface=""/>
        <a:cs typeface=""/>
      </a:majorFont>
      <a:minorFont>
        <a:latin typeface="Constantia"/>
        <a:ea typeface=""/>
        <a:cs typeface="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180</TotalTime>
  <Words>974</Words>
  <PresentationFormat>Экран (4:3)</PresentationFormat>
  <Paragraphs>149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Изящная</vt:lpstr>
      <vt:lpstr>Цели и задачи гражданско-патриотического воспитания  в дополнительном образовании детей </vt:lpstr>
      <vt:lpstr>Вопросы к рассмотрению</vt:lpstr>
      <vt:lpstr>Базовые ценности россиян в концепции духовно-нравственного развития и воспитания гражданина россии</vt:lpstr>
      <vt:lpstr>Фгос  ооо о гражданско-патриотическом воспитании</vt:lpstr>
      <vt:lpstr>Пс  «Специалист в области воспитания» о гражданско-патриотическом воспитании</vt:lpstr>
      <vt:lpstr>О чем будем говорить?</vt:lpstr>
      <vt:lpstr>Гражданственность и патриотизм как черты российских школьников: мнения  детей  и педагогов</vt:lpstr>
      <vt:lpstr>Онлайн анкетирование «Базовые черты российских школьников»:  рейтинги черты «патриотизм»</vt:lpstr>
      <vt:lpstr>Онлайн анкетирование «Базовые черты российских школьников»:  рейтинги черты «гражданственность»</vt:lpstr>
      <vt:lpstr>Цели детей и цели педагогов: несовпадение и рассогласование</vt:lpstr>
      <vt:lpstr>Задачи: что делать? </vt:lpstr>
      <vt:lpstr>Задачи: что делать?</vt:lpstr>
      <vt:lpstr>Благодарю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Цели и задачи гражданско-патриотического воспитания  в дополнительном образовании детей</dc:title>
  <dc:creator>ИДОиПК</dc:creator>
  <cp:lastModifiedBy>ИДОиПК</cp:lastModifiedBy>
  <cp:revision>13</cp:revision>
  <dcterms:created xsi:type="dcterms:W3CDTF">2018-07-01T09:04:09Z</dcterms:created>
  <dcterms:modified xsi:type="dcterms:W3CDTF">2018-07-03T07:52:31Z</dcterms:modified>
</cp:coreProperties>
</file>