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58" r:id="rId3"/>
    <p:sldId id="259" r:id="rId4"/>
    <p:sldId id="267" r:id="rId5"/>
    <p:sldId id="265" r:id="rId6"/>
    <p:sldId id="264" r:id="rId7"/>
    <p:sldId id="263" r:id="rId8"/>
    <p:sldId id="273" r:id="rId9"/>
    <p:sldId id="272" r:id="rId10"/>
    <p:sldId id="271" r:id="rId11"/>
    <p:sldId id="269" r:id="rId12"/>
    <p:sldId id="262" r:id="rId13"/>
    <p:sldId id="261" r:id="rId14"/>
    <p:sldId id="260" r:id="rId15"/>
    <p:sldId id="274" r:id="rId16"/>
    <p:sldId id="275" r:id="rId17"/>
    <p:sldId id="277" r:id="rId18"/>
    <p:sldId id="276" r:id="rId19"/>
    <p:sldId id="278" r:id="rId20"/>
    <p:sldId id="28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502" autoAdjust="0"/>
  </p:normalViewPr>
  <p:slideViewPr>
    <p:cSldViewPr>
      <p:cViewPr varScale="1">
        <p:scale>
          <a:sx n="62" d="100"/>
          <a:sy n="62" d="100"/>
        </p:scale>
        <p:origin x="-10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кругленный прямоугольник 5"/>
          <p:cNvSpPr/>
          <p:nvPr/>
        </p:nvSpPr>
        <p:spPr>
          <a:xfrm>
            <a:off x="285720" y="1857364"/>
            <a:ext cx="8643998" cy="235745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Разработка индивидуально-ориентированной программы духовно-нравственного воспитания </a:t>
            </a:r>
            <a:endParaRPr lang="ru-RU" sz="3200" b="1" dirty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Методы   диагностики (Как будет осуществляться сбор информации о состоянии </a:t>
            </a:r>
            <a:r>
              <a:rPr lang="ru-RU" b="1" dirty="0" smtClean="0"/>
              <a:t>духовно-нравственной </a:t>
            </a:r>
            <a:r>
              <a:rPr lang="ru-RU" b="1" dirty="0" err="1" smtClean="0"/>
              <a:t>воспитаннности</a:t>
            </a:r>
            <a:r>
              <a:rPr lang="ru-RU" dirty="0" smtClean="0"/>
              <a:t>?)</a:t>
            </a:r>
            <a:endParaRPr lang="ru-RU" dirty="0" smtClean="0"/>
          </a:p>
          <a:p>
            <a:r>
              <a:rPr lang="ru-RU" dirty="0" smtClean="0"/>
              <a:t>В данном разделе программы  необходимо указать методы (методики) с помощью которых осуществляется анализ состояния и динамики </a:t>
            </a:r>
            <a:r>
              <a:rPr lang="ru-RU" b="1" dirty="0" smtClean="0"/>
              <a:t>духовно-нравственной </a:t>
            </a:r>
            <a:r>
              <a:rPr lang="ru-RU" b="1" dirty="0" err="1" smtClean="0"/>
              <a:t>воспитаннности</a:t>
            </a:r>
            <a:r>
              <a:rPr lang="ru-RU" b="1" dirty="0" smtClean="0"/>
              <a:t> </a:t>
            </a:r>
            <a:r>
              <a:rPr lang="ru-RU" dirty="0" smtClean="0"/>
              <a:t>обучающихся </a:t>
            </a:r>
            <a:r>
              <a:rPr lang="ru-RU" dirty="0" smtClean="0"/>
              <a:t>целевой группы.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dirty="0" smtClean="0"/>
              <a:t>Формы и методы </a:t>
            </a:r>
            <a:r>
              <a:rPr lang="ru-RU" b="1" dirty="0" smtClean="0"/>
              <a:t>духовно-нравственного воспитания</a:t>
            </a:r>
            <a:r>
              <a:rPr lang="ru-RU" dirty="0" smtClean="0"/>
              <a:t>(Какие </a:t>
            </a:r>
            <a:r>
              <a:rPr lang="ru-RU" dirty="0" smtClean="0"/>
              <a:t>формы и методы наиболее </a:t>
            </a:r>
            <a:r>
              <a:rPr lang="ru-RU" dirty="0" smtClean="0"/>
              <a:t>целесообразны?)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dirty="0" smtClean="0"/>
              <a:t>Ожидаемые результаты программы (Какие изменения произойдут в </a:t>
            </a:r>
            <a:r>
              <a:rPr lang="ru-RU" b="1" dirty="0" smtClean="0"/>
              <a:t>духовно-нравственной </a:t>
            </a:r>
            <a:r>
              <a:rPr lang="ru-RU" b="1" dirty="0" err="1" smtClean="0"/>
              <a:t>воспитаннности</a:t>
            </a:r>
            <a:r>
              <a:rPr lang="ru-RU" dirty="0" smtClean="0"/>
              <a:t> </a:t>
            </a:r>
            <a:r>
              <a:rPr lang="ru-RU" dirty="0" smtClean="0"/>
              <a:t>детей </a:t>
            </a:r>
            <a:r>
              <a:rPr lang="ru-RU" dirty="0" smtClean="0"/>
              <a:t>целевой группы?)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Ожидаемые результаты связаны с целевой </a:t>
            </a:r>
            <a:r>
              <a:rPr lang="ru-RU" dirty="0" err="1" smtClean="0"/>
              <a:t>заданностью</a:t>
            </a:r>
            <a:r>
              <a:rPr lang="ru-RU" dirty="0" smtClean="0"/>
              <a:t> и направленностью  программы, они  определяют позитивные изменения, происшедшие в обучающихся, образующих целевую группу. </a:t>
            </a:r>
          </a:p>
          <a:p>
            <a:r>
              <a:rPr lang="ru-RU" dirty="0" smtClean="0"/>
              <a:t>Эти изменения должны охватывать когнитивную, эмоционально-волевую и </a:t>
            </a:r>
            <a:r>
              <a:rPr lang="ru-RU" dirty="0" err="1" smtClean="0"/>
              <a:t>операционально-деятельностную</a:t>
            </a:r>
            <a:r>
              <a:rPr lang="ru-RU" dirty="0" smtClean="0"/>
              <a:t>  сферы обучающихся.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ВАЖНО!</a:t>
            </a:r>
            <a:r>
              <a:rPr lang="ru-RU" dirty="0" smtClean="0"/>
              <a:t> При прогнозировании ожидаемых результатов необходимо помнить, что они должны:</a:t>
            </a:r>
          </a:p>
          <a:p>
            <a:r>
              <a:rPr lang="ru-RU" dirty="0" smtClean="0"/>
              <a:t>− быть принципиально и практически достижимы;</a:t>
            </a:r>
          </a:p>
          <a:p>
            <a:r>
              <a:rPr lang="ru-RU" dirty="0" smtClean="0"/>
              <a:t>− учитывать возрастные и индивидуальные особенности студентов;</a:t>
            </a:r>
          </a:p>
          <a:p>
            <a:r>
              <a:rPr lang="ru-RU" dirty="0" smtClean="0"/>
              <a:t>− логически связаны с целью, задачами  и содержанием программы сопровождения;</a:t>
            </a:r>
          </a:p>
          <a:p>
            <a:r>
              <a:rPr lang="ru-RU" dirty="0" smtClean="0"/>
              <a:t>− поддаваться качественной или количественной фиксации в виде критериев, показателей, индикаторов;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504351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Критерии и показатели эффективности программы (Как убедиться в том, что данная программа обеспечивает положительный эффект в решении проблем обучающихся целевой группы?)</a:t>
            </a:r>
          </a:p>
          <a:p>
            <a:r>
              <a:rPr lang="ru-RU" b="1" i="1" dirty="0" smtClean="0"/>
              <a:t>Критерий</a:t>
            </a:r>
            <a:r>
              <a:rPr lang="ru-RU" dirty="0" smtClean="0"/>
              <a:t> эффективности программы является обобщенным признаком,  приметой, мерилом, признаком, на базе которого производится оценка, определение степени выраженности ожидаемых результатов. </a:t>
            </a:r>
          </a:p>
          <a:p>
            <a:r>
              <a:rPr lang="ru-RU" b="1" i="1" dirty="0" smtClean="0"/>
              <a:t>Показатель</a:t>
            </a:r>
            <a:r>
              <a:rPr lang="ru-RU" dirty="0" smtClean="0"/>
              <a:t> </a:t>
            </a:r>
            <a:r>
              <a:rPr lang="ru-RU" b="1" i="1" dirty="0" smtClean="0"/>
              <a:t>(индикатор)</a:t>
            </a:r>
            <a:r>
              <a:rPr lang="ru-RU" dirty="0" smtClean="0"/>
              <a:t> – различные «единицы» данных, подлежащие  количественной или качественной оценке в виде измеряемых величин, по которым  производится это оценивание.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dirty="0" smtClean="0"/>
              <a:t>Ресурсное обеспечение программы (Какие материальные и нематериальные средства необходимы для реализации программы?).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Тематический план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Какова тематика и последовательность мероприятий/занятий с обучающимися?</a:t>
            </a:r>
          </a:p>
          <a:p>
            <a:r>
              <a:rPr lang="ru-RU" dirty="0" smtClean="0"/>
              <a:t>Рекомендуем построение программы осуществлять  по модульному принципу, получившему широкое распространение в современном  образовании. Термин «модуль» в этимологическом смысле означает компоновку знаний в удобном для использования виде. Модуль представляет собой автономную «порцию» учебного материала, оформленную в виде законченного  блока информации, включающего:</a:t>
            </a:r>
          </a:p>
          <a:p>
            <a:r>
              <a:rPr lang="ru-RU" dirty="0" smtClean="0"/>
              <a:t> − точно сформулированную цель (задачу);</a:t>
            </a:r>
          </a:p>
          <a:p>
            <a:r>
              <a:rPr lang="ru-RU" dirty="0" smtClean="0"/>
              <a:t>− материал занятий, оформленный определенным образом (сообщение, беседа, практикум, экскурсия, тренинг и пр.);</a:t>
            </a:r>
          </a:p>
          <a:p>
            <a:r>
              <a:rPr lang="ru-RU" dirty="0" smtClean="0"/>
              <a:t>− задания для самостоятельной работы;</a:t>
            </a:r>
          </a:p>
          <a:p>
            <a:r>
              <a:rPr lang="ru-RU" dirty="0" smtClean="0"/>
              <a:t>− целевые результаты 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Содержание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dirty="0" smtClean="0"/>
              <a:t>Содержание программы (Что обучающиеся целевой группы будут делать на занятиях?)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Оформление приложения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Приложение по объему может быть в 2 − 3 раза больше программы, в него   выносятся все рабочие материалы:</a:t>
            </a:r>
          </a:p>
          <a:p>
            <a:r>
              <a:rPr lang="ru-RU" dirty="0" smtClean="0"/>
              <a:t>− анкеты, </a:t>
            </a:r>
            <a:r>
              <a:rPr lang="ru-RU" dirty="0" err="1" smtClean="0"/>
              <a:t>опросники</a:t>
            </a:r>
            <a:r>
              <a:rPr lang="ru-RU" dirty="0" smtClean="0"/>
              <a:t>, диагностики, тесты, </a:t>
            </a:r>
            <a:r>
              <a:rPr lang="ru-RU" dirty="0" err="1" smtClean="0"/>
              <a:t>стимульный</a:t>
            </a:r>
            <a:r>
              <a:rPr lang="ru-RU" dirty="0" smtClean="0"/>
              <a:t> материал и др.;</a:t>
            </a:r>
          </a:p>
          <a:p>
            <a:r>
              <a:rPr lang="ru-RU" dirty="0" smtClean="0"/>
              <a:t>− данные диагностики </a:t>
            </a:r>
            <a:r>
              <a:rPr lang="ru-RU" dirty="0" err="1" smtClean="0"/>
              <a:t>предстудентов</a:t>
            </a:r>
            <a:r>
              <a:rPr lang="ru-RU" dirty="0" smtClean="0"/>
              <a:t>, </a:t>
            </a:r>
            <a:r>
              <a:rPr lang="ru-RU" dirty="0" err="1" smtClean="0"/>
              <a:t>ставленные</a:t>
            </a:r>
            <a:r>
              <a:rPr lang="ru-RU" dirty="0" smtClean="0"/>
              <a:t> в виде таблиц, графиков, диаграмм;</a:t>
            </a:r>
          </a:p>
          <a:p>
            <a:r>
              <a:rPr lang="ru-RU" dirty="0" smtClean="0"/>
              <a:t>− индивидуальные характеристики обучающихся целевой группы; </a:t>
            </a:r>
          </a:p>
          <a:p>
            <a:r>
              <a:rPr lang="ru-RU" dirty="0" smtClean="0"/>
              <a:t>− дополнительные сведения (результаты участия студентов в конкурсах, олимпиадах, соревнованиях, выставках с приложений копий дипломов, грамот, благодарностей);</a:t>
            </a:r>
          </a:p>
          <a:p>
            <a:r>
              <a:rPr lang="ru-RU" dirty="0" smtClean="0"/>
              <a:t>− разработки занятий, планы бесед, программы и сценарии мероприятий;</a:t>
            </a:r>
          </a:p>
          <a:p>
            <a:r>
              <a:rPr lang="ru-RU" dirty="0" smtClean="0"/>
              <a:t>− положения, инструкции, локальные акты;</a:t>
            </a:r>
          </a:p>
          <a:p>
            <a:r>
              <a:rPr lang="ru-RU" dirty="0" smtClean="0"/>
              <a:t>− образцы творческих работ обучающихся (фотокопии выставочных работ, сочинения, стихи, рассказы, эссе и др.);</a:t>
            </a:r>
          </a:p>
          <a:p>
            <a:r>
              <a:rPr lang="ru-RU" dirty="0" smtClean="0"/>
              <a:t>− рецензии и документы о прохождении процедуры лицензирования и другие необходимые материалы и документы. 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Структура индивидуально-ориентированной программы </a:t>
            </a:r>
            <a:r>
              <a:rPr lang="ru-RU" sz="2800" b="1" dirty="0" smtClean="0"/>
              <a:t>духовно-нравственного воспитания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928801"/>
            <a:ext cx="7901014" cy="3143273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Пояснительная записка</a:t>
            </a:r>
          </a:p>
          <a:p>
            <a:r>
              <a:rPr lang="ru-RU" dirty="0" smtClean="0"/>
              <a:t>Диагностический блок</a:t>
            </a:r>
          </a:p>
          <a:p>
            <a:r>
              <a:rPr lang="ru-RU" dirty="0" smtClean="0"/>
              <a:t>Содержательный блок</a:t>
            </a:r>
          </a:p>
          <a:p>
            <a:r>
              <a:rPr lang="ru-RU" dirty="0" smtClean="0"/>
              <a:t>Результативный блок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Типичные ошибки, допускаемые при разработке индивидуально ориентированных программ</a:t>
            </a:r>
            <a:br>
              <a:rPr lang="ru-RU" sz="2400" b="1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285860"/>
            <a:ext cx="7901014" cy="642942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 </a:t>
            </a:r>
          </a:p>
          <a:p>
            <a:r>
              <a:rPr lang="ru-RU" i="1" dirty="0" smtClean="0"/>
              <a:t>«</a:t>
            </a:r>
            <a:r>
              <a:rPr lang="ru-RU" sz="3400" i="1" dirty="0" smtClean="0"/>
              <a:t>Размытая» формулировка цели.</a:t>
            </a:r>
            <a:r>
              <a:rPr lang="ru-RU" sz="3400" dirty="0" smtClean="0"/>
              <a:t> Напоминаем, что цель должна содержать предполагаемый результат, доступный для фиксации, оценки и проверки методами мониторинга.  Неточно и некорректно поставленные цели затруднят определение ожидаемых результатов, критериев и показателей эффективности,  выбор соответствующего им содержания, что, в конечном, итоге сделает программу  педагогического сопровождения бесполезной.</a:t>
            </a:r>
          </a:p>
          <a:p>
            <a:r>
              <a:rPr lang="ru-RU" sz="3400" dirty="0" smtClean="0"/>
              <a:t>	</a:t>
            </a:r>
            <a:r>
              <a:rPr lang="ru-RU" sz="3400" i="1" dirty="0" smtClean="0"/>
              <a:t>Избыточная теоретическая информация.</a:t>
            </a:r>
            <a:r>
              <a:rPr lang="ru-RU" sz="3400" dirty="0" smtClean="0"/>
              <a:t> Программы часто перегружаются моделями  и структурами педагогических процессов, типологиями и классификациями, описанием многочисленных подходов и прочими ценными по существу, но ненужными теоретическими конструктами, «засоряющими» текст. </a:t>
            </a:r>
          </a:p>
          <a:p>
            <a:r>
              <a:rPr lang="ru-RU" sz="3400" dirty="0" smtClean="0"/>
              <a:t>	</a:t>
            </a:r>
            <a:r>
              <a:rPr lang="ru-RU" sz="3400" i="1" dirty="0" smtClean="0"/>
              <a:t>Отсутствие логической взаимосвязи между целью и содержанием.</a:t>
            </a:r>
            <a:r>
              <a:rPr lang="ru-RU" sz="3400" dirty="0" smtClean="0"/>
              <a:t> Довольно распространенная ошибка, допускаемая в случаях,  когда содержание программы мало связано или совершенно оторвано от декларируемых целей. </a:t>
            </a:r>
            <a:r>
              <a:rPr lang="ru-RU" sz="3400" dirty="0" err="1" smtClean="0"/>
              <a:t>ПЧтобы</a:t>
            </a:r>
            <a:r>
              <a:rPr lang="ru-RU" sz="3400" dirty="0" smtClean="0"/>
              <a:t> избежать этой ошибки, полезно задаваться вопросом – возможны ли изменения в когнитивной, эмоционально-волевой и деятельностной  сферах </a:t>
            </a:r>
            <a:r>
              <a:rPr lang="ru-RU" sz="3400" dirty="0" err="1" smtClean="0"/>
              <a:t>дстуденто</a:t>
            </a:r>
            <a:r>
              <a:rPr lang="ru-RU" sz="3400" dirty="0" smtClean="0"/>
              <a:t> в результате подобных мероприятий и каков их  характер этих изменений. </a:t>
            </a:r>
          </a:p>
          <a:p>
            <a:r>
              <a:rPr lang="ru-RU" sz="3400" dirty="0" smtClean="0"/>
              <a:t>	</a:t>
            </a:r>
            <a:r>
              <a:rPr lang="ru-RU" sz="3400" i="1" dirty="0" err="1" smtClean="0"/>
              <a:t>Непроверяемость</a:t>
            </a:r>
            <a:r>
              <a:rPr lang="ru-RU" sz="3400" i="1" dirty="0" smtClean="0"/>
              <a:t> ожидаемых результатов.</a:t>
            </a:r>
            <a:r>
              <a:rPr lang="ru-RU" sz="3400" dirty="0" smtClean="0"/>
              <a:t> Типичность этой ошибки  обусловлена изначальной непродуманностью критериев и показателей программы.  </a:t>
            </a:r>
          </a:p>
          <a:p>
            <a:r>
              <a:rPr lang="ru-RU" sz="3400" dirty="0" smtClean="0"/>
              <a:t>	</a:t>
            </a:r>
            <a:r>
              <a:rPr lang="ru-RU" sz="3400" i="1" dirty="0" smtClean="0"/>
              <a:t>Несоответствие методов диагностики  измеряемым показателям.</a:t>
            </a:r>
            <a:r>
              <a:rPr lang="ru-RU" sz="3400" dirty="0" smtClean="0"/>
              <a:t> Так, например, нельзя судить об уровне интеллекта обучающихся по оценкам успеваемости недопустимо делать выводы об акцентуациях и патологиях характера только на основе педагогического наблюдения за поведением и т.п. 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Актуальность программы (Почему данная программа необходима?)</a:t>
            </a:r>
          </a:p>
          <a:p>
            <a:endParaRPr lang="ru-RU" dirty="0" smtClean="0"/>
          </a:p>
          <a:p>
            <a:r>
              <a:rPr lang="ru-RU" dirty="0" smtClean="0"/>
              <a:t>Разработка программы начинается  с поисков ответов на вопросы: </a:t>
            </a:r>
            <a:r>
              <a:rPr lang="ru-RU" i="1" dirty="0" smtClean="0"/>
              <a:t>Какую проблему </a:t>
            </a:r>
            <a:r>
              <a:rPr lang="ru-RU" dirty="0" smtClean="0"/>
              <a:t>ребенка</a:t>
            </a:r>
            <a:r>
              <a:rPr lang="ru-RU" i="1" dirty="0" smtClean="0"/>
              <a:t> </a:t>
            </a:r>
            <a:r>
              <a:rPr lang="ru-RU" i="1" dirty="0" smtClean="0"/>
              <a:t>предстоит разрешить? 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8143932" cy="554357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Характеристика целевой группы </a:t>
            </a:r>
            <a:r>
              <a:rPr lang="ru-RU" b="1" dirty="0" smtClean="0"/>
              <a:t>детей (</a:t>
            </a:r>
            <a:r>
              <a:rPr lang="ru-RU" dirty="0" smtClean="0"/>
              <a:t>ребенка</a:t>
            </a:r>
            <a:r>
              <a:rPr lang="ru-RU" b="1" dirty="0" smtClean="0"/>
              <a:t>) </a:t>
            </a:r>
            <a:r>
              <a:rPr lang="ru-RU" b="1" dirty="0" smtClean="0"/>
              <a:t>Каковы особенности обучающихся, для которых предназначена данная программа?)</a:t>
            </a:r>
            <a:endParaRPr lang="ru-RU" dirty="0" smtClean="0"/>
          </a:p>
          <a:p>
            <a:r>
              <a:rPr lang="ru-RU" dirty="0" smtClean="0"/>
              <a:t>Целевую группу программы образуют  </a:t>
            </a:r>
            <a:r>
              <a:rPr lang="ru-RU" dirty="0" smtClean="0"/>
              <a:t>дети,  </a:t>
            </a:r>
            <a:r>
              <a:rPr lang="ru-RU" dirty="0" smtClean="0"/>
              <a:t>для которых разрабатывается программа, обеспечивающая психолого-педагогические условия и средства </a:t>
            </a:r>
            <a:r>
              <a:rPr lang="ru-RU" b="1" dirty="0" smtClean="0"/>
              <a:t>духовно-нравственного воспитания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Индивидуально ориентированная программа может быть рассчитана на одного или несколько </a:t>
            </a:r>
            <a:r>
              <a:rPr lang="ru-RU" dirty="0" smtClean="0"/>
              <a:t>детей (обычно </a:t>
            </a:r>
            <a:r>
              <a:rPr lang="ru-RU" dirty="0" smtClean="0"/>
              <a:t>5 — 7чел.), имеющих сходные проблемы </a:t>
            </a:r>
            <a:r>
              <a:rPr lang="ru-RU" b="1" dirty="0" smtClean="0"/>
              <a:t>духовно-нравственного </a:t>
            </a:r>
            <a:r>
              <a:rPr lang="ru-RU" b="1" dirty="0" smtClean="0"/>
              <a:t>развития</a:t>
            </a:r>
            <a:r>
              <a:rPr lang="ru-RU" dirty="0" smtClean="0"/>
              <a:t>, </a:t>
            </a:r>
            <a:r>
              <a:rPr lang="ru-RU" dirty="0" smtClean="0"/>
              <a:t>которые необходимо охарактеризовать. </a:t>
            </a:r>
          </a:p>
          <a:p>
            <a:r>
              <a:rPr lang="ru-RU" dirty="0" smtClean="0"/>
              <a:t>В характеристике целевой группы обязательно указываются   возраст </a:t>
            </a:r>
            <a:r>
              <a:rPr lang="ru-RU" dirty="0" smtClean="0"/>
              <a:t>детей социальный  </a:t>
            </a:r>
            <a:r>
              <a:rPr lang="ru-RU" dirty="0" smtClean="0"/>
              <a:t>статус (сирота, социальный сирота,  инвалид и т.д.), условия проживания и семейного воспитания, сведения о родителях (если они есть) и пр. Другие сведения  определяются направленностью программы,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Цель программы (Какие результаты  педагогического сопровождения мы хотим получить в результате реализации программы?).</a:t>
            </a:r>
          </a:p>
          <a:p>
            <a:r>
              <a:rPr lang="ru-RU" b="1" dirty="0" smtClean="0"/>
              <a:t> </a:t>
            </a:r>
          </a:p>
          <a:p>
            <a:r>
              <a:rPr lang="ru-RU" dirty="0" smtClean="0"/>
              <a:t>Цель программы ориентирована на решение выявленных проблем в психофизическом и социальном развитии студентов. </a:t>
            </a:r>
          </a:p>
          <a:p>
            <a:r>
              <a:rPr lang="ru-RU" dirty="0" smtClean="0"/>
              <a:t>В каждом конкретном случае цель  определяется  характером проблем  и является «прообразом» желаемого результата. </a:t>
            </a:r>
          </a:p>
          <a:p>
            <a:r>
              <a:rPr lang="ru-RU" dirty="0" smtClean="0"/>
              <a:t>В индивидуально ориентированных программах цель имеет «двухъярусную» направленность – на организацию процесса педагогического  сопровождения  и на перспективу личностного развития  студента.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Задачи программы (Что нужно сделать, чтобы  достичь поставленной цели?)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Задачи программы </a:t>
            </a:r>
            <a:r>
              <a:rPr lang="ru-RU" b="1" i="1" dirty="0" smtClean="0"/>
              <a:t> </a:t>
            </a:r>
            <a:r>
              <a:rPr lang="ru-RU" dirty="0" smtClean="0"/>
              <a:t>представляют собой содержательную, методическую и организационную конкретизацию цели. Иными словами,  задачи  служат средством реализации цели, носят инструментальный характер и</a:t>
            </a:r>
            <a:r>
              <a:rPr lang="ru-RU" i="1" dirty="0" smtClean="0"/>
              <a:t> </a:t>
            </a:r>
            <a:r>
              <a:rPr lang="ru-RU" dirty="0" smtClean="0"/>
              <a:t>формулируются в виде  </a:t>
            </a:r>
            <a:r>
              <a:rPr lang="ru-RU" i="1" dirty="0" smtClean="0"/>
              <a:t> </a:t>
            </a:r>
            <a:r>
              <a:rPr lang="ru-RU" dirty="0" smtClean="0"/>
              <a:t>конкретных требований, предъявляемых к анализу и решению сформулированной проблемы. </a:t>
            </a:r>
          </a:p>
          <a:p>
            <a:r>
              <a:rPr lang="ru-RU" dirty="0" smtClean="0"/>
              <a:t>Задачи программы могут быть условно разделены на основные и дополнительные. Основные предполагают поиск ответа на центральный вопрос: каковы пути и средства достижения поставленной цели? Дополнительные задачи помогают выяснить сопутствующие главной проблеме обстоятельства, факторы, причины.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Научное обоснование программы  (На какие научные теории, концепции, принципы </a:t>
            </a:r>
            <a:r>
              <a:rPr lang="ru-RU" b="1" dirty="0" smtClean="0"/>
              <a:t>духовно-нравственного воспитания </a:t>
            </a:r>
            <a:r>
              <a:rPr lang="ru-RU" b="1" dirty="0" smtClean="0"/>
              <a:t>опирается </a:t>
            </a:r>
            <a:r>
              <a:rPr lang="ru-RU" b="1" dirty="0" smtClean="0"/>
              <a:t>данная программа?).</a:t>
            </a:r>
            <a:endParaRPr lang="ru-RU" dirty="0" smtClean="0"/>
          </a:p>
          <a:p>
            <a:r>
              <a:rPr lang="ru-RU" dirty="0" smtClean="0"/>
              <a:t>В данном разделе программы обосновываются основные теоретические предпосылки, научные концепции, подходы, базовые принципы;    раскрываются основные категории и понятия: «воспитание», </a:t>
            </a:r>
            <a:r>
              <a:rPr lang="ru-RU" dirty="0" smtClean="0"/>
              <a:t>«духовность», «нравственность», и </a:t>
            </a:r>
            <a:r>
              <a:rPr lang="ru-RU" dirty="0" smtClean="0"/>
              <a:t>др. 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Нормативно-правовая база программы (Какие нормативно-правовые документы определяют ее содержание?)</a:t>
            </a:r>
          </a:p>
          <a:p>
            <a:r>
              <a:rPr lang="ru-RU" dirty="0" smtClean="0"/>
              <a:t>Обязательным структурным элементом индивидуально ориентированной программы </a:t>
            </a:r>
            <a:r>
              <a:rPr lang="ru-RU" b="1" dirty="0" smtClean="0"/>
              <a:t>духовно-нравственного воспитания</a:t>
            </a:r>
            <a:r>
              <a:rPr lang="ru-RU" dirty="0" smtClean="0"/>
              <a:t> </a:t>
            </a:r>
            <a:r>
              <a:rPr lang="ru-RU" dirty="0" smtClean="0"/>
              <a:t>является ее  нормативно-правовая база: перечень основных международных, федеральных и региональных законов, постановлений правительства и т.д. 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ИПДНВ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b="1" dirty="0" smtClean="0"/>
              <a:t>Продолжительность программы и периодичность занятий (В течение какого времени будет реализовываться программа? Какова периодичность занятий?)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430</TotalTime>
  <Words>935</Words>
  <PresentationFormat>Экран (4:3)</PresentationFormat>
  <Paragraphs>83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Городская</vt:lpstr>
      <vt:lpstr>Слайд 1</vt:lpstr>
      <vt:lpstr>Структура индивидуально-ориентированной программы духовно-нравственного воспитания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Пояснительная записка ИПДНВ</vt:lpstr>
      <vt:lpstr>Тематический план </vt:lpstr>
      <vt:lpstr>Содержание программы</vt:lpstr>
      <vt:lpstr>Оформление приложения</vt:lpstr>
      <vt:lpstr>Типичные ошибки, допускаемые при разработке индивидуально ориентированных программ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ИДОиПК</dc:creator>
  <cp:lastModifiedBy>ИДОиПК</cp:lastModifiedBy>
  <cp:revision>43</cp:revision>
  <dcterms:created xsi:type="dcterms:W3CDTF">2016-11-20T07:51:03Z</dcterms:created>
  <dcterms:modified xsi:type="dcterms:W3CDTF">2017-11-18T15:53:57Z</dcterms:modified>
</cp:coreProperties>
</file>