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9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FDE42-AC7A-41C9-9170-E0A780853C4D}" type="datetimeFigureOut">
              <a:rPr lang="ru-RU" smtClean="0"/>
              <a:t>02.12.2016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28C12-F2E3-47B7-9006-2FF57674F1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E216E-D5FD-4B17-B774-71870A14348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E216E-D5FD-4B17-B774-71870A14348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59" r="47794"/>
          <a:stretch/>
        </p:blipFill>
        <p:spPr>
          <a:xfrm>
            <a:off x="-1" y="0"/>
            <a:ext cx="4356849" cy="6858000"/>
          </a:xfrm>
          <a:prstGeom prst="rect">
            <a:avLst/>
          </a:prstGeom>
          <a:effectLst/>
        </p:spPr>
      </p:pic>
      <p:sp>
        <p:nvSpPr>
          <p:cNvPr id="9" name="Прямоугольник 8"/>
          <p:cNvSpPr/>
          <p:nvPr userDrawn="1"/>
        </p:nvSpPr>
        <p:spPr>
          <a:xfrm>
            <a:off x="0" y="0"/>
            <a:ext cx="324074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685799"/>
            <a:ext cx="7313612" cy="758825"/>
          </a:xfrm>
        </p:spPr>
        <p:txBody>
          <a:bodyPr/>
          <a:lstStyle/>
          <a:p>
            <a:pPr algn="ctr"/>
            <a:r>
              <a:rPr lang="ru-RU" sz="2800" b="1" dirty="0" smtClean="0"/>
              <a:t>Технология «</a:t>
            </a:r>
            <a:r>
              <a:rPr lang="en-US" sz="2800" b="1" dirty="0" smtClean="0"/>
              <a:t>Open-Air</a:t>
            </a:r>
            <a:r>
              <a:rPr lang="ru-RU" sz="2800" b="1" dirty="0" smtClean="0"/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Опен-эйр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 (англ. 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</a:rPr>
              <a:t>open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 — 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открытый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, 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</a:rPr>
              <a:t>air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 — воздух; дословно — 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</a:rPr>
              <a:t>проводимый на открытом воздухе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) —  музыкальное   событие, концерт, 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 фестиваль, который проходит на свежем воздухе (от десятков до сотен тыс. чел.).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Open-Air</a:t>
            </a:r>
            <a:r>
              <a:rPr lang="ru-RU" sz="3200" b="1" dirty="0" smtClean="0"/>
              <a:t> "День молодежи« в Самаре</a:t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/>
              <a:t>Мероприятие с участием известных самарских </a:t>
            </a:r>
            <a:r>
              <a:rPr lang="ru-RU" dirty="0" err="1" smtClean="0"/>
              <a:t>диджеев</a:t>
            </a:r>
            <a:r>
              <a:rPr lang="ru-RU" dirty="0" smtClean="0"/>
              <a:t> и танцоров.</a:t>
            </a:r>
          </a:p>
          <a:p>
            <a:pPr fontAlgn="base"/>
            <a:r>
              <a:rPr lang="ru-RU" dirty="0" smtClean="0"/>
              <a:t>В программе дня: </a:t>
            </a:r>
            <a:r>
              <a:rPr lang="ru-RU" b="1" dirty="0" smtClean="0"/>
              <a:t>открытая тренировка по силовой гимнастике</a:t>
            </a:r>
            <a:r>
              <a:rPr lang="ru-RU" dirty="0" smtClean="0"/>
              <a:t>, </a:t>
            </a:r>
            <a:r>
              <a:rPr lang="ru-RU" b="1" dirty="0" smtClean="0"/>
              <a:t>скрининг</a:t>
            </a:r>
            <a:r>
              <a:rPr lang="ru-RU" dirty="0" smtClean="0"/>
              <a:t> (эффективное обследование организма), </a:t>
            </a:r>
            <a:r>
              <a:rPr lang="ru-RU" b="1" dirty="0" smtClean="0"/>
              <a:t>игры по настольному хоккею</a:t>
            </a:r>
            <a:r>
              <a:rPr lang="ru-RU" dirty="0" smtClean="0"/>
              <a:t> и </a:t>
            </a:r>
            <a:r>
              <a:rPr lang="ru-RU" b="1" dirty="0" err="1" smtClean="0"/>
              <a:t>фингербордингу</a:t>
            </a:r>
            <a:r>
              <a:rPr lang="ru-RU" dirty="0" smtClean="0"/>
              <a:t>, </a:t>
            </a:r>
            <a:r>
              <a:rPr lang="ru-RU" b="1" dirty="0" smtClean="0"/>
              <a:t>пляжный футбол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желающих реализовать свой творческий потенциал будет установлен </a:t>
            </a:r>
            <a:r>
              <a:rPr lang="ru-RU" b="1" dirty="0" smtClean="0"/>
              <a:t>баннер "Свободная территория Граффити</a:t>
            </a:r>
            <a:r>
              <a:rPr lang="ru-RU" dirty="0" smtClean="0"/>
              <a:t>", где любой желающий сможет оставить свой "тег". Также в программе мероприятия </a:t>
            </a:r>
            <a:r>
              <a:rPr lang="ru-RU" b="1" dirty="0" err="1" smtClean="0"/>
              <a:t>хип-хоп</a:t>
            </a:r>
            <a:r>
              <a:rPr lang="ru-RU" b="1" dirty="0" smtClean="0"/>
              <a:t> </a:t>
            </a:r>
            <a:r>
              <a:rPr lang="ru-RU" b="1" dirty="0" err="1" smtClean="0"/>
              <a:t>баттлы</a:t>
            </a:r>
            <a:r>
              <a:rPr lang="ru-RU" b="1" dirty="0" smtClean="0"/>
              <a:t> </a:t>
            </a:r>
            <a:r>
              <a:rPr lang="ru-RU" dirty="0" smtClean="0"/>
              <a:t>и </a:t>
            </a:r>
            <a:r>
              <a:rPr lang="ru-RU" b="1" dirty="0" err="1" smtClean="0"/>
              <a:t>сальса-дискотека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500174"/>
            <a:ext cx="4000528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Фолк фестиваль на живописном берегу реки Оки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Лучшие музыкальные группы в стилях фолк, фолк-рок, </a:t>
            </a:r>
            <a:r>
              <a:rPr lang="ru-RU" sz="2800" dirty="0" err="1" smtClean="0"/>
              <a:t>фолк-метал</a:t>
            </a:r>
            <a:r>
              <a:rPr lang="ru-RU" sz="2800" dirty="0" smtClean="0"/>
              <a:t>, ирландский фолк, </a:t>
            </a:r>
            <a:r>
              <a:rPr lang="ru-RU" sz="2800" dirty="0" err="1" smtClean="0"/>
              <a:t>паган-метал</a:t>
            </a:r>
            <a:r>
              <a:rPr lang="ru-RU" sz="2800" dirty="0" smtClean="0"/>
              <a:t>, пивной фолк, средневековый фолк и прочих разновидностей </a:t>
            </a:r>
            <a:r>
              <a:rPr lang="ru-RU" sz="2800" dirty="0" err="1" smtClean="0"/>
              <a:t>фолк-музыки</a:t>
            </a:r>
            <a:r>
              <a:rPr lang="ru-RU" sz="2800" dirty="0" smtClean="0"/>
              <a:t> сыграют на большой сцене фестиваля. </a:t>
            </a:r>
          </a:p>
          <a:p>
            <a:r>
              <a:rPr lang="ru-RU" sz="2800" dirty="0" smtClean="0"/>
              <a:t>Реальное погружение в эпоху средневековья; </a:t>
            </a:r>
            <a:r>
              <a:rPr lang="ru-RU" sz="2800" b="1" dirty="0" smtClean="0"/>
              <a:t>средневековые игрища</a:t>
            </a:r>
            <a:r>
              <a:rPr lang="ru-RU" sz="2800" dirty="0" smtClean="0"/>
              <a:t>; вкуснейшая еда, реки медовухи, пива и свежих соков; </a:t>
            </a:r>
            <a:r>
              <a:rPr lang="ru-RU" sz="2800" b="1" dirty="0" smtClean="0"/>
              <a:t>конные турниры</a:t>
            </a:r>
            <a:r>
              <a:rPr lang="ru-RU" sz="2800" dirty="0" smtClean="0"/>
              <a:t>; </a:t>
            </a:r>
            <a:r>
              <a:rPr lang="ru-RU" sz="2800" b="1" dirty="0" smtClean="0"/>
              <a:t>сжигание ведьм.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2285992"/>
            <a:ext cx="6310338" cy="31085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Фолк-музыка - народная музыка, музыкальный фольклор, или  музыкально-поэтическое творчество народа, неотъемлемая часть народного творчества, существующего, как правило, в устной форме, передаваемого из поколения в поколение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/>
              <a:t>Мультиформатный</a:t>
            </a:r>
            <a:r>
              <a:rPr lang="ru-RU" b="1" dirty="0" smtClean="0"/>
              <a:t> фестиваль в Богородицке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Мультиформатный</a:t>
            </a:r>
            <a:r>
              <a:rPr lang="ru-RU" sz="2800" dirty="0" smtClean="0"/>
              <a:t> фестиваль творчества, где каждый </a:t>
            </a:r>
            <a:r>
              <a:rPr lang="ru-RU" sz="2800" b="1" dirty="0" smtClean="0"/>
              <a:t>музыкант или художник </a:t>
            </a:r>
            <a:r>
              <a:rPr lang="ru-RU" sz="2800" dirty="0" smtClean="0"/>
              <a:t>может выразить себя в свободной форме. В течение трёх дней огромный лагерь развернётся под летним солнцем. Гости со всех уголков России, любители музыки и активного отдыха, смогут отдохнуть и научиться разным </a:t>
            </a:r>
            <a:r>
              <a:rPr lang="ru-RU" sz="2800" dirty="0" err="1" smtClean="0"/>
              <a:t>интересностям</a:t>
            </a:r>
            <a:r>
              <a:rPr lang="ru-RU" sz="2800" dirty="0" smtClean="0"/>
              <a:t> на </a:t>
            </a:r>
            <a:r>
              <a:rPr lang="ru-RU" sz="2800" b="1" dirty="0" smtClean="0"/>
              <a:t>мастер-классах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Рок-концерт в Москве (ЦСО «Мельница»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2400" dirty="0" smtClean="0"/>
              <a:t>Организаторы позиционируют данный фестиваль не просто как грандиозный рок-концерт с возможностью приятно провести время всей семьей, но и как шанс для молодых талантов показать себя на большой сцене. Кроме того на территории фестиваля будет организован досуг для детей и взрослых, включая </a:t>
            </a:r>
            <a:r>
              <a:rPr lang="ru-RU" sz="2400" b="1" dirty="0" smtClean="0"/>
              <a:t>батуты</a:t>
            </a:r>
            <a:r>
              <a:rPr lang="ru-RU" sz="2400" dirty="0" smtClean="0"/>
              <a:t>, </a:t>
            </a:r>
            <a:r>
              <a:rPr lang="ru-RU" sz="2400" b="1" dirty="0" smtClean="0"/>
              <a:t>канатную переправу</a:t>
            </a:r>
            <a:r>
              <a:rPr lang="ru-RU" sz="2400" dirty="0" smtClean="0"/>
              <a:t>, </a:t>
            </a:r>
            <a:r>
              <a:rPr lang="ru-RU" sz="2400" b="1" dirty="0" smtClean="0"/>
              <a:t>лодочную станцию</a:t>
            </a:r>
            <a:r>
              <a:rPr lang="ru-RU" sz="2400" dirty="0" smtClean="0"/>
              <a:t>, </a:t>
            </a:r>
            <a:r>
              <a:rPr lang="ru-RU" sz="2400" b="1" dirty="0" err="1" smtClean="0"/>
              <a:t>пейнтбол</a:t>
            </a:r>
            <a:r>
              <a:rPr lang="ru-RU" sz="2400" b="1" dirty="0" smtClean="0"/>
              <a:t>,</a:t>
            </a:r>
            <a:r>
              <a:rPr lang="ru-RU" sz="2400" dirty="0" smtClean="0"/>
              <a:t> </a:t>
            </a:r>
            <a:r>
              <a:rPr lang="ru-RU" sz="2400" b="1" dirty="0" smtClean="0"/>
              <a:t>тир и катание на лошадях</a:t>
            </a:r>
            <a:r>
              <a:rPr lang="ru-RU" sz="2400" dirty="0" smtClean="0"/>
              <a:t>. К услугам посетителей будет аренда беседок с мангалом. Также будут организованы летние кафе с горячим питанием, снеками и прохладительными напитками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 smtClean="0"/>
              <a:t>Архстояние</a:t>
            </a:r>
            <a:r>
              <a:rPr lang="ru-RU" sz="3600" dirty="0" smtClean="0"/>
              <a:t> детское (2-й фестиваль современного искусства для детей)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</a:t>
            </a:r>
            <a:r>
              <a:rPr lang="ru-RU" sz="2400" dirty="0" smtClean="0"/>
              <a:t>течение 3-х дней фестиваля на открытых станциях искусств пройдут </a:t>
            </a:r>
            <a:r>
              <a:rPr lang="ru-RU" sz="2400" b="1" dirty="0" smtClean="0"/>
              <a:t>мастер-классы по рисунку, керамике, живописи, архитектуре, дизайну, театру, спорту, фотоохоте, стихосложению, туризму и рыболовству</a:t>
            </a:r>
            <a:r>
              <a:rPr lang="ru-RU" sz="2400" dirty="0" smtClean="0"/>
              <a:t>. </a:t>
            </a:r>
          </a:p>
          <a:p>
            <a:r>
              <a:rPr lang="ru-RU" sz="2400" b="1" dirty="0" smtClean="0"/>
              <a:t>Творческие станции </a:t>
            </a:r>
            <a:r>
              <a:rPr lang="ru-RU" sz="2400" dirty="0" smtClean="0"/>
              <a:t>составят масштабную</a:t>
            </a:r>
            <a:r>
              <a:rPr lang="ru-RU" sz="2400" b="1" dirty="0" smtClean="0"/>
              <a:t> инсталляцию </a:t>
            </a:r>
            <a:r>
              <a:rPr lang="ru-RU" sz="2400" dirty="0" smtClean="0"/>
              <a:t>в природном ландшафте острова на реке Волга. А художники — руководители станций, сочетая прикладные знания и юмор, в атмосфере игры откроют «секреты» кладоискателей.</a:t>
            </a:r>
          </a:p>
          <a:p>
            <a:r>
              <a:rPr lang="ru-RU" sz="2400" dirty="0" smtClean="0"/>
              <a:t>Итогом фестиваля станет </a:t>
            </a:r>
            <a:r>
              <a:rPr lang="ru-RU" sz="2400" b="1" dirty="0" smtClean="0"/>
              <a:t>масштабная инсталляция на горе острова из ста идолов настоящего и будущего</a:t>
            </a:r>
            <a:r>
              <a:rPr lang="ru-RU" sz="2400" dirty="0" smtClean="0"/>
              <a:t>, созданная всеми участниками приключения.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Крапивна 2015 (село в Тульской области)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Ежегодно праздничное действо разворачивается одновременно на нескольких площадках. В этом году меняется формат фестиваля, значительно расширяется событийная насыщенность праздника. </a:t>
            </a:r>
          </a:p>
          <a:p>
            <a:r>
              <a:rPr lang="ru-RU" sz="2000" dirty="0" smtClean="0"/>
              <a:t>Увеличится музейно-историческая составляющая фестиваля, музей выходит на улицы города. Такова </a:t>
            </a:r>
            <a:r>
              <a:rPr lang="ru-RU" sz="2000" b="1" dirty="0" smtClean="0"/>
              <a:t>площадка «Музейная улица»</a:t>
            </a:r>
            <a:r>
              <a:rPr lang="ru-RU" sz="2000" dirty="0" smtClean="0"/>
              <a:t> </a:t>
            </a:r>
            <a:r>
              <a:rPr lang="ru-RU" sz="2000" b="1" dirty="0" smtClean="0"/>
              <a:t>— прилегающие к зданию территории становятся единым выставочным пространством, в котором будут представлены различные темы, связанные с задачами фестиваля — История города и история праздника. </a:t>
            </a:r>
          </a:p>
          <a:p>
            <a:r>
              <a:rPr lang="ru-RU" sz="2000" dirty="0" smtClean="0"/>
              <a:t>На время фестиваля центральная площадь Крапивны превратится в ярмарочную. В этом году основной составляющей фестивальной ярмарки станут </a:t>
            </a:r>
            <a:r>
              <a:rPr lang="ru-RU" sz="2000" b="1" dirty="0" smtClean="0"/>
              <a:t>изделия </a:t>
            </a:r>
            <a:r>
              <a:rPr lang="ru-RU" sz="2000" b="1" dirty="0" err="1" smtClean="0"/>
              <a:t>хенд-мейд</a:t>
            </a:r>
            <a:r>
              <a:rPr lang="ru-RU" sz="2000" b="1" dirty="0" smtClean="0"/>
              <a:t> </a:t>
            </a:r>
            <a:r>
              <a:rPr lang="ru-RU" sz="2000" dirty="0" smtClean="0"/>
              <a:t>с многочисленными </a:t>
            </a:r>
            <a:r>
              <a:rPr lang="ru-RU" sz="2000" b="1" dirty="0" smtClean="0"/>
              <a:t>мастер-классами по традиционным ремеслам. 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Мото</a:t>
            </a:r>
            <a:r>
              <a:rPr lang="ru-RU" b="1" dirty="0" smtClean="0"/>
              <a:t> Малоярославец 2015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Один из самых продолжительных фестивалей продлится  четыре дня. Сцен будет тоже ровно четыре, на которых выступят самые известные </a:t>
            </a:r>
            <a:r>
              <a:rPr lang="ru-RU" sz="2400" dirty="0" err="1" smtClean="0"/>
              <a:t>рок-команды</a:t>
            </a:r>
            <a:r>
              <a:rPr lang="ru-RU" sz="2400" dirty="0" smtClean="0"/>
              <a:t> России. Ещё раз магическое «четыре» повторится в количестве </a:t>
            </a:r>
            <a:r>
              <a:rPr lang="ru-RU" sz="2400" dirty="0" err="1" smtClean="0"/>
              <a:t>мотолокаций</a:t>
            </a:r>
            <a:r>
              <a:rPr lang="ru-RU" sz="2400" dirty="0" smtClean="0"/>
              <a:t> — здесь будут все </a:t>
            </a:r>
            <a:r>
              <a:rPr lang="ru-RU" sz="2400" dirty="0" err="1" smtClean="0"/>
              <a:t>байкеры</a:t>
            </a:r>
            <a:r>
              <a:rPr lang="ru-RU" sz="2400" dirty="0" smtClean="0"/>
              <a:t> Центрального региона России. </a:t>
            </a:r>
          </a:p>
          <a:p>
            <a:r>
              <a:rPr lang="ru-RU" sz="2400" dirty="0" smtClean="0"/>
              <a:t>Помимо насыщенной музыкальной программы зрителей ждут самые горячие и экстремальные развлечения: </a:t>
            </a:r>
            <a:r>
              <a:rPr lang="ru-RU" sz="2400" b="1" dirty="0" smtClean="0"/>
              <a:t>воздухоплавание, каскадёрские трюки, прыжки на мотоциклах, огненное шоу, реконструкция </a:t>
            </a:r>
            <a:r>
              <a:rPr lang="ru-RU" sz="2400" dirty="0" smtClean="0"/>
              <a:t>и грандиозный фейерверк.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ОДА! ЕДА! Кулинарный фестиваль в Москве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Это открытое пространство с мастер-классами от ведущих специалистов кулинарии, которые будут делиться с вами уникальными рецептами, а результаты их деятельности сможете оценить тут же.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Open-Air</a:t>
            </a:r>
            <a:r>
              <a:rPr lang="ru-RU" sz="3200" b="1" dirty="0" smtClean="0"/>
              <a:t> "День молодежи« в Самаре</a:t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/>
              <a:t>Мероприятие с участием известных самарских </a:t>
            </a:r>
            <a:r>
              <a:rPr lang="ru-RU" dirty="0" err="1" smtClean="0"/>
              <a:t>диджеев</a:t>
            </a:r>
            <a:r>
              <a:rPr lang="ru-RU" dirty="0" smtClean="0"/>
              <a:t> и танцоров.</a:t>
            </a:r>
          </a:p>
          <a:p>
            <a:pPr fontAlgn="base"/>
            <a:r>
              <a:rPr lang="ru-RU" dirty="0" smtClean="0"/>
              <a:t>В программе дня: </a:t>
            </a:r>
            <a:r>
              <a:rPr lang="ru-RU" b="1" dirty="0" smtClean="0"/>
              <a:t>открытая тренировка по силовой гимнастике</a:t>
            </a:r>
            <a:r>
              <a:rPr lang="ru-RU" dirty="0" smtClean="0"/>
              <a:t>, </a:t>
            </a:r>
            <a:r>
              <a:rPr lang="ru-RU" b="1" dirty="0" smtClean="0"/>
              <a:t>скрининг</a:t>
            </a:r>
            <a:r>
              <a:rPr lang="ru-RU" dirty="0" smtClean="0"/>
              <a:t> (эффективное обследование организма), </a:t>
            </a:r>
            <a:r>
              <a:rPr lang="ru-RU" b="1" dirty="0" smtClean="0"/>
              <a:t>игры по настольному хоккею</a:t>
            </a:r>
            <a:r>
              <a:rPr lang="ru-RU" dirty="0" smtClean="0"/>
              <a:t> и </a:t>
            </a:r>
            <a:r>
              <a:rPr lang="ru-RU" b="1" dirty="0" err="1" smtClean="0"/>
              <a:t>фингербордингу</a:t>
            </a:r>
            <a:r>
              <a:rPr lang="ru-RU" dirty="0" smtClean="0"/>
              <a:t>, </a:t>
            </a:r>
            <a:r>
              <a:rPr lang="ru-RU" b="1" dirty="0" smtClean="0"/>
              <a:t>пляжный футбол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желающих реализовать свой творческий потенциал будет установлен </a:t>
            </a:r>
            <a:r>
              <a:rPr lang="ru-RU" b="1" dirty="0" smtClean="0"/>
              <a:t>баннер "Свободная территория Граффити</a:t>
            </a:r>
            <a:r>
              <a:rPr lang="ru-RU" dirty="0" smtClean="0"/>
              <a:t>", где любой желающий сможет оставить свой "тег". Также в программе мероприятия </a:t>
            </a:r>
            <a:r>
              <a:rPr lang="ru-RU" b="1" dirty="0" err="1" smtClean="0"/>
              <a:t>хип-хоп</a:t>
            </a:r>
            <a:r>
              <a:rPr lang="ru-RU" b="1" dirty="0" smtClean="0"/>
              <a:t> </a:t>
            </a:r>
            <a:r>
              <a:rPr lang="ru-RU" b="1" dirty="0" err="1" smtClean="0"/>
              <a:t>баттлы</a:t>
            </a:r>
            <a:r>
              <a:rPr lang="ru-RU" b="1" dirty="0" smtClean="0"/>
              <a:t> </a:t>
            </a:r>
            <a:r>
              <a:rPr lang="ru-RU" dirty="0" smtClean="0"/>
              <a:t>и </a:t>
            </a:r>
            <a:r>
              <a:rPr lang="ru-RU" b="1" dirty="0" err="1" smtClean="0"/>
              <a:t>сальса-дискотека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500174"/>
            <a:ext cx="4000528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2049" y="563632"/>
            <a:ext cx="4897553" cy="79580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Инновационные технологии профилактики 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993424" y="4686870"/>
            <a:ext cx="5105400" cy="590550"/>
            <a:chOff x="1248" y="1440"/>
            <a:chExt cx="3216" cy="372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08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</a:rPr>
                <a:t>Open Air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993424" y="2172270"/>
            <a:ext cx="5105400" cy="590550"/>
            <a:chOff x="1248" y="2030"/>
            <a:chExt cx="3216" cy="372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75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 err="1" smtClean="0">
                  <a:solidFill>
                    <a:srgbClr val="002060"/>
                  </a:solidFill>
                </a:rPr>
                <a:t>Квест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993424" y="3010470"/>
            <a:ext cx="5105400" cy="590550"/>
            <a:chOff x="1248" y="2640"/>
            <a:chExt cx="3216" cy="372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35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+mj-lt"/>
                </a:rPr>
                <a:t>Co-working</a:t>
              </a:r>
              <a:endParaRPr lang="en-US" sz="2800" b="1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993424" y="3848670"/>
            <a:ext cx="5105400" cy="590550"/>
            <a:chOff x="1248" y="3230"/>
            <a:chExt cx="3216" cy="372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36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</a:rPr>
                <a:t>Open</a:t>
              </a:r>
              <a:r>
                <a:rPr lang="en-US" sz="2400" dirty="0" smtClean="0">
                  <a:solidFill>
                    <a:srgbClr val="002060"/>
                  </a:solidFill>
                </a:rPr>
                <a:t> </a:t>
              </a:r>
              <a:r>
                <a:rPr lang="en-US" sz="2800" b="1" dirty="0" smtClean="0">
                  <a:solidFill>
                    <a:srgbClr val="002060"/>
                  </a:solidFill>
                </a:rPr>
                <a:t>Space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Итак, в рамках </a:t>
            </a:r>
            <a:r>
              <a:rPr lang="en-US" sz="3200" b="1" dirty="0" smtClean="0"/>
              <a:t>Open-Air</a:t>
            </a:r>
            <a:r>
              <a:rPr lang="ru-RU" sz="3200" b="1" dirty="0" smtClean="0"/>
              <a:t> можно организовать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3971924" cy="43251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Граффити</a:t>
            </a:r>
          </a:p>
          <a:p>
            <a:r>
              <a:rPr lang="ru-RU" dirty="0" smtClean="0"/>
              <a:t>Старинные народные игры</a:t>
            </a:r>
          </a:p>
          <a:p>
            <a:r>
              <a:rPr lang="ru-RU" dirty="0" smtClean="0"/>
              <a:t>Мастер-классы по рисунку, керамике, живописи,  традиционным ремеслам, архитектуре, дизайну, театру, спорту, фотоохоте, стихосложению, туризму, рыболовству и др.</a:t>
            </a:r>
          </a:p>
          <a:p>
            <a:r>
              <a:rPr lang="ru-RU" dirty="0" smtClean="0"/>
              <a:t>Инсталляция</a:t>
            </a:r>
          </a:p>
          <a:p>
            <a:r>
              <a:rPr lang="ru-RU" dirty="0" smtClean="0"/>
              <a:t>Конные турниры, катание на лошадях</a:t>
            </a:r>
          </a:p>
          <a:p>
            <a:r>
              <a:rPr lang="ru-RU" dirty="0" err="1" smtClean="0"/>
              <a:t>Скейтбординг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Фингербординг</a:t>
            </a:r>
            <a:endParaRPr lang="ru-RU" dirty="0" smtClean="0"/>
          </a:p>
          <a:p>
            <a:r>
              <a:rPr lang="ru-RU" dirty="0" err="1" smtClean="0"/>
              <a:t>Хип-хоп-батлы</a:t>
            </a:r>
            <a:endParaRPr lang="ru-RU" dirty="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86314" y="2143116"/>
            <a:ext cx="4214842" cy="453942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Воздухоплавание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Каскадёрские трюки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Прыжки на мотоциклах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Реконструкции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Батуты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Канатная переправа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Лодочная станция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Пейнтбол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Тир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Парикмахерские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Лектории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Настольные игры 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endParaRPr lang="ru-RU" sz="2800" dirty="0" smtClean="0"/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4286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Проектируем  интерактивное </a:t>
            </a:r>
            <a:r>
              <a:rPr lang="en-US" sz="2800" b="1" dirty="0" smtClean="0"/>
              <a:t>Open-Air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31486"/>
          </a:xfrm>
        </p:spPr>
        <p:txBody>
          <a:bodyPr>
            <a:normAutofit/>
          </a:bodyPr>
          <a:lstStyle/>
          <a:p>
            <a:r>
              <a:rPr lang="ru-RU" b="1" dirty="0" smtClean="0"/>
              <a:t>1 шаг. </a:t>
            </a:r>
            <a:r>
              <a:rPr lang="ru-RU" dirty="0" smtClean="0"/>
              <a:t>Придумайте броское запоминающееся название мероприятия на открытом воздухе для  подростков и/или </a:t>
            </a:r>
            <a:r>
              <a:rPr lang="ru-RU" dirty="0"/>
              <a:t> </a:t>
            </a:r>
            <a:r>
              <a:rPr lang="ru-RU" dirty="0" smtClean="0"/>
              <a:t>молодежи. </a:t>
            </a:r>
          </a:p>
          <a:p>
            <a:r>
              <a:rPr lang="ru-RU" b="1" dirty="0" smtClean="0"/>
              <a:t>2 шаг. </a:t>
            </a:r>
            <a:r>
              <a:rPr lang="ru-RU" dirty="0" smtClean="0"/>
              <a:t>Сформулируйте</a:t>
            </a:r>
            <a:r>
              <a:rPr lang="ru-RU" b="1" dirty="0" smtClean="0"/>
              <a:t> </a:t>
            </a:r>
            <a:r>
              <a:rPr lang="ru-RU" dirty="0" smtClean="0"/>
              <a:t>основную идею. </a:t>
            </a:r>
            <a:endParaRPr lang="ru-RU" b="1" dirty="0" smtClean="0"/>
          </a:p>
          <a:p>
            <a:r>
              <a:rPr lang="ru-RU" b="1" dirty="0" smtClean="0"/>
              <a:t>3 шаг. </a:t>
            </a:r>
            <a:r>
              <a:rPr lang="ru-RU" dirty="0" smtClean="0"/>
              <a:t>Определите</a:t>
            </a:r>
            <a:r>
              <a:rPr lang="ru-RU" b="1" dirty="0" smtClean="0"/>
              <a:t> т</a:t>
            </a:r>
            <a:r>
              <a:rPr lang="ru-RU" dirty="0" smtClean="0"/>
              <a:t>ематическую  направленность (музыкальное, спортивное и т.п.)</a:t>
            </a:r>
          </a:p>
          <a:p>
            <a:r>
              <a:rPr lang="ru-RU" b="1" dirty="0" smtClean="0"/>
              <a:t>4 шаг. </a:t>
            </a:r>
            <a:r>
              <a:rPr lang="ru-RU" dirty="0" smtClean="0"/>
              <a:t>Аргументируйте, зачем оно будет проводиться (что узнают, чему научатся подростки, молодые люди)</a:t>
            </a:r>
          </a:p>
          <a:p>
            <a:r>
              <a:rPr lang="ru-RU" b="1" dirty="0" smtClean="0"/>
              <a:t>5 шаг. </a:t>
            </a:r>
            <a:r>
              <a:rPr lang="ru-RU" dirty="0" smtClean="0"/>
              <a:t>Определите, в  чем будет его изюминка  (что вызовет интерес). </a:t>
            </a:r>
          </a:p>
          <a:p>
            <a:r>
              <a:rPr lang="ru-RU" b="1" dirty="0" smtClean="0"/>
              <a:t>6 шаг. </a:t>
            </a:r>
            <a:r>
              <a:rPr lang="ru-RU" dirty="0" smtClean="0"/>
              <a:t>Выберите площадку проведения.</a:t>
            </a:r>
          </a:p>
          <a:p>
            <a:r>
              <a:rPr lang="ru-RU" b="1" dirty="0" smtClean="0"/>
              <a:t>7. </a:t>
            </a:r>
            <a:r>
              <a:rPr lang="ru-RU" dirty="0" smtClean="0"/>
              <a:t>Составьте план мероприятия (кто, что и где  будет делать).</a:t>
            </a:r>
          </a:p>
          <a:p>
            <a:r>
              <a:rPr lang="ru-RU" b="1" dirty="0" smtClean="0"/>
              <a:t>8 шаг. </a:t>
            </a:r>
            <a:r>
              <a:rPr lang="ru-RU" dirty="0" smtClean="0"/>
              <a:t>Определите ожидаемые результаты </a:t>
            </a:r>
            <a:r>
              <a:rPr lang="en-US" b="1" dirty="0" smtClean="0"/>
              <a:t>Open-Air </a:t>
            </a:r>
            <a:r>
              <a:rPr lang="ru-RU" dirty="0" smtClean="0"/>
              <a:t>и формы их презентации.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i="1" dirty="0" smtClean="0"/>
          </a:p>
          <a:p>
            <a:endParaRPr lang="ru-RU" i="1" dirty="0" smtClean="0"/>
          </a:p>
          <a:p>
            <a:pPr marL="0">
              <a:buNone/>
            </a:pPr>
            <a:endParaRPr lang="ru-RU" i="1" dirty="0" smtClean="0"/>
          </a:p>
          <a:p>
            <a:pPr marL="0">
              <a:buNone/>
            </a:pPr>
            <a:endParaRPr lang="ru-RU" i="1" dirty="0" smtClean="0"/>
          </a:p>
          <a:p>
            <a:pPr marL="0">
              <a:buNone/>
            </a:pPr>
            <a:endParaRPr lang="ru-RU" sz="2400" i="1" dirty="0" smtClean="0"/>
          </a:p>
          <a:p>
            <a:pPr marL="0">
              <a:buNone/>
            </a:pPr>
            <a:endParaRPr lang="ru-RU" sz="2400" i="1" dirty="0" smtClean="0"/>
          </a:p>
          <a:p>
            <a:pPr marL="0">
              <a:buNone/>
            </a:pPr>
            <a:r>
              <a:rPr lang="ru-RU" sz="2400" i="1" dirty="0" smtClean="0"/>
              <a:t>С Вами работала Наталья Федоровна Яковлева, к.п.н., заведующая Центром социального и психолого-педагогического сопровождения детей в трудной жизненной ситуации и социально опасном положении КГПУ им. В.П. Астафьева</a:t>
            </a:r>
            <a:endParaRPr lang="ru-RU" sz="2400" i="1" dirty="0"/>
          </a:p>
        </p:txBody>
      </p:sp>
      <p:pic>
        <p:nvPicPr>
          <p:cNvPr id="5" name="Рисунок 4" descr="саморазвит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585946"/>
            <a:ext cx="27432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Инновационные технологии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/>
              <a:t>Квест</a:t>
            </a:r>
            <a:r>
              <a:rPr lang="ru-RU" sz="3200" b="1" dirty="0" smtClean="0"/>
              <a:t> </a:t>
            </a:r>
            <a:r>
              <a:rPr lang="ru-RU" sz="3200" dirty="0" smtClean="0"/>
              <a:t>– игра, в которой участники действуют по разработанному плану.</a:t>
            </a:r>
          </a:p>
          <a:p>
            <a:r>
              <a:rPr lang="en-US" sz="3200" b="1" dirty="0" smtClean="0"/>
              <a:t>Co-working</a:t>
            </a:r>
            <a:r>
              <a:rPr lang="en-US" sz="3200" dirty="0" smtClean="0"/>
              <a:t> </a:t>
            </a:r>
            <a:r>
              <a:rPr lang="ru-RU" sz="3200" dirty="0" smtClean="0"/>
              <a:t>– организация труда независимых друг от друга людей в общем пространстве.</a:t>
            </a:r>
          </a:p>
          <a:p>
            <a:r>
              <a:rPr lang="en-US" sz="3200" b="1" dirty="0" smtClean="0"/>
              <a:t>Open Space</a:t>
            </a:r>
            <a:r>
              <a:rPr lang="ru-RU" sz="3200" b="1" dirty="0" smtClean="0"/>
              <a:t> </a:t>
            </a:r>
            <a:r>
              <a:rPr lang="ru-RU" sz="3200" dirty="0" smtClean="0"/>
              <a:t>– дискуссии на открытых площадках.</a:t>
            </a:r>
            <a:endParaRPr lang="en-US" sz="3200" dirty="0" smtClean="0"/>
          </a:p>
          <a:p>
            <a:r>
              <a:rPr lang="en-US" sz="3200" b="1" dirty="0" smtClean="0"/>
              <a:t>Open Air</a:t>
            </a:r>
            <a:r>
              <a:rPr lang="ru-RU" sz="3200" b="1" dirty="0" smtClean="0"/>
              <a:t> </a:t>
            </a:r>
            <a:r>
              <a:rPr lang="ru-RU" sz="3200" dirty="0" smtClean="0"/>
              <a:t>– массовые мероприятия на открытом воздухе.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/>
              <a:t>Технология «</a:t>
            </a:r>
            <a:r>
              <a:rPr lang="en-US" sz="3200" b="1" dirty="0" smtClean="0"/>
              <a:t>Open Space</a:t>
            </a:r>
            <a:r>
              <a:rPr lang="ru-RU" sz="3200" b="1" dirty="0" smtClean="0"/>
              <a:t>» (открытое пространство)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В </a:t>
            </a:r>
            <a:r>
              <a:rPr lang="ru-RU" sz="3200" dirty="0" smtClean="0"/>
              <a:t>1983 году Х. Оуэн был организатором первого Международного симпозиума по организационному развитию в США, по окончании которого все 250 участников единодушно отметили, что самым лучшим во всем мероприятии были кофе-паузы!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амые древние способы коммуникации между людьми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Круг: </a:t>
            </a:r>
            <a:r>
              <a:rPr lang="ru-RU" sz="2400" dirty="0" smtClean="0"/>
              <a:t>самые важные вещи в жизни происходят в кругу. Мы встречаемся в кругу семьи, у нас есть круг друзей. В круге нет выше и нижестоящих, нет МЫ и ВЫ. В кругу все люди могут видеть друг друга.</a:t>
            </a:r>
          </a:p>
          <a:p>
            <a:r>
              <a:rPr lang="ru-RU" sz="2400" b="1" dirty="0" smtClean="0"/>
              <a:t>Доска объявлений: </a:t>
            </a:r>
            <a:r>
              <a:rPr lang="ru-RU" sz="2400" dirty="0" smtClean="0"/>
              <a:t>простой и уже давно используемый метод, с помощью которого люди могут сообщать друг другу о своих пожеланиях и интересах.</a:t>
            </a:r>
          </a:p>
          <a:p>
            <a:r>
              <a:rPr lang="ru-RU" sz="2400" b="1" dirty="0" smtClean="0"/>
              <a:t>Рыночная площадь: </a:t>
            </a:r>
            <a:r>
              <a:rPr lang="ru-RU" sz="2400" dirty="0" smtClean="0"/>
              <a:t>это пространство,  которое принадлежит всем и где каждый может  действовать в соответствии со своими потребностями и интересами.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Открытое пространство принадлежит всем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“открытом пространстве” целенаправленно создаются условия для проявления способностей человека (людей) к самоорганизации. </a:t>
            </a:r>
          </a:p>
          <a:p>
            <a:r>
              <a:rPr lang="ru-RU" sz="2800" dirty="0" smtClean="0"/>
              <a:t>Структурируется лишь время и </a:t>
            </a:r>
            <a:r>
              <a:rPr lang="ru-RU" sz="2800" dirty="0" err="1" smtClean="0"/>
              <a:t>пространство.И</a:t>
            </a:r>
            <a:r>
              <a:rPr lang="ru-RU" sz="2800" dirty="0" smtClean="0"/>
              <a:t> делается это при помощи четырех принципов, одного закона и одного предупреждения.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4 принципа “О</a:t>
            </a:r>
            <a:r>
              <a:rPr lang="en-US" b="1" dirty="0" smtClean="0"/>
              <a:t>pen Space”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Пришедшие сюда люди </a:t>
            </a:r>
            <a:r>
              <a:rPr lang="ru-RU" sz="2400" dirty="0" smtClean="0"/>
              <a:t>— это наиболее подходящие участники (работаем, разговариваем, обсуждаем, думаем с теми людьми, которые присутствуют). </a:t>
            </a:r>
          </a:p>
          <a:p>
            <a:r>
              <a:rPr lang="ru-RU" sz="2400" b="1" dirty="0" smtClean="0"/>
              <a:t>То, что происходит — это единственное, что может произойти </a:t>
            </a:r>
            <a:r>
              <a:rPr lang="ru-RU" sz="2400" dirty="0" smtClean="0"/>
              <a:t>(концентрируемся на том, что происходит здесь и сейчас). </a:t>
            </a:r>
          </a:p>
          <a:p>
            <a:r>
              <a:rPr lang="ru-RU" sz="2400" b="1" dirty="0" smtClean="0"/>
              <a:t>Процесс начинается, когда приходит время (</a:t>
            </a:r>
            <a:r>
              <a:rPr lang="ru-RU" sz="2400" dirty="0" smtClean="0"/>
              <a:t>подстраиваемся под ритм людей).</a:t>
            </a:r>
          </a:p>
          <a:p>
            <a:r>
              <a:rPr lang="ru-RU" sz="2400" b="1" dirty="0" smtClean="0"/>
              <a:t>Если конец — то конец / Если не конец — тогда не конец </a:t>
            </a:r>
            <a:r>
              <a:rPr lang="ru-RU" sz="2400" dirty="0" smtClean="0"/>
              <a:t>(Если обсуждение в группе подошло к логическому завершению и/или для этого понадобилось меньше времени, чем было запланировано, или обсуждать уже просто нечего, я сам определяю, что мне делать дальше с моим временем и энергией).</a:t>
            </a:r>
          </a:p>
          <a:p>
            <a:endParaRPr lang="ru-RU" sz="2000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Закон “</a:t>
            </a:r>
            <a:r>
              <a:rPr lang="en-US" b="1" dirty="0" err="1"/>
              <a:t>O</a:t>
            </a:r>
            <a:r>
              <a:rPr lang="ru-RU" b="1" dirty="0" err="1" smtClean="0"/>
              <a:t>pen</a:t>
            </a:r>
            <a:r>
              <a:rPr lang="ru-RU" b="1" dirty="0" smtClean="0"/>
              <a:t> </a:t>
            </a:r>
            <a:r>
              <a:rPr lang="en-US" b="1" dirty="0" err="1"/>
              <a:t>S</a:t>
            </a:r>
            <a:r>
              <a:rPr lang="ru-RU" b="1" dirty="0" err="1" smtClean="0"/>
              <a:t>pace</a:t>
            </a:r>
            <a:r>
              <a:rPr lang="ru-RU" b="1" dirty="0" smtClean="0"/>
              <a:t>”: голосование “ногами”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Autofit/>
          </a:bodyPr>
          <a:lstStyle/>
          <a:p>
            <a:r>
              <a:rPr lang="ru-RU" sz="2400" dirty="0"/>
              <a:t>Е</a:t>
            </a:r>
            <a:r>
              <a:rPr lang="ru-RU" sz="2400" dirty="0" smtClean="0"/>
              <a:t>сли во время работы в малой группе вы видите, что ничему новому не учитесь и ничего не можете дать другим — ищите другие места и другие способы работы!</a:t>
            </a:r>
          </a:p>
          <a:p>
            <a:r>
              <a:rPr lang="ru-RU" sz="2400" dirty="0" smtClean="0"/>
              <a:t>“Шмели” являются образцом работоспособности и прилежания, разработчиками своих идей.</a:t>
            </a:r>
          </a:p>
          <a:p>
            <a:r>
              <a:rPr lang="ru-RU" sz="2400" dirty="0" smtClean="0"/>
              <a:t>“Бабочки” наоборот — нерешительны и неактивны, предпочитают “порхать” в области буфета, вести милые беседы в кулуарах. Практически они создают вокруг себя пространство, в котором ничего не запланировано, и как раз по этой причине в нем может многое про изойти. Они могут стать очень активными, если их “разогреть” и дать новые импульсы для работы.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Предупреждение “</a:t>
            </a:r>
            <a:r>
              <a:rPr lang="en-US" b="1" dirty="0" smtClean="0"/>
              <a:t>Open </a:t>
            </a:r>
            <a:r>
              <a:rPr lang="en-US" b="1" dirty="0"/>
              <a:t>S</a:t>
            </a:r>
            <a:r>
              <a:rPr lang="en-US" b="1" dirty="0" smtClean="0"/>
              <a:t>pace”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0013" y="1827212"/>
            <a:ext cx="7313612" cy="434498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Тема должна быть комплексной, решения проблемных вопросов в ней не должны быть известны заранее. </a:t>
            </a:r>
          </a:p>
          <a:p>
            <a:r>
              <a:rPr lang="ru-RU" sz="2800" dirty="0" smtClean="0"/>
              <a:t>Тема должна быть актуальной — она должна “гореть в руках”. </a:t>
            </a:r>
          </a:p>
          <a:p>
            <a:r>
              <a:rPr lang="ru-RU" sz="2800" dirty="0" smtClean="0"/>
              <a:t>Тема должна предполагать альтернативы и противоречия. </a:t>
            </a:r>
          </a:p>
          <a:p>
            <a:r>
              <a:rPr lang="ru-RU" sz="2800" dirty="0" smtClean="0"/>
              <a:t>Группа участников должна быть гетерогенной.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1094</Words>
  <Application>Microsoft Office PowerPoint</Application>
  <PresentationFormat>Экран (4:3)</PresentationFormat>
  <Paragraphs>113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Инновационные технологии профилактики </vt:lpstr>
      <vt:lpstr>Инновационные технологии</vt:lpstr>
      <vt:lpstr>Технология «Open Space» (открытое пространство)</vt:lpstr>
      <vt:lpstr>Самые древние способы коммуникации между людьми</vt:lpstr>
      <vt:lpstr>Открытое пространство принадлежит всем</vt:lpstr>
      <vt:lpstr>4 принципа “Оpen Space”</vt:lpstr>
      <vt:lpstr>Закон “Open Space”: голосование “ногами”</vt:lpstr>
      <vt:lpstr>Предупреждение “Open Space”</vt:lpstr>
      <vt:lpstr>Технология «Open-Air»</vt:lpstr>
      <vt:lpstr>Open-Air "День молодежи« в Самаре </vt:lpstr>
      <vt:lpstr>Фолк фестиваль на живописном берегу реки Оки</vt:lpstr>
      <vt:lpstr>Мультиформатный фестиваль в Богородицке</vt:lpstr>
      <vt:lpstr>Рок-концерт в Москве (ЦСО «Мельница»</vt:lpstr>
      <vt:lpstr>Архстояние детское (2-й фестиваль современного искусства для детей) </vt:lpstr>
      <vt:lpstr>Крапивна 2015 (село в Тульской области)</vt:lpstr>
      <vt:lpstr>Мото Малоярославец 2015</vt:lpstr>
      <vt:lpstr>ОДА! ЕДА! Кулинарный фестиваль в Москве</vt:lpstr>
      <vt:lpstr>Open-Air "День молодежи« в Самаре </vt:lpstr>
      <vt:lpstr>Итак, в рамках Open-Air можно организовать</vt:lpstr>
      <vt:lpstr>Проектируем  интерактивное Open-Air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Open-Air, Open-Space в профилактике девиантного поведения"</dc:title>
  <cp:lastModifiedBy>KSPU</cp:lastModifiedBy>
  <cp:revision>2</cp:revision>
  <dcterms:created xsi:type="dcterms:W3CDTF">2014-11-21T11:00:06Z</dcterms:created>
  <dcterms:modified xsi:type="dcterms:W3CDTF">2016-12-02T06:43:21Z</dcterms:modified>
</cp:coreProperties>
</file>