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po.kspu.ru/mod/page/view.php?id=4535" TargetMode="External"/><Relationship Id="rId2" Type="http://schemas.openxmlformats.org/officeDocument/2006/relationships/hyperlink" Target="https://www.powtoon.com/my-powtoon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4893096" cy="48160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Учебная презентация 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80728"/>
            <a:ext cx="8964488" cy="245070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Constantia" pitchFamily="18" charset="0"/>
                <a:cs typeface="Times New Roman" pitchFamily="18" charset="0"/>
              </a:rPr>
              <a:t>Проективно-рекурсивная мастерская </a:t>
            </a:r>
            <a:r>
              <a:rPr lang="ru-RU" sz="3600" dirty="0" smtClean="0">
                <a:latin typeface="Constantia" pitchFamily="18" charset="0"/>
                <a:cs typeface="Times New Roman" pitchFamily="18" charset="0"/>
              </a:rPr>
              <a:t>педагога</a:t>
            </a:r>
            <a:endParaRPr lang="ru-RU" sz="3600" dirty="0"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987824" y="6093296"/>
            <a:ext cx="5864696" cy="4816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Н.Ф.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Яковлева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понятия «проекция»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latin typeface="+mj-lt"/>
              </a:rPr>
              <a:t>Прое́кция</a:t>
            </a:r>
            <a:r>
              <a:rPr lang="ru-RU" dirty="0" smtClean="0">
                <a:latin typeface="+mj-lt"/>
              </a:rPr>
              <a:t> </a:t>
            </a:r>
            <a:r>
              <a:rPr lang="ru-RU" dirty="0" smtClean="0">
                <a:latin typeface="+mj-lt"/>
              </a:rPr>
              <a:t>(от лат.</a:t>
            </a:r>
            <a:r>
              <a:rPr lang="ru-RU" dirty="0" smtClean="0">
                <a:latin typeface="+mj-lt"/>
              </a:rPr>
              <a:t> </a:t>
            </a:r>
            <a:endParaRPr lang="ru-RU" dirty="0" smtClean="0">
              <a:latin typeface="+mj-lt"/>
            </a:endParaRPr>
          </a:p>
          <a:p>
            <a:pPr>
              <a:buNone/>
            </a:pPr>
            <a:r>
              <a:rPr lang="ru-RU" i="1" dirty="0" err="1" smtClean="0">
                <a:latin typeface="+mj-lt"/>
              </a:rPr>
              <a:t>projectio</a:t>
            </a:r>
            <a:r>
              <a:rPr lang="ru-RU" dirty="0" smtClean="0">
                <a:latin typeface="+mj-lt"/>
              </a:rPr>
              <a:t> — «</a:t>
            </a:r>
            <a:r>
              <a:rPr lang="ru-RU" i="1" dirty="0" smtClean="0">
                <a:latin typeface="+mj-lt"/>
              </a:rPr>
              <a:t>бросание </a:t>
            </a:r>
            <a:endParaRPr lang="ru-RU" i="1" dirty="0" smtClean="0">
              <a:latin typeface="+mj-lt"/>
            </a:endParaRPr>
          </a:p>
          <a:p>
            <a:pPr>
              <a:buNone/>
            </a:pPr>
            <a:r>
              <a:rPr lang="ru-RU" i="1" dirty="0" smtClean="0">
                <a:latin typeface="+mj-lt"/>
              </a:rPr>
              <a:t>вперед</a:t>
            </a:r>
            <a:r>
              <a:rPr lang="ru-RU" dirty="0" smtClean="0">
                <a:latin typeface="+mj-lt"/>
              </a:rPr>
              <a:t>»).</a:t>
            </a:r>
          </a:p>
          <a:p>
            <a:pPr>
              <a:buNone/>
            </a:pPr>
            <a:endParaRPr lang="ru-RU" dirty="0" smtClean="0">
              <a:latin typeface="+mj-lt"/>
            </a:endParaRPr>
          </a:p>
          <a:p>
            <a:pPr marL="0" indent="0">
              <a:buNone/>
            </a:pPr>
            <a:endParaRPr lang="ru-RU" dirty="0" smtClean="0">
              <a:latin typeface="+mj-lt"/>
            </a:endParaRP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Человек </a:t>
            </a:r>
            <a:r>
              <a:rPr lang="ru-RU" dirty="0" smtClean="0">
                <a:latin typeface="+mj-lt"/>
              </a:rPr>
              <a:t>приписывает кому-то или чему-то собственные мысли, чувства, мотивы, черты характера и пр., полагая, что он воспринял что-то приходящее извне, а не изнутри самого себя.</a:t>
            </a:r>
            <a:endParaRPr lang="ru-RU" dirty="0" smtClean="0">
              <a:latin typeface="+mj-lt"/>
            </a:endParaRPr>
          </a:p>
          <a:p>
            <a:pPr>
              <a:buNone/>
            </a:pPr>
            <a:r>
              <a:rPr lang="ru-RU" dirty="0" smtClean="0">
                <a:latin typeface="+mj-lt"/>
              </a:rPr>
              <a:t> </a:t>
            </a:r>
            <a:endParaRPr lang="ru-RU" dirty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84784"/>
            <a:ext cx="338567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99592" y="1268760"/>
            <a:ext cx="7704856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latin typeface="Constantia" pitchFamily="18" charset="0"/>
              </a:rPr>
              <a:t>Восточная </a:t>
            </a:r>
            <a:r>
              <a:rPr lang="ru-RU" sz="2400" b="1" u="sng" dirty="0" smtClean="0">
                <a:latin typeface="Constantia" pitchFamily="18" charset="0"/>
              </a:rPr>
              <a:t>притча о торговце и </a:t>
            </a:r>
            <a:r>
              <a:rPr lang="ru-RU" sz="2400" b="1" u="sng" dirty="0" smtClean="0">
                <a:latin typeface="Constantia" pitchFamily="18" charset="0"/>
              </a:rPr>
              <a:t>попугае.</a:t>
            </a:r>
          </a:p>
          <a:p>
            <a:pPr algn="ctr"/>
            <a:r>
              <a:rPr lang="ru-RU" sz="2400" b="1" dirty="0" smtClean="0">
                <a:latin typeface="Constantia" pitchFamily="18" charset="0"/>
              </a:rPr>
              <a:t>У </a:t>
            </a:r>
            <a:r>
              <a:rPr lang="ru-RU" sz="2400" b="1" dirty="0" smtClean="0">
                <a:latin typeface="Constantia" pitchFamily="18" charset="0"/>
              </a:rPr>
              <a:t>восточного торговца был говорящий попугай. Однажды этот попугай опрокинул бутыль с маслом, торговец страшно разгневался и ударил его палкой по голове. С этих пор попугай разучился говорить, потерял перья на голове и совсем облысел. И вот однажды к торговцу вошел лысый покупатель. Его вид привел попугая в страшное волнение. Он затрещал, захлопал крыльями и вдруг проговорил: «Ты тоже опрокинул бутыль с маслом и получил подзатыльник? Вот почему у тебя теперь нет волос!»</a:t>
            </a:r>
            <a:endParaRPr lang="ru-RU" sz="2400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понятия «проекция»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Constantia" pitchFamily="18" charset="0"/>
              </a:rPr>
              <a:t>Эмоция – образ. </a:t>
            </a:r>
          </a:p>
          <a:p>
            <a:r>
              <a:rPr lang="ru-RU" dirty="0" smtClean="0">
                <a:latin typeface="Constantia" pitchFamily="18" charset="0"/>
              </a:rPr>
              <a:t>Образ – эмоция.</a:t>
            </a:r>
          </a:p>
          <a:p>
            <a:r>
              <a:rPr lang="ru-RU" dirty="0" smtClean="0">
                <a:latin typeface="Constantia" pitchFamily="18" charset="0"/>
              </a:rPr>
              <a:t>Событие – образ.</a:t>
            </a:r>
          </a:p>
          <a:p>
            <a:r>
              <a:rPr lang="ru-RU" dirty="0" smtClean="0">
                <a:latin typeface="Constantia" pitchFamily="18" charset="0"/>
              </a:rPr>
              <a:t>Образ – воспоминание о событии. </a:t>
            </a:r>
          </a:p>
          <a:p>
            <a:r>
              <a:rPr lang="ru-RU" dirty="0" smtClean="0">
                <a:latin typeface="Constantia" pitchFamily="18" charset="0"/>
              </a:rPr>
              <a:t>Проекция своих качеств, ожиданий, эмоций на других людей.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556792"/>
            <a:ext cx="7272808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Constantia" pitchFamily="18" charset="0"/>
              </a:rPr>
              <a:t>Осознание </a:t>
            </a:r>
            <a:r>
              <a:rPr lang="ru-RU" sz="2400" b="1" dirty="0" smtClean="0">
                <a:latin typeface="Constantia" pitchFamily="18" charset="0"/>
              </a:rPr>
              <a:t>и анализ истинных источников негативных </a:t>
            </a:r>
            <a:r>
              <a:rPr lang="ru-RU" sz="2400" b="1" dirty="0" smtClean="0">
                <a:latin typeface="Constantia" pitchFamily="18" charset="0"/>
              </a:rPr>
              <a:t>чувств и </a:t>
            </a:r>
            <a:r>
              <a:rPr lang="ru-RU" sz="2400" b="1" dirty="0" smtClean="0">
                <a:latin typeface="Constantia" pitchFamily="18" charset="0"/>
              </a:rPr>
              <a:t>переживаний (у меня не получается…),</a:t>
            </a:r>
          </a:p>
          <a:p>
            <a:pPr algn="ctr"/>
            <a:r>
              <a:rPr lang="ru-RU" sz="2400" b="1" dirty="0" smtClean="0">
                <a:latin typeface="Constantia" pitchFamily="18" charset="0"/>
              </a:rPr>
              <a:t>формулировка проблемы (у меня не получается потому, что я не знаю и не умею…)</a:t>
            </a:r>
          </a:p>
          <a:p>
            <a:pPr algn="ctr"/>
            <a:r>
              <a:rPr lang="ru-RU" sz="2400" b="1" dirty="0" smtClean="0">
                <a:latin typeface="Constantia" pitchFamily="18" charset="0"/>
              </a:rPr>
              <a:t>п</a:t>
            </a:r>
            <a:r>
              <a:rPr lang="ru-RU" sz="2400" b="1" dirty="0" smtClean="0">
                <a:latin typeface="Constantia" pitchFamily="18" charset="0"/>
              </a:rPr>
              <a:t>еревод проблемы в задачу (СДЕЛАТЬ  ИНСТРУМЕНТ, С ПОМОЩЬЮ КОТОРОГО Я МОГУ РЕШИТЬ СВОЮ ПРОБЛЕМУ).</a:t>
            </a:r>
            <a:endParaRPr lang="ru-RU" sz="2400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понятия «рекурсия»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Рекурсия – это функция, которая сама вызывает </a:t>
            </a:r>
            <a:r>
              <a:rPr lang="ru-RU" dirty="0" smtClean="0">
                <a:latin typeface="+mj-lt"/>
              </a:rPr>
              <a:t>себя.</a:t>
            </a:r>
          </a:p>
          <a:p>
            <a:r>
              <a:rPr lang="ru-RU" dirty="0" smtClean="0">
                <a:latin typeface="+mj-lt"/>
              </a:rPr>
              <a:t>Повторение элементов </a:t>
            </a:r>
            <a:r>
              <a:rPr lang="ru-RU" dirty="0" err="1" smtClean="0">
                <a:latin typeface="+mj-lt"/>
              </a:rPr>
              <a:t>самоподобным</a:t>
            </a:r>
            <a:r>
              <a:rPr lang="ru-RU" dirty="0" smtClean="0">
                <a:latin typeface="+mj-lt"/>
              </a:rPr>
              <a:t> образом.</a:t>
            </a:r>
          </a:p>
          <a:p>
            <a:r>
              <a:rPr lang="ru-RU" dirty="0" smtClean="0">
                <a:latin typeface="+mj-lt"/>
              </a:rPr>
              <a:t>Притча о ленивой машине, которая для решения задачи построила машину и поручила решение задачи ей. </a:t>
            </a:r>
          </a:p>
          <a:p>
            <a:pPr>
              <a:buNone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556792"/>
            <a:ext cx="7344816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+mj-lt"/>
              </a:rPr>
              <a:t>Рекурсия в педагогике – решение педагогической проблемы с помощью проектирования  алгоритма (инструкции, рекомендации, плана и др.) </a:t>
            </a:r>
            <a:endParaRPr lang="ru-RU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Constantia" pitchFamily="18" charset="0"/>
              </a:rPr>
              <a:t>Проективно-рекурсивная деятельность педагога – это осознание педагогических проблем, их проекция на будущие интеллектуальные ресурсы, с помощью которых эти проблемы будут решаться. </a:t>
            </a:r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методических  ресурсов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www.powtoon.com/my-</a:t>
            </a:r>
            <a:r>
              <a:rPr lang="ru-RU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powtoons</a:t>
            </a:r>
            <a:r>
              <a:rPr lang="en-US" dirty="0" smtClean="0">
                <a:hlinkClick r:id="rId2"/>
              </a:rPr>
              <a:t>/#/</a:t>
            </a:r>
            <a:r>
              <a:rPr lang="ru-RU" dirty="0" smtClean="0"/>
              <a:t> </a:t>
            </a:r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dpo.kspu.ru/mod/page/view.php?id=4535</a:t>
            </a: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/>
              <a:t>Практическое задание: </a:t>
            </a:r>
            <a:br>
              <a:rPr lang="ru-RU" sz="2000" b="1" dirty="0" smtClean="0"/>
            </a:br>
            <a:r>
              <a:rPr lang="ru-RU" sz="2000" b="1" dirty="0" smtClean="0"/>
              <a:t>Ваш первый продукт проективно-рекурсивной деятельности 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17500"/>
            <a:ext cx="6912768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Прямоугольник 21"/>
          <p:cNvSpPr/>
          <p:nvPr/>
        </p:nvSpPr>
        <p:spPr>
          <a:xfrm rot="18917848">
            <a:off x="1326027" y="944725"/>
            <a:ext cx="1884180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Рекурсия - это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2469680">
            <a:off x="5054479" y="1100552"/>
            <a:ext cx="2608003" cy="13246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Мои проблемы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 rot="18716433">
            <a:off x="3419802" y="1259836"/>
            <a:ext cx="2608003" cy="4306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Алгоритм  разработки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5.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6.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7.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8.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 rot="18716433">
            <a:off x="1980125" y="3074530"/>
            <a:ext cx="1310873" cy="303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Мне нужно научиться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9" grpId="0" animBg="1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ругая 1">
      <a:majorFont>
        <a:latin typeface="Constantia"/>
        <a:ea typeface=""/>
        <a:cs typeface=""/>
      </a:majorFont>
      <a:minorFont>
        <a:latin typeface="Calibri"/>
        <a:ea typeface=""/>
        <a:cs typeface="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173</TotalTime>
  <Words>314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Проективно-рекурсивная мастерская педагога</vt:lpstr>
      <vt:lpstr>Сущность понятия «проекция» </vt:lpstr>
      <vt:lpstr>Сущность понятия «проекция»</vt:lpstr>
      <vt:lpstr>Сущность понятия «рекурсия»</vt:lpstr>
      <vt:lpstr>Слайд 5</vt:lpstr>
      <vt:lpstr>Примеры методических  ресурсов </vt:lpstr>
      <vt:lpstr>Практическое задание:  Ваш первый продукт проективно-рекурсивной деятельности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Проективно-рекурсивная мастерская педагога</dc:title>
  <cp:lastModifiedBy>KSPU</cp:lastModifiedBy>
  <cp:revision>19</cp:revision>
  <dcterms:modified xsi:type="dcterms:W3CDTF">2018-03-21T06:05:29Z</dcterms:modified>
</cp:coreProperties>
</file>