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B49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2" y="-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1848D-9926-4014-B285-84D89B13BC61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71693-3A81-4223-B7BD-71624EB9A3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8079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9769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BE94-66C0-45B1-8B4F-7B915723AF45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4397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786E-6999-408E-A255-1B78D7A8F64C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263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6576-9CDB-4314-8932-D5BA5231A287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665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7532D-AF79-49F6-B0F3-70B2B7F01100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384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79FE-039D-4D26-A6AD-9589AD0C4A30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91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B753-BB06-4843-8142-6E22C08894F6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786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36-A42D-48CE-B7FD-D9DC23CF4530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653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51EBB-1C1B-482B-A34D-8B00F024388F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630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AA543-9BAA-425E-A27F-4DA6557C26DC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145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E00D-0BA5-41D7-8EFA-FCFF3EFED99E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07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0D67-D00C-4B30-BC66-2C797B1367EA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12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9D67C-A3BC-4968-974D-2BEBACC9C990}" type="datetime1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3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4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4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8ed4ae6c2832dcc4ec36f665300dcbe8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5771" y="692458"/>
            <a:ext cx="4918229" cy="3879542"/>
          </a:xfrm>
          <a:prstGeom prst="rect">
            <a:avLst/>
          </a:prstGeom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30819" y="2894120"/>
            <a:ext cx="6107837" cy="2441360"/>
          </a:xfrm>
          <a:prstGeom prst="round2DiagRect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Метафорические ассоциативные карты в социальной работе с несовершеннолетними группы «риска»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1886" y="0"/>
            <a:ext cx="8752114" cy="707570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DB4921"/>
          </a:solidFill>
          <a:ln w="3810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Н.Ф. Яковлева                  Учебная презентация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39104" y="6093050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848600" y="6044781"/>
            <a:ext cx="0" cy="46166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892629" y="4484915"/>
            <a:ext cx="609600" cy="1426028"/>
            <a:chOff x="892629" y="4637315"/>
            <a:chExt cx="609600" cy="1426028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892629" y="4637315"/>
              <a:ext cx="457200" cy="1273628"/>
              <a:chOff x="892629" y="4615543"/>
              <a:chExt cx="457200" cy="1273628"/>
            </a:xfrm>
          </p:grpSpPr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892629" y="46155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V="1">
                <a:off x="1045029" y="47679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flipV="1">
                <a:off x="1197429" y="4909457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1349829" y="50727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1502229" y="5246915"/>
              <a:ext cx="0" cy="81642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9246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10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3 с колодой «ОН»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Выбрать три карты-сюжета, вслепую три карты-рамки.  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Расположить их в таком порядке: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«Это для меня важно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Вторая «Это для меня трудно».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Третья «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Этого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хочу добиться». 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 Наугад вставьте каждую карту в рамку.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Исследуйте значение  получившейся комбинации.</a:t>
            </a:r>
          </a:p>
          <a:p>
            <a:pPr marL="457200" indent="-457200" algn="just"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11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«АНИБИ»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(«Мой внутренний мир», «Внутренний ребенок»)</a:t>
            </a:r>
          </a:p>
          <a:p>
            <a:pPr fontAlgn="base"/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набор входит 192 карты: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96 карт-рисунков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96 карт- слов на английском и русском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языке.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Карты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предназначены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работы с внутренним ребенком,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своими и чужими детьми вообще.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колода предоставляет уникальную возможность встретиться с ребенком, которым ты когда-то был.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помощью карт «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Аниби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можно проанализировать травмы, кризисы, потребности и найти ресурсы.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Аниби сюжеты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257675" cy="2809875"/>
          </a:xfrm>
          <a:prstGeom prst="rect">
            <a:avLst/>
          </a:prstGeom>
        </p:spPr>
      </p:pic>
      <p:pic>
        <p:nvPicPr>
          <p:cNvPr id="8" name="Рисунок 7" descr="Аниби сюжеты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23886" y="2084696"/>
            <a:ext cx="3895725" cy="2743200"/>
          </a:xfrm>
          <a:prstGeom prst="rect">
            <a:avLst/>
          </a:prstGeom>
        </p:spPr>
      </p:pic>
      <p:pic>
        <p:nvPicPr>
          <p:cNvPr id="9" name="Рисунок 8" descr="Аниби сюжеты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72050" y="4324350"/>
            <a:ext cx="4171950" cy="2533650"/>
          </a:xfrm>
          <a:prstGeom prst="rect">
            <a:avLst/>
          </a:prstGeom>
        </p:spPr>
      </p:pic>
      <p:pic>
        <p:nvPicPr>
          <p:cNvPr id="10" name="Рисунок 9" descr="Аниби слова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45732" y="1"/>
            <a:ext cx="3246889" cy="2138824"/>
          </a:xfrm>
          <a:prstGeom prst="rect">
            <a:avLst/>
          </a:prstGeom>
        </p:spPr>
      </p:pic>
      <p:pic>
        <p:nvPicPr>
          <p:cNvPr id="12" name="Рисунок 11" descr="Аниби слова 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53010" y="4293134"/>
            <a:ext cx="3873832" cy="2564866"/>
          </a:xfrm>
          <a:prstGeom prst="rect">
            <a:avLst/>
          </a:prstGeom>
        </p:spPr>
      </p:pic>
      <p:pic>
        <p:nvPicPr>
          <p:cNvPr id="13" name="Рисунок 12" descr="Аниби слова 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50173" y="2057256"/>
            <a:ext cx="3493827" cy="229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12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4 «Ресурсы»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Выберите одну карту-сюжет, отражающую какую-то сферу Вашей жизни (любовь, супружество, материнство, профессиональную деятельность, межличностные отношения с отцом или матерью или др.)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Вслепую выберите 8 карт из колоды со словами.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Расположите их по схеме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Поочередно открывайте </a:t>
            </a:r>
          </a:p>
          <a:p>
            <a:pPr marL="457200" indent="-457200"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аждую карту,  означающую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Ваш ресурс в данной сфере.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2692" y="2519415"/>
            <a:ext cx="4599130" cy="4338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13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карты «Дитя и зверь»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63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карты. Автор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Ицик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Шмулевич, Израиль.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Каждая карта изображает взаимодействие ребенка и животного, луч света, отражающий намерение, мысль, чувство или действие и взаимодействие теней, отличающееся от явного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Работать можно на темы: эмоции, коммуникация, искренность, тревоги и страхи, обучение, качества и черты характера, ресурсы и образ благополучия.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Каждая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деталь на карте имеет видимое и скрытое значение: животное, ребенок, отношения между ними, тень, луч света, и отношения между лучом и тенью. Используйте эти элементы для исследования актуальной для вас темы.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14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1319" y="573205"/>
            <a:ext cx="810677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карты «Дитя и зверь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Дитя и зверь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38500"/>
            <a:ext cx="5353050" cy="3619500"/>
          </a:xfrm>
          <a:prstGeom prst="rect">
            <a:avLst/>
          </a:prstGeom>
        </p:spPr>
      </p:pic>
      <p:pic>
        <p:nvPicPr>
          <p:cNvPr id="15" name="Рисунок 14" descr="Дитя и зверь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5372100" cy="3638550"/>
          </a:xfrm>
          <a:prstGeom prst="rect">
            <a:avLst/>
          </a:prstGeom>
        </p:spPr>
      </p:pic>
      <p:pic>
        <p:nvPicPr>
          <p:cNvPr id="14" name="Рисунок 13" descr="Дитя и зверь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7150" y="0"/>
            <a:ext cx="5276850" cy="3562350"/>
          </a:xfrm>
          <a:prstGeom prst="rect">
            <a:avLst/>
          </a:prstGeom>
        </p:spPr>
      </p:pic>
      <p:pic>
        <p:nvPicPr>
          <p:cNvPr id="12" name="Рисунок 11" descr="Дитя и зверь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38575" y="3324225"/>
            <a:ext cx="5305425" cy="3533775"/>
          </a:xfrm>
          <a:prstGeom prst="rect">
            <a:avLst/>
          </a:prstGeom>
        </p:spPr>
      </p:pic>
      <p:pic>
        <p:nvPicPr>
          <p:cNvPr id="10" name="Рисунок 9" descr="Дитя и зверь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5343525" cy="3562350"/>
          </a:xfrm>
          <a:prstGeom prst="rect">
            <a:avLst/>
          </a:prstGeom>
        </p:spPr>
      </p:pic>
      <p:pic>
        <p:nvPicPr>
          <p:cNvPr id="9" name="Рисунок 8" descr="Дитя и зверь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00475" y="0"/>
            <a:ext cx="5343525" cy="3600450"/>
          </a:xfrm>
          <a:prstGeom prst="rect">
            <a:avLst/>
          </a:prstGeom>
        </p:spPr>
      </p:pic>
      <p:pic>
        <p:nvPicPr>
          <p:cNvPr id="13" name="Рисунок 12" descr="Дитя и зверь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3305175"/>
            <a:ext cx="533400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15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5.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Выберите карту с животным, на которое хотите быть похожим.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черты в нем Вас привлекают?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 опасности его подстерегают? Как он от них спасается?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кем оно дружит? Кто его враги?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у Вас с ним общего?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черты этого животного Вы хотите развивать у себя? Какие хотите преодолеть?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16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0" y="537029"/>
            <a:ext cx="9144000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вами работала Яковлева Наталья Федоровна!</a:t>
            </a: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Желаю успеха в овладении методикой «МАК»</a:t>
            </a: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Проективные методики</a:t>
            </a:r>
          </a:p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различных проекций  с последующей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интерпретацией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экспериментальной ситуации, допускающей множественность возможных интерпретаций при восприятии её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испытуемыми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спользование неопределенных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стимулов, которые испытуемый должен сам дополнять, интерпретировать, развивать и т. д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тветы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задания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могут быть правильными или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неправильными, они определяются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особенностями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которые «проецируются» в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ответах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184244" y="1050878"/>
            <a:ext cx="3063923" cy="3234518"/>
            <a:chOff x="288" y="144"/>
            <a:chExt cx="1056" cy="960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288" y="144"/>
              <a:ext cx="1056" cy="96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Oval 9"/>
            <p:cNvSpPr>
              <a:spLocks noChangeArrowheads="1"/>
            </p:cNvSpPr>
            <p:nvPr/>
          </p:nvSpPr>
          <p:spPr bwMode="auto">
            <a:xfrm>
              <a:off x="672" y="480"/>
              <a:ext cx="288" cy="288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3274328" y="1624083"/>
            <a:ext cx="2880814" cy="3043450"/>
            <a:chOff x="8361" y="1854"/>
            <a:chExt cx="2520" cy="2340"/>
          </a:xfrm>
        </p:grpSpPr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8361" y="1854"/>
              <a:ext cx="2520" cy="2340"/>
              <a:chOff x="8361" y="1854"/>
              <a:chExt cx="2520" cy="2340"/>
            </a:xfrm>
          </p:grpSpPr>
          <p:sp>
            <p:nvSpPr>
              <p:cNvPr id="19" name="Rectangle 10"/>
              <p:cNvSpPr>
                <a:spLocks noChangeArrowheads="1"/>
              </p:cNvSpPr>
              <p:nvPr/>
            </p:nvSpPr>
            <p:spPr bwMode="auto">
              <a:xfrm>
                <a:off x="8361" y="1854"/>
                <a:ext cx="2520" cy="234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Oval 11"/>
              <p:cNvSpPr>
                <a:spLocks noChangeArrowheads="1"/>
              </p:cNvSpPr>
              <p:nvPr/>
            </p:nvSpPr>
            <p:spPr bwMode="auto">
              <a:xfrm>
                <a:off x="9073" y="2385"/>
                <a:ext cx="1088" cy="110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Oval 12"/>
              <p:cNvSpPr>
                <a:spLocks noChangeArrowheads="1"/>
              </p:cNvSpPr>
              <p:nvPr/>
            </p:nvSpPr>
            <p:spPr bwMode="auto">
              <a:xfrm>
                <a:off x="9253" y="2565"/>
                <a:ext cx="720" cy="731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9433" y="2745"/>
              <a:ext cx="360" cy="371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4"/>
          <p:cNvGrpSpPr>
            <a:grpSpLocks/>
          </p:cNvGrpSpPr>
          <p:nvPr/>
        </p:nvGrpSpPr>
        <p:grpSpPr bwMode="auto">
          <a:xfrm>
            <a:off x="6141493" y="2402006"/>
            <a:ext cx="3002507" cy="3029804"/>
            <a:chOff x="8361" y="10494"/>
            <a:chExt cx="2520" cy="2340"/>
          </a:xfrm>
        </p:grpSpPr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8361" y="10494"/>
              <a:ext cx="2520" cy="234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Oval 6"/>
            <p:cNvSpPr>
              <a:spLocks noChangeArrowheads="1"/>
            </p:cNvSpPr>
            <p:nvPr/>
          </p:nvSpPr>
          <p:spPr bwMode="auto">
            <a:xfrm>
              <a:off x="9801" y="12114"/>
              <a:ext cx="540" cy="54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3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55792" y="441495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ассоциативные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карты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набор картинок величиной с игральную 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карту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или открытку, изображающих людей, их взаимодействия, жизненные ситуации, пейзажи, животных, предметы быта, абстрактные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картины.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— это эффективный и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экологичный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инструмент, помогающий заглянуть в наше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подсознание.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Представленные на них образы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метафора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наших ценностей, страхов, желаний или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опыта. 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Важен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заложенный художником смысл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душевный отклик отдельного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человека. 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 поднимают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глубины нашего подсознания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бессознательные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впечатления, которые определяют нашу реакцию на те или иные жизненные ситуации.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4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и зачем применять метафорические ассоциативные карты?</a:t>
            </a:r>
          </a:p>
          <a:p>
            <a:pPr fontAlgn="base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 применяют  тогда,  когда трудно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сформулировать и понять причину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беспокойства, тревоги.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могут помочь взаимопониманию между людьми особенно в случаях, когда трудно обсудить какую-то проблему.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помогают выразить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мысли, чувства, намерения, осмыслить свой опыт.</a:t>
            </a: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ассоциативные карты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применяются в диагностике проблем  подростков, неохотно вступающих в контакт,,   плохо осознающих свои чувства, не умеющих  выражать свои мысли.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— это один из инструментов развития интуиции, творческих способностей, открытия своих талантов.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помощью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помогать выстраивать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отношения,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лучше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узнать и понять себя 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других.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5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Набор  метафорических ассоциативных карт «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Набор состоит из двух колод: 77 цветных портретов изображают самые разнообразные типажи детей  и  подростков разных стран и народов.</a:t>
            </a:r>
          </a:p>
          <a:p>
            <a:pPr algn="just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Помимо карт-портретов в набор входит 44 ситуационные карты, которые схематично указывают  на возможные связи, отношения и события. 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Персонита лица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807" y="0"/>
            <a:ext cx="2600325" cy="3733800"/>
          </a:xfrm>
          <a:prstGeom prst="rect">
            <a:avLst/>
          </a:prstGeom>
        </p:spPr>
      </p:pic>
      <p:pic>
        <p:nvPicPr>
          <p:cNvPr id="8" name="Рисунок 7" descr="Персонита лица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98538" y="0"/>
            <a:ext cx="2619375" cy="3766782"/>
          </a:xfrm>
          <a:prstGeom prst="rect">
            <a:avLst/>
          </a:prstGeom>
        </p:spPr>
      </p:pic>
      <p:pic>
        <p:nvPicPr>
          <p:cNvPr id="9" name="Рисунок 8" descr="Персонита лица 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30934" y="0"/>
            <a:ext cx="2695575" cy="3724275"/>
          </a:xfrm>
          <a:prstGeom prst="rect">
            <a:avLst/>
          </a:prstGeom>
        </p:spPr>
      </p:pic>
      <p:pic>
        <p:nvPicPr>
          <p:cNvPr id="10" name="Рисунок 9" descr="Персонита лица Мальчик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0102" y="3105150"/>
            <a:ext cx="2609850" cy="3752850"/>
          </a:xfrm>
          <a:prstGeom prst="rect">
            <a:avLst/>
          </a:prstGeom>
        </p:spPr>
      </p:pic>
      <p:pic>
        <p:nvPicPr>
          <p:cNvPr id="12" name="Рисунок 11" descr="Персонита лица Мальчик 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00445" y="3114675"/>
            <a:ext cx="2733675" cy="3743325"/>
          </a:xfrm>
          <a:prstGeom prst="rect">
            <a:avLst/>
          </a:prstGeom>
        </p:spPr>
      </p:pic>
      <p:pic>
        <p:nvPicPr>
          <p:cNvPr id="13" name="Рисунок 12" descr="Персонита лица Мальчик 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4754" y="3152775"/>
            <a:ext cx="268605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6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3209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«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Написаны канадским художником Эли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Раманом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русской художницей Марией Лукьяновой, они состоят из портретов детей и молодежи из всех уголков Земли.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Рассматривая эти портреты, мы начинаем спрашивать себя, какую жизнь ведут эти люди? Что они могут думать и чувствовать? Как они видят себя и других? Какие надежды, мечты, страхи влияют на их жизнь? Кто из них похож на нас или на друзей нашей юности?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Карты-взаимодействия могут помочь нам разобраться в отношениях между различными людьми.</a:t>
            </a:r>
          </a:p>
          <a:p>
            <a:pPr algn="ctr"/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Персонита силуэты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2308" y="3248025"/>
            <a:ext cx="2619375" cy="3609975"/>
          </a:xfrm>
          <a:prstGeom prst="rect">
            <a:avLst/>
          </a:prstGeom>
        </p:spPr>
      </p:pic>
      <p:pic>
        <p:nvPicPr>
          <p:cNvPr id="8" name="Рисунок 7" descr="Персонита силуэты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6619" y="0"/>
            <a:ext cx="2600325" cy="3667125"/>
          </a:xfrm>
          <a:prstGeom prst="rect">
            <a:avLst/>
          </a:prstGeom>
        </p:spPr>
      </p:pic>
      <p:pic>
        <p:nvPicPr>
          <p:cNvPr id="9" name="Рисунок 8" descr="Персонита силуэты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162300"/>
            <a:ext cx="2647950" cy="3695700"/>
          </a:xfrm>
          <a:prstGeom prst="rect">
            <a:avLst/>
          </a:prstGeom>
        </p:spPr>
      </p:pic>
      <p:pic>
        <p:nvPicPr>
          <p:cNvPr id="10" name="Рисунок 9" descr="Персонита силуэты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63842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7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 1. Взаимодействие.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ыбрать из колоды «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одну карту-ситуацию. Внимательно ее рассмотреть.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Выбрать 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слепую из карт-портретов  такое количество, которое соответствует числу фигур на карте-ситуации.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Расположить их согласно схеме на карте-ситуации.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Описать возможные состояния, черты, отношения персонажей на картах. </a:t>
            </a:r>
          </a:p>
        </p:txBody>
      </p: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8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Биография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Выбрать, руководствуясь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своими чувствами,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колоды «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3 карты,  с помощью которых Вы можете представить себя ребенком, подростком, юношей (девушкой).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оставалось у них неизменным на разных возрастных этапах?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черты и качества менялись?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осталось от этих качеств сейчас?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радовало?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огорчало?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Вы бы сказали этим детям сейчас?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9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крты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«ОН»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Две колоды по 88 карт каждая – одна из картинок, изображающих различные жизненные ситуации, другая из рамок со словами.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Помещая карту с изображением в обрамление, можно исследовать значение этой комбинации, возникающее из взаимодействия образов и слов и создающее новые смыслы.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существует 7744 возможных комбинаций.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Ох. Рамка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907975" cy="3924584"/>
          </a:xfrm>
          <a:prstGeom prst="rect">
            <a:avLst/>
          </a:prstGeom>
        </p:spPr>
      </p:pic>
      <p:pic>
        <p:nvPicPr>
          <p:cNvPr id="9" name="Рисунок 8" descr="Ох.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78" y="409432"/>
            <a:ext cx="2144748" cy="2790399"/>
          </a:xfrm>
          <a:prstGeom prst="rect">
            <a:avLst/>
          </a:prstGeom>
        </p:spPr>
      </p:pic>
      <p:pic>
        <p:nvPicPr>
          <p:cNvPr id="12" name="Рисунок 11" descr="Ох. Рамка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2595196" y="325073"/>
            <a:ext cx="3916909" cy="3266766"/>
          </a:xfrm>
          <a:prstGeom prst="rect">
            <a:avLst/>
          </a:prstGeom>
        </p:spPr>
      </p:pic>
      <p:pic>
        <p:nvPicPr>
          <p:cNvPr id="13" name="Рисунок 12" descr="Ох.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61627" y="434098"/>
            <a:ext cx="2215842" cy="3105356"/>
          </a:xfrm>
          <a:prstGeom prst="rect">
            <a:avLst/>
          </a:prstGeom>
        </p:spPr>
      </p:pic>
      <p:pic>
        <p:nvPicPr>
          <p:cNvPr id="14" name="Рисунок 13" descr="Ох. Рамка 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5671798" y="442399"/>
            <a:ext cx="3914606" cy="3029802"/>
          </a:xfrm>
          <a:prstGeom prst="rect">
            <a:avLst/>
          </a:prstGeom>
        </p:spPr>
      </p:pic>
      <p:pic>
        <p:nvPicPr>
          <p:cNvPr id="15" name="Рисунок 14" descr="Ох.1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41993" y="430558"/>
            <a:ext cx="2101754" cy="295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64a1fa3d0288f698ae55faddce9bfe24b5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</TotalTime>
  <Words>827</Words>
  <Application>Microsoft Office PowerPoint</Application>
  <PresentationFormat>Экран (4:3)</PresentationFormat>
  <Paragraphs>143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KSPU</cp:lastModifiedBy>
  <cp:revision>33</cp:revision>
  <dcterms:created xsi:type="dcterms:W3CDTF">2013-02-28T04:41:09Z</dcterms:created>
  <dcterms:modified xsi:type="dcterms:W3CDTF">2018-04-11T11:16:56Z</dcterms:modified>
</cp:coreProperties>
</file>