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5" r:id="rId10"/>
    <p:sldId id="266" r:id="rId11"/>
    <p:sldId id="267" r:id="rId12"/>
    <p:sldId id="263" r:id="rId13"/>
    <p:sldId id="264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81" r:id="rId25"/>
    <p:sldId id="279" r:id="rId26"/>
    <p:sldId id="282" r:id="rId27"/>
    <p:sldId id="283" r:id="rId28"/>
    <p:sldId id="284" r:id="rId29"/>
    <p:sldId id="285" r:id="rId30"/>
    <p:sldId id="286" r:id="rId31"/>
    <p:sldId id="287" r:id="rId32"/>
    <p:sldId id="278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72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endParaRPr lang="ru-RU" alt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alt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E49118B-4059-4498-AA47-886EFD32A585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8E43E7-D34E-43DB-B4A7-C31F2B6987D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0B5209C-F4C2-4A22-B261-E02986FDEDC5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BAF50-2EBB-4509-956E-D6828210293A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630A4EC-4AA3-419F-B359-7C483C959413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4B227E-65DB-44E5-ADC7-855D0E95C93F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34687E-2833-48CA-8759-7D26C824840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0C2C8-D41A-4EC8-9190-6807144DE8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54C43C-EB0E-4201-B916-D76783A9F6D7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5200A-3E27-412E-BCB0-7831C8B53EDA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C96E30-4976-47F9-9310-9817E6377426}" type="slidenum">
              <a:rPr lang="ru-RU" altLang="en-US" smtClean="0"/>
              <a:pPr/>
              <a:t>‹#›</a:t>
            </a:fld>
            <a:endParaRPr lang="ru-RU" altLang="en-US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alt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8C5BED-A5D9-499F-B3B6-79A3EA50F3B1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71800" y="1556792"/>
            <a:ext cx="6048672" cy="165618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accent1"/>
                </a:solidFill>
              </a:rPr>
              <a:t>Общепедагогические Методы</a:t>
            </a:r>
            <a:br>
              <a:rPr lang="ru-RU" sz="2800" dirty="0" smtClean="0">
                <a:solidFill>
                  <a:schemeClr val="accent1"/>
                </a:solidFill>
              </a:rPr>
            </a:br>
            <a:r>
              <a:rPr lang="ru-RU" sz="2800" dirty="0" smtClean="0">
                <a:solidFill>
                  <a:schemeClr val="accent1"/>
                </a:solidFill>
              </a:rPr>
              <a:t>воспитания</a:t>
            </a:r>
            <a:endParaRPr lang="ru-RU" sz="2800" dirty="0">
              <a:solidFill>
                <a:schemeClr val="accent1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771800" y="5517232"/>
            <a:ext cx="6372200" cy="1101248"/>
          </a:xfrm>
        </p:spPr>
        <p:txBody>
          <a:bodyPr/>
          <a:lstStyle/>
          <a:p>
            <a:pPr algn="just"/>
            <a:r>
              <a:rPr lang="ru-RU" i="1" dirty="0" smtClean="0">
                <a:solidFill>
                  <a:schemeClr val="bg1"/>
                </a:solidFill>
                <a:latin typeface="+mj-lt"/>
              </a:rPr>
              <a:t>Н.Ф. Яковлева                        Учебная презентация</a:t>
            </a:r>
          </a:p>
          <a:p>
            <a:pPr algn="just"/>
            <a:endParaRPr lang="ru-RU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2550" cy="98425"/>
          </a:xfrm>
        </p:spPr>
        <p:txBody>
          <a:bodyPr>
            <a:normAutofit fontScale="90000"/>
          </a:bodyPr>
          <a:lstStyle/>
          <a:p>
            <a:endParaRPr lang="ru-RU" sz="35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60350"/>
            <a:ext cx="8229600" cy="5870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000"/>
              <a:t>		Требования заключены в правилах поведения учащегося, уставе школы, распорядке, режиме дня образовательного учреждения.</a:t>
            </a:r>
          </a:p>
          <a:p>
            <a:pPr>
              <a:buFont typeface="Wingdings" pitchFamily="2" charset="2"/>
              <a:buNone/>
            </a:pPr>
            <a:r>
              <a:rPr lang="ru-RU" sz="4000"/>
              <a:t>		В наличии требований нет никакого насилия, авторитаризма. Все подчиняются требованиям.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7543800" cy="863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/>
              <a:t>Общественное мнение-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229600" cy="50784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400"/>
              <a:t>	выражение группового требования. Используются в развитых коллективах при оценке поступков и выражается в нормах, ценностях, взглядов на жизнь всех членов группы.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/>
              <a:t>Методы формирования чувств и отношений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511175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ru-RU" sz="3200"/>
              <a:t>		Стимулируют познание и деятельность, используются в единстве с методами формирования сознания и деятельности.</a:t>
            </a:r>
          </a:p>
          <a:p>
            <a:pPr>
              <a:buFont typeface="Wingdings" pitchFamily="2" charset="2"/>
              <a:buNone/>
            </a:pPr>
            <a:r>
              <a:rPr lang="ru-RU" sz="3200"/>
              <a:t> </a:t>
            </a:r>
          </a:p>
          <a:p>
            <a:pPr>
              <a:buFont typeface="Wingdings" pitchFamily="2" charset="2"/>
              <a:buNone/>
            </a:pPr>
            <a:r>
              <a:rPr lang="ru-RU" sz="3200"/>
              <a:t>		К таким стимулирующим методам относятся поощрение, порицание, наказание, создание ситуаций успеха, контроль, самоконтроль, оценка и самооценка и др.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5779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/>
              <a:t>Методы контроля, самоконтроля и самооценки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200"/>
              <a:t>		Они направлены на анализ и оценку результатов воспитания. </a:t>
            </a:r>
          </a:p>
          <a:p>
            <a:pPr>
              <a:buFont typeface="Wingdings" pitchFamily="2" charset="2"/>
              <a:buNone/>
            </a:pPr>
            <a:r>
              <a:rPr lang="ru-RU" sz="3200"/>
              <a:t>		Основная функция - оценка степени достижения целей воспитания, т. е. его эффективности и оценка профессионализма учителя.</a:t>
            </a:r>
          </a:p>
          <a:p>
            <a:pPr>
              <a:buFont typeface="Wingdings" pitchFamily="2" charset="2"/>
              <a:buNone/>
            </a:pPr>
            <a:r>
              <a:rPr lang="ru-RU" sz="3200"/>
              <a:t>		Их относят к методам самовоспитания.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/>
              <a:t>Методы самовоспитания и самообразования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7338"/>
            <a:ext cx="8229600" cy="49672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 	 	</a:t>
            </a:r>
            <a:r>
              <a:rPr lang="ru-RU" b="1" i="1"/>
              <a:t>Самовоспитание</a:t>
            </a:r>
            <a:r>
              <a:rPr lang="ru-RU" i="1"/>
              <a:t> - это процесс усвоения человеком опыта предшествующих поколений посредством внутренних душевных факторов, обеспечивающих развитие</a:t>
            </a:r>
            <a:r>
              <a:rPr lang="ru-RU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  		</a:t>
            </a:r>
            <a:r>
              <a:rPr lang="ru-RU" b="1" i="1"/>
              <a:t>Самовоспитание</a:t>
            </a:r>
            <a:r>
              <a:rPr lang="ru-RU" i="1"/>
              <a:t> - это деятельность человека, направленная на изменение своей личности в соответствии с сознательно поставленными целями, сложившимися идеалами и убеждениями.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387350" y="122238"/>
            <a:ext cx="69850" cy="69850"/>
          </a:xfrm>
        </p:spPr>
        <p:txBody>
          <a:bodyPr>
            <a:normAutofit fontScale="90000"/>
          </a:bodyPr>
          <a:lstStyle/>
          <a:p>
            <a:endParaRPr lang="ru-RU" sz="350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913"/>
            <a:ext cx="8229600" cy="633571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 		</a:t>
            </a:r>
            <a:r>
              <a:rPr lang="ru-RU" b="1" i="1"/>
              <a:t>Самообразование </a:t>
            </a:r>
            <a:r>
              <a:rPr lang="ru-RU" i="1"/>
              <a:t>- это система внутренней самоорганизации не усвоению опыта поколений, направленной на собственное развитие.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i="1"/>
              <a:t> 		Самообучение</a:t>
            </a:r>
            <a:r>
              <a:rPr lang="ru-RU" i="1"/>
              <a:t> - это процесс непосредственного получения человеком опыта поколений посредством собственных устремлений и самим выбранных средств.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 		В понятиях "самовоспитание", "самообразование", "самообучение " педагогика описывает внутренний духовный мир человека, его способность самостоятельно развиваться.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/>
              <a:t>Основные методы самовоспитания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4718050"/>
          </a:xfrm>
        </p:spPr>
        <p:txBody>
          <a:bodyPr/>
          <a:lstStyle/>
          <a:p>
            <a:r>
              <a:rPr lang="ru-RU" sz="2600" b="1" i="1" u="sng"/>
              <a:t>Самопознание</a:t>
            </a:r>
            <a:r>
              <a:rPr lang="ru-RU" sz="2600"/>
              <a:t>, которое включает: самонаблюдение, самоанализ, самооценивание, самосравнение. </a:t>
            </a:r>
          </a:p>
          <a:p>
            <a:r>
              <a:rPr lang="ru-RU" sz="2600" b="1" i="1" u="sng"/>
              <a:t>Самообладание</a:t>
            </a:r>
            <a:r>
              <a:rPr lang="ru-RU" sz="2600"/>
              <a:t>, которое опирается на: самоубеждение, самоконтроль, самоприказ, самовнушение, самоподкрепление, самоисповедь, самопринуждение. </a:t>
            </a:r>
          </a:p>
          <a:p>
            <a:r>
              <a:rPr lang="ru-RU" sz="2600" b="1" i="1" u="sng"/>
              <a:t>Самостимулирование</a:t>
            </a:r>
            <a:r>
              <a:rPr lang="ru-RU" sz="2600"/>
              <a:t>, которое предполагает: самоутверждение, самоободрение, самопоощрение, самонаказание, самоограничение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30275"/>
          </a:xfrm>
        </p:spPr>
        <p:txBody>
          <a:bodyPr/>
          <a:lstStyle/>
          <a:p>
            <a:pPr algn="ctr"/>
            <a:r>
              <a:rPr lang="ru-RU" sz="4800"/>
              <a:t>Методы влияния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5111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b="1" i="1"/>
              <a:t>		Влияние в воспитании</a:t>
            </a:r>
            <a:r>
              <a:rPr lang="ru-RU" sz="3600" i="1"/>
              <a:t> - деятельность воспитателя в едином процессе социального взаимодействия, приводящая к изменению каких-либо аспектов индивидуальности воспитуемого, его поведения и сознания, форма осуществления функций педагога</a:t>
            </a:r>
            <a:r>
              <a:rPr lang="ru-RU" sz="36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7224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/>
              <a:t>Основные способы влияния</a:t>
            </a:r>
            <a:r>
              <a:rPr lang="ru-RU" sz="3500"/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391025"/>
          </a:xfrm>
        </p:spPr>
        <p:txBody>
          <a:bodyPr/>
          <a:lstStyle/>
          <a:p>
            <a:r>
              <a:rPr lang="ru-RU" sz="4800"/>
              <a:t>убеждение; </a:t>
            </a:r>
          </a:p>
          <a:p>
            <a:r>
              <a:rPr lang="ru-RU" sz="4800"/>
              <a:t>внушение; </a:t>
            </a:r>
          </a:p>
          <a:p>
            <a:r>
              <a:rPr lang="ru-RU" sz="4800"/>
              <a:t>заражение; </a:t>
            </a:r>
          </a:p>
          <a:p>
            <a:r>
              <a:rPr lang="ru-RU" sz="4800"/>
              <a:t>подражание</a:t>
            </a:r>
            <a:r>
              <a:rPr lang="ru-RU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pPr algn="ctr"/>
            <a:r>
              <a:rPr lang="ru-RU" sz="5400"/>
              <a:t>Убеждение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229600" cy="5616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200" i="1"/>
              <a:t>		</a:t>
            </a:r>
            <a:r>
              <a:rPr lang="ru-RU" sz="3100" i="1" u="sng"/>
              <a:t>Включает в себя систему доводов, которые обосновывают выдвигаемые пожелание, предложение и т.п</a:t>
            </a:r>
            <a:r>
              <a:rPr lang="ru-RU" sz="3100" u="sng"/>
              <a:t>.</a:t>
            </a:r>
            <a:r>
              <a:rPr lang="ru-RU" sz="3100"/>
              <a:t> Обычно убеждение ведет к определенной трансформации взглядов воспитуемого, а значит, и мотивационной основы его поведения. </a:t>
            </a:r>
          </a:p>
          <a:p>
            <a:pPr>
              <a:buFont typeface="Wingdings" pitchFamily="2" charset="2"/>
              <a:buNone/>
            </a:pPr>
            <a:r>
              <a:rPr lang="ru-RU" sz="3100"/>
              <a:t>		Наиболее легко поддаются убеждению люди, имеющие заниженную самооценку и ориентирующиеся на адаптацию к социальной среде.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О чем будем говорить</a:t>
            </a:r>
            <a:endParaRPr lang="ru-RU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5040313"/>
          </a:xfrm>
        </p:spPr>
        <p:txBody>
          <a:bodyPr/>
          <a:lstStyle/>
          <a:p>
            <a:pPr marL="571500" indent="-571500">
              <a:buFont typeface="Wingdings" pitchFamily="2" charset="2"/>
              <a:buAutoNum type="arabicPeriod"/>
            </a:pPr>
            <a:r>
              <a:rPr lang="ru-RU" sz="4000" dirty="0">
                <a:latin typeface="+mj-lt"/>
              </a:rPr>
              <a:t>Понятие и сущность методов воспитания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ru-RU" sz="4000" dirty="0">
                <a:latin typeface="+mj-lt"/>
              </a:rPr>
              <a:t>Классификации методов воспитания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ru-RU" sz="4000" dirty="0">
                <a:latin typeface="+mj-lt"/>
              </a:rPr>
              <a:t>Методы и способы влияния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ru-RU" sz="4000" dirty="0">
                <a:latin typeface="+mj-lt"/>
              </a:rPr>
              <a:t>Формы и средства воспитания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ru-RU" sz="4000" dirty="0">
                <a:latin typeface="+mj-lt"/>
              </a:rPr>
              <a:t>Внеурочная деятельность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15888"/>
            <a:ext cx="7543800" cy="7207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/>
              <a:t>Внушение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765175"/>
            <a:ext cx="8229600" cy="5616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		Как и убеждение, направлено на снятие своеобразных фильтров, стоящих на пути к новым сведениям и оберегающих человека от заблуждений и ошибок. Внушающий вызывает у воспитуемого те представления, которые требуют действий с той же необходимостью, как если бы эти представления были получены непосредственно самим воспитуемым. Внушение, носящее эмоционально-волевой характер, основывается на доверии.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30275"/>
          </a:xfrm>
        </p:spPr>
        <p:txBody>
          <a:bodyPr/>
          <a:lstStyle/>
          <a:p>
            <a:pPr algn="ctr"/>
            <a:r>
              <a:rPr lang="ru-RU" sz="5400"/>
              <a:t>Заражение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54355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ru-RU" sz="3600"/>
              <a:t>		Чаще всего возникает в группе людей, которые руководствуются в своем поведении эмоциональным состоянием, действуют на основе сведений, принятых без должного анализа, либо повторяют действия других людей. Однако в отличие от внушения, оно основывается на общем переживании группой людей одних и тех же эмоций.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58837"/>
          </a:xfrm>
        </p:spPr>
        <p:txBody>
          <a:bodyPr/>
          <a:lstStyle/>
          <a:p>
            <a:pPr algn="ctr"/>
            <a:r>
              <a:rPr lang="ru-RU" sz="5400"/>
              <a:t>Подражание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050"/>
            <a:ext cx="8229600" cy="5689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i="1"/>
              <a:t>		</a:t>
            </a:r>
            <a:r>
              <a:rPr lang="ru-RU" i="1" u="sng"/>
              <a:t>Это следование примеру или образцу, которое проявляется в повторении одним человеком каких-либо поступков, жестов, интонаций и даже в копировании определенных черт характера другого человека.</a:t>
            </a:r>
            <a:r>
              <a:rPr lang="ru-RU"/>
              <a:t> Подражание может быть произвольным и непроизвольным. С возрастом роль подражания снижается. Меняется и содержание подражания, т.е. перенимаются не внешние привычки любимого и уважаемого человека, а присущее ему отношение к другим людям.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543800" cy="1052513"/>
          </a:xfrm>
        </p:spPr>
        <p:txBody>
          <a:bodyPr>
            <a:normAutofit fontScale="90000"/>
          </a:bodyPr>
          <a:lstStyle/>
          <a:p>
            <a:r>
              <a:rPr lang="ru-RU" sz="5400"/>
              <a:t>Формы воспитания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229600" cy="5616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i="1"/>
              <a:t>		Это способы организации воспитательного процесса, способы целесообразной организации коллективной и индивидуальной деятельности учащихся.</a:t>
            </a:r>
            <a:r>
              <a:rPr lang="ru-RU"/>
              <a:t> Используют и термины "воспитательное мероприятие, организационные формы воспитания". </a:t>
            </a:r>
            <a:r>
              <a:rPr lang="ru-RU" b="1" i="1" u="sng"/>
              <a:t>Мероприятие</a:t>
            </a:r>
            <a:r>
              <a:rPr lang="ru-RU" i="1"/>
              <a:t> - организованное действие коллектива, направленное на достижение каких-либо воспитательных целей</a:t>
            </a:r>
            <a:r>
              <a:rPr lang="ru-RU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302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200"/>
              <a:t>Средства воспитания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229600" cy="5616575"/>
          </a:xfrm>
        </p:spPr>
        <p:txBody>
          <a:bodyPr/>
          <a:lstStyle/>
          <a:p>
            <a:r>
              <a:rPr lang="ru-RU" sz="3100"/>
              <a:t>Виды воспитывающей и развивающей деятельности (учение, труд, игра, спорт)</a:t>
            </a:r>
          </a:p>
          <a:p>
            <a:r>
              <a:rPr lang="ru-RU" sz="3100"/>
              <a:t>Предметы, вещи, устройства (игрушки, технические средства)</a:t>
            </a:r>
          </a:p>
          <a:p>
            <a:r>
              <a:rPr lang="ru-RU" sz="3100"/>
              <a:t>Процессы произведения и явления духовной и материальной культуры (искусство, общественная жизнь, природа)</a:t>
            </a:r>
          </a:p>
          <a:p>
            <a:r>
              <a:rPr lang="ru-RU" sz="3100"/>
              <a:t>Конкретные мероприятия  и формы воспитательной работы (вечера, собрания, праздники)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2550" cy="98425"/>
          </a:xfrm>
        </p:spPr>
        <p:txBody>
          <a:bodyPr>
            <a:normAutofit fontScale="90000"/>
          </a:bodyPr>
          <a:lstStyle/>
          <a:p>
            <a:endParaRPr lang="ru-RU" sz="350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5888"/>
            <a:ext cx="8229600" cy="601503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ru-RU" sz="3100" b="1" i="1"/>
              <a:t>		Средствами воспитания</a:t>
            </a:r>
            <a:r>
              <a:rPr lang="ru-RU" sz="3100"/>
              <a:t> могут являться различные виды деятельности. 	Кроме учения и труда, занятия с детьми в более свободной форме и обстановке помогают:</a:t>
            </a:r>
          </a:p>
          <a:p>
            <a:r>
              <a:rPr lang="ru-RU" sz="3100"/>
              <a:t>сблизиться с детьми, лучше узнать и установить хорошие отношения;</a:t>
            </a:r>
          </a:p>
          <a:p>
            <a:r>
              <a:rPr lang="ru-RU" sz="3100"/>
              <a:t>показать неожиданные и привлекательные стороны личности учителя;</a:t>
            </a:r>
          </a:p>
          <a:p>
            <a:r>
              <a:rPr lang="ru-RU" sz="3100"/>
              <a:t>пережить счастливые минуты единения;</a:t>
            </a:r>
          </a:p>
          <a:p>
            <a:r>
              <a:rPr lang="ru-RU" sz="3100"/>
              <a:t>дать учителю ощущение необходимости его работы, значимость, признания.</a:t>
            </a:r>
          </a:p>
          <a:p>
            <a:endParaRPr lang="ru-RU" sz="3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302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200"/>
              <a:t>Внеурочная деятельность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4789487"/>
          </a:xfrm>
        </p:spPr>
        <p:txBody>
          <a:bodyPr/>
          <a:lstStyle/>
          <a:p>
            <a:pPr marL="571500" indent="-571500">
              <a:buFont typeface="Wingdings" pitchFamily="2" charset="2"/>
              <a:buAutoNum type="arabicPeriod"/>
            </a:pPr>
            <a:r>
              <a:rPr lang="ru-RU" sz="4600"/>
              <a:t>Познавательная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ru-RU" sz="4600"/>
              <a:t>Ценностно-ориентационная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ru-RU" sz="4600"/>
              <a:t>Общественная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ru-RU" sz="4600"/>
              <a:t>Эстетическая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ru-RU" sz="4600"/>
              <a:t>Досуговая</a:t>
            </a:r>
          </a:p>
          <a:p>
            <a:pPr marL="571500" indent="-571500">
              <a:buFont typeface="Wingdings" pitchFamily="2" charset="2"/>
              <a:buAutoNum type="arabicPeriod"/>
            </a:pPr>
            <a:endParaRPr lang="ru-RU" sz="4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506537"/>
          </a:xfrm>
        </p:spPr>
        <p:txBody>
          <a:bodyPr/>
          <a:lstStyle/>
          <a:p>
            <a:pPr algn="ctr"/>
            <a:r>
              <a:rPr lang="ru-RU" sz="4400"/>
              <a:t>Познавательная деятельность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73238"/>
            <a:ext cx="8229600" cy="45354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/>
              <a:t>		Служит развитию познавательных интересов, накоплению знаний, формированию умственных способностей.</a:t>
            </a:r>
          </a:p>
          <a:p>
            <a:pPr>
              <a:buFont typeface="Wingdings" pitchFamily="2" charset="2"/>
              <a:buNone/>
            </a:pPr>
            <a:r>
              <a:rPr lang="ru-RU" sz="3600" i="1"/>
              <a:t>		</a:t>
            </a:r>
            <a:r>
              <a:rPr lang="ru-RU" sz="3600" i="1" u="sng"/>
              <a:t>Формы</a:t>
            </a:r>
            <a:r>
              <a:rPr lang="ru-RU" sz="3600"/>
              <a:t>: экскурсии, обзоры литературы, олимпиады, конкурсы, конференции, аукционы знаний.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2906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/>
              <a:t>Ценностно-ориентационная деятельность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49688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/>
              <a:t>		Скорее психологическое формирование отношений к миру, формирование убеждений, взглядов, усвоение нравственных норм жизни людей.</a:t>
            </a:r>
          </a:p>
          <a:p>
            <a:pPr>
              <a:buFont typeface="Wingdings" pitchFamily="2" charset="2"/>
              <a:buNone/>
            </a:pPr>
            <a:r>
              <a:rPr lang="ru-RU" sz="3600" i="1"/>
              <a:t>		</a:t>
            </a:r>
            <a:r>
              <a:rPr lang="ru-RU" sz="3600" i="1" u="sng"/>
              <a:t>Формы</a:t>
            </a:r>
            <a:r>
              <a:rPr lang="ru-RU" sz="3600"/>
              <a:t>: беседы по социальной-нравственной проблематике, классные собрания, дискуссии.</a:t>
            </a:r>
          </a:p>
          <a:p>
            <a:pPr>
              <a:buFont typeface="Wingdings" pitchFamily="2" charset="2"/>
              <a:buNone/>
            </a:pPr>
            <a:endParaRPr lang="ru-RU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4351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/>
              <a:t>Общественная деятельность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51133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400"/>
              <a:t>Предполагает участие в органах управления школой, в работе ученического самоуправления, ученических и молодежных объединениях, участие в трудовых акциях.</a:t>
            </a:r>
          </a:p>
          <a:p>
            <a:pPr>
              <a:buFont typeface="Wingdings" pitchFamily="2" charset="2"/>
              <a:buNone/>
            </a:pPr>
            <a:r>
              <a:rPr lang="ru-RU" sz="3400" i="1" u="sng"/>
              <a:t>Формы</a:t>
            </a:r>
            <a:r>
              <a:rPr lang="ru-RU" sz="3400"/>
              <a:t>: работа по самообслуживанию, уборка школы, школьные собрания, вечера, праздники.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/>
              <a:t>Методы воспитания: понятие и классификация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84313"/>
            <a:ext cx="8686800" cy="51847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sz="3600" b="1" i="1" dirty="0"/>
              <a:t>		</a:t>
            </a:r>
            <a:r>
              <a:rPr lang="ru-RU" sz="3600" b="1" i="1" u="sng" dirty="0">
                <a:latin typeface="+mj-lt"/>
              </a:rPr>
              <a:t>Методы воспитания</a:t>
            </a:r>
            <a:r>
              <a:rPr lang="ru-RU" b="1" i="1" dirty="0">
                <a:latin typeface="+mj-lt"/>
              </a:rPr>
              <a:t> </a:t>
            </a:r>
            <a:r>
              <a:rPr lang="ru-RU" i="1" dirty="0">
                <a:latin typeface="+mj-lt"/>
              </a:rPr>
              <a:t>- </a:t>
            </a:r>
            <a:r>
              <a:rPr lang="ru-RU" sz="3200" dirty="0" smtClean="0">
                <a:latin typeface="+mj-lt"/>
              </a:rPr>
              <a:t> </a:t>
            </a:r>
            <a:r>
              <a:rPr lang="ru-RU" sz="3200" b="1" dirty="0" smtClean="0">
                <a:latin typeface="+mj-lt"/>
              </a:rPr>
              <a:t>это</a:t>
            </a:r>
            <a:r>
              <a:rPr lang="ru-RU" sz="3200" dirty="0" smtClean="0">
                <a:latin typeface="+mj-lt"/>
              </a:rPr>
              <a:t> способы воздействия воспитателя (педагога) на сознание учащихся, их волю и чувства с целью формирования у них определенных убеждений и навыков. 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506537"/>
          </a:xfrm>
        </p:spPr>
        <p:txBody>
          <a:bodyPr/>
          <a:lstStyle/>
          <a:p>
            <a:pPr algn="ctr"/>
            <a:r>
              <a:rPr lang="ru-RU" sz="4800"/>
              <a:t>Эстетическая деятельность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213"/>
            <a:ext cx="8229600" cy="489743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000"/>
              <a:t>		Развивает художественные вкусы, интересы, культуру и способности.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000" i="1"/>
              <a:t>		</a:t>
            </a:r>
            <a:r>
              <a:rPr lang="ru-RU" sz="4000" i="1" u="sng"/>
              <a:t>Формы</a:t>
            </a:r>
            <a:r>
              <a:rPr lang="ru-RU" sz="4000"/>
              <a:t>: инсцеровки, конкурсы, школьные театры, концерты, фестивали, экскурсии, музеи, посещение театра и др.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800"/>
              <a:t>Досуговая деятельность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51831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/>
              <a:t>		Содержательный, развивающий отдых, свободное общение, в котором инициатива должна принадлежать ученикам, а учитель-взрослый, но не сторонний наблюдатель.</a:t>
            </a:r>
          </a:p>
          <a:p>
            <a:pPr>
              <a:buFont typeface="Wingdings" pitchFamily="2" charset="2"/>
              <a:buNone/>
            </a:pPr>
            <a:r>
              <a:rPr lang="ru-RU" sz="3600" i="1"/>
              <a:t>		</a:t>
            </a:r>
            <a:r>
              <a:rPr lang="ru-RU" sz="3600" i="1" u="sng"/>
              <a:t>Формы</a:t>
            </a:r>
            <a:r>
              <a:rPr lang="ru-RU" sz="3600"/>
              <a:t>: игры, праздники, дни рождения, соревнования, прогулки, походы.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-26450" y="836712"/>
            <a:ext cx="8291513" cy="4392786"/>
          </a:xfrm>
        </p:spPr>
        <p:txBody>
          <a:bodyPr/>
          <a:lstStyle/>
          <a:p>
            <a:pPr algn="ctr"/>
            <a:r>
              <a:rPr lang="ru-RU" sz="4400" dirty="0"/>
              <a:t>СПАСИБО ЗА ВНИМАНИЕ</a:t>
            </a:r>
            <a:r>
              <a:rPr lang="ru-RU" sz="4400" dirty="0" smtClean="0"/>
              <a:t>!!!</a:t>
            </a:r>
            <a:r>
              <a:rPr lang="ru-RU" sz="8900" dirty="0">
                <a:sym typeface="Wingdings" pitchFamily="2" charset="2"/>
              </a:rPr>
              <a:t/>
            </a:r>
            <a:br>
              <a:rPr lang="ru-RU" sz="8900" dirty="0">
                <a:sym typeface="Wingdings" pitchFamily="2" charset="2"/>
              </a:rPr>
            </a:br>
            <a:endParaRPr lang="ru-RU" sz="8900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 flipH="1">
            <a:off x="395288" y="6021388"/>
            <a:ext cx="73025" cy="9048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</a:pPr>
            <a:endParaRPr lang="ru-RU" sz="9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5065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/>
              <a:t>Классификация методов по источникам передачи содержания</a:t>
            </a:r>
            <a:r>
              <a:rPr lang="ru-RU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>
                <a:latin typeface="+mj-lt"/>
              </a:rPr>
              <a:t>Словесные методы</a:t>
            </a:r>
            <a:r>
              <a:rPr lang="ru-RU" dirty="0">
                <a:latin typeface="+mj-lt"/>
              </a:rPr>
              <a:t> (рассказ, беседа, инструктаж и др.)</a:t>
            </a:r>
          </a:p>
          <a:p>
            <a:r>
              <a:rPr lang="ru-RU" sz="3600" b="1" dirty="0">
                <a:latin typeface="+mj-lt"/>
              </a:rPr>
              <a:t>Практические методы</a:t>
            </a:r>
            <a:r>
              <a:rPr lang="ru-RU" dirty="0">
                <a:latin typeface="+mj-lt"/>
              </a:rPr>
              <a:t> (упражнения, тренировка, самоуправление и др.)</a:t>
            </a:r>
          </a:p>
          <a:p>
            <a:r>
              <a:rPr lang="ru-RU" sz="3600" b="1" dirty="0">
                <a:latin typeface="+mj-lt"/>
              </a:rPr>
              <a:t>Наглядные методы</a:t>
            </a:r>
            <a:r>
              <a:rPr lang="ru-RU" dirty="0">
                <a:latin typeface="+mj-lt"/>
              </a:rPr>
              <a:t> (иллюстрирование, показ, предъявление материала и др.)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387350" y="122238"/>
            <a:ext cx="69850" cy="69850"/>
          </a:xfrm>
        </p:spPr>
        <p:txBody>
          <a:bodyPr>
            <a:normAutofit fontScale="90000"/>
          </a:bodyPr>
          <a:lstStyle/>
          <a:p>
            <a:endParaRPr lang="ru-RU" sz="350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88913"/>
            <a:ext cx="8362950" cy="5942012"/>
          </a:xfrm>
        </p:spPr>
        <p:txBody>
          <a:bodyPr/>
          <a:lstStyle/>
          <a:p>
            <a:pPr marL="571500" indent="-571500"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 dirty="0">
                <a:solidFill>
                  <a:schemeClr val="tx2"/>
                </a:solidFill>
                <a:latin typeface="+mj-lt"/>
              </a:rPr>
              <a:t>Другая классификация методов:</a:t>
            </a:r>
          </a:p>
          <a:p>
            <a:pPr marL="571500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4000" dirty="0">
                <a:latin typeface="+mj-lt"/>
              </a:rPr>
              <a:t>методы формирования сознания; </a:t>
            </a:r>
          </a:p>
          <a:p>
            <a:pPr marL="571500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4000" dirty="0">
                <a:latin typeface="+mj-lt"/>
              </a:rPr>
              <a:t>методы формирования поведения; </a:t>
            </a:r>
          </a:p>
          <a:p>
            <a:pPr marL="571500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4000" dirty="0">
                <a:latin typeface="+mj-lt"/>
              </a:rPr>
              <a:t>методы формирования чувств и отношений;</a:t>
            </a:r>
          </a:p>
          <a:p>
            <a:pPr marL="571500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4000" dirty="0">
                <a:latin typeface="+mj-lt"/>
              </a:rPr>
              <a:t>методы контроля, самоконтроля и самооценки. </a:t>
            </a:r>
          </a:p>
          <a:p>
            <a:pPr marL="571500" indent="-571500">
              <a:lnSpc>
                <a:spcPct val="90000"/>
              </a:lnSpc>
              <a:buFont typeface="Wingdings" pitchFamily="2" charset="2"/>
              <a:buNone/>
            </a:pP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543800" cy="1152525"/>
          </a:xfrm>
        </p:spPr>
        <p:txBody>
          <a:bodyPr/>
          <a:lstStyle/>
          <a:p>
            <a:pPr algn="ctr"/>
            <a:r>
              <a:rPr lang="ru-RU" sz="3500"/>
              <a:t>Методы формирования сознания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600" dirty="0"/>
              <a:t>	</a:t>
            </a:r>
            <a:r>
              <a:rPr lang="ru-RU" sz="2600" dirty="0">
                <a:latin typeface="+mj-lt"/>
              </a:rPr>
              <a:t>	</a:t>
            </a:r>
            <a:r>
              <a:rPr lang="ru-RU" sz="3200" dirty="0">
                <a:latin typeface="+mj-lt"/>
              </a:rPr>
              <a:t>Предназначены для того, чтобы передавать информацию от учителя к учащемуся и обратно.</a:t>
            </a:r>
          </a:p>
          <a:p>
            <a:pPr>
              <a:buFont typeface="Wingdings" pitchFamily="2" charset="2"/>
              <a:buNone/>
            </a:pPr>
            <a:r>
              <a:rPr lang="ru-RU" sz="3200" dirty="0">
                <a:latin typeface="+mj-lt"/>
              </a:rPr>
              <a:t>		Они обращены к сознанию личности, К интеллектуальной, </a:t>
            </a:r>
            <a:r>
              <a:rPr lang="ru-RU" sz="3200" dirty="0" err="1">
                <a:latin typeface="+mj-lt"/>
              </a:rPr>
              <a:t>потребностно-мотивационной</a:t>
            </a:r>
            <a:r>
              <a:rPr lang="ru-RU" sz="3200" dirty="0">
                <a:latin typeface="+mj-lt"/>
              </a:rPr>
              <a:t>, </a:t>
            </a:r>
            <a:r>
              <a:rPr lang="ru-RU" sz="3200" dirty="0" err="1">
                <a:latin typeface="+mj-lt"/>
              </a:rPr>
              <a:t>эмоционально-словестной</a:t>
            </a:r>
            <a:r>
              <a:rPr lang="ru-RU" sz="3200" dirty="0">
                <a:latin typeface="+mj-lt"/>
              </a:rPr>
              <a:t> сферам личности. Основной инструмент – слово, сообщение, информация, её обсуждение.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2906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/>
              <a:t>Методы организации</a:t>
            </a:r>
            <a:r>
              <a:rPr lang="ru-RU"/>
              <a:t> </a:t>
            </a:r>
            <a:r>
              <a:rPr lang="ru-RU" sz="3200"/>
              <a:t>деятельности и формирования поведения</a:t>
            </a:r>
            <a:r>
              <a:rPr lang="ru-RU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dirty="0"/>
              <a:t>	</a:t>
            </a:r>
            <a:r>
              <a:rPr lang="ru-RU" sz="3600" dirty="0">
                <a:latin typeface="+mj-lt"/>
              </a:rPr>
              <a:t>	Это практические методы. Они используются непосредственно для формирования поведения и деятельности учащихся.</a:t>
            </a:r>
          </a:p>
          <a:p>
            <a:pPr>
              <a:buFont typeface="Wingdings" pitchFamily="2" charset="2"/>
              <a:buNone/>
            </a:pPr>
            <a:r>
              <a:rPr lang="ru-RU" sz="3600" dirty="0">
                <a:latin typeface="+mj-lt"/>
              </a:rPr>
              <a:t>		Положительный опыт поведения создается путем педагогически правильно ориентированной деятельности воспитуемых.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74737"/>
          </a:xfrm>
        </p:spPr>
        <p:txBody>
          <a:bodyPr>
            <a:normAutofit fontScale="90000"/>
          </a:bodyPr>
          <a:lstStyle/>
          <a:p>
            <a:r>
              <a:rPr lang="ru-RU" sz="4000"/>
              <a:t>Педагогическое требование-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525621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ru-RU" sz="3200"/>
              <a:t>	предъявление требований к выполнению определённых норм поведения, правил, законов, традиций, принятых в обществе и его группах.</a:t>
            </a:r>
          </a:p>
          <a:p>
            <a:pPr>
              <a:buFont typeface="Wingdings" pitchFamily="2" charset="2"/>
              <a:buNone/>
            </a:pPr>
            <a:r>
              <a:rPr lang="ru-RU" sz="3200" b="1"/>
              <a:t>		</a:t>
            </a:r>
            <a:r>
              <a:rPr lang="ru-RU" sz="3200" b="1" u="sng"/>
              <a:t>Требование выражается:</a:t>
            </a:r>
          </a:p>
          <a:p>
            <a:r>
              <a:rPr lang="ru-RU" sz="3200"/>
              <a:t>как совокупность правил общественного поведения;</a:t>
            </a:r>
          </a:p>
          <a:p>
            <a:r>
              <a:rPr lang="ru-RU" sz="3200"/>
              <a:t>как конкретное указание о выполнении какого – либо действия;</a:t>
            </a:r>
          </a:p>
          <a:p>
            <a:r>
              <a:rPr lang="ru-RU" sz="3200"/>
              <a:t>как просьба, совет.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pPr algn="ctr"/>
            <a:r>
              <a:rPr lang="ru-RU" sz="4800"/>
              <a:t>Формы требований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18488" cy="51847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200" b="1" i="1"/>
              <a:t>		Прямые</a:t>
            </a:r>
            <a:r>
              <a:rPr lang="ru-RU" sz="3200"/>
              <a:t> (имеют вид, приказания, указания, инструкции, отмечаются решительным тоном, особенно на начальном этапе).</a:t>
            </a:r>
          </a:p>
          <a:p>
            <a:pPr>
              <a:buFont typeface="Wingdings" pitchFamily="2" charset="2"/>
              <a:buNone/>
            </a:pPr>
            <a:endParaRPr lang="ru-RU" sz="3200"/>
          </a:p>
          <a:p>
            <a:pPr>
              <a:buFont typeface="Wingdings" pitchFamily="2" charset="2"/>
              <a:buNone/>
            </a:pPr>
            <a:r>
              <a:rPr lang="ru-RU" sz="3200" b="1" i="1"/>
              <a:t>		Косвенные</a:t>
            </a:r>
            <a:r>
              <a:rPr lang="ru-RU" sz="3200"/>
              <a:t> (предъявляются в виде просьбы, совета, намека, они апеллируют к переживаниям, мотивам, интересам воспитанников).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Другая 1">
      <a:majorFont>
        <a:latin typeface="Constantia"/>
        <a:ea typeface=""/>
        <a:cs typeface=""/>
      </a:majorFont>
      <a:minorFont>
        <a:latin typeface="Calibri"/>
        <a:ea typeface=""/>
        <a:cs typeface="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221</TotalTime>
  <Words>314</Words>
  <Application>Microsoft Office PowerPoint</Application>
  <PresentationFormat>Экран (4:3)</PresentationFormat>
  <Paragraphs>107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Изящная</vt:lpstr>
      <vt:lpstr>Общепедагогические Методы воспитания</vt:lpstr>
      <vt:lpstr>О чем будем говорить</vt:lpstr>
      <vt:lpstr>Методы воспитания: понятие и классификация</vt:lpstr>
      <vt:lpstr>Классификация методов по источникам передачи содержания </vt:lpstr>
      <vt:lpstr>Слайд 5</vt:lpstr>
      <vt:lpstr>Методы формирования сознания </vt:lpstr>
      <vt:lpstr>Методы организации деятельности и формирования поведения </vt:lpstr>
      <vt:lpstr>Педагогическое требование-</vt:lpstr>
      <vt:lpstr>Формы требований</vt:lpstr>
      <vt:lpstr>Слайд 10</vt:lpstr>
      <vt:lpstr>Общественное мнение-</vt:lpstr>
      <vt:lpstr>Методы формирования чувств и отношений </vt:lpstr>
      <vt:lpstr>Методы контроля, самоконтроля и самооценки</vt:lpstr>
      <vt:lpstr>Методы самовоспитания и самообразования</vt:lpstr>
      <vt:lpstr>Слайд 15</vt:lpstr>
      <vt:lpstr>Основные методы самовоспитания</vt:lpstr>
      <vt:lpstr>Методы влияния</vt:lpstr>
      <vt:lpstr>Основные способы влияния </vt:lpstr>
      <vt:lpstr>Убеждение</vt:lpstr>
      <vt:lpstr>Внушение</vt:lpstr>
      <vt:lpstr>Заражение </vt:lpstr>
      <vt:lpstr>Подражание</vt:lpstr>
      <vt:lpstr>Формы воспитания</vt:lpstr>
      <vt:lpstr>Средства воспитания</vt:lpstr>
      <vt:lpstr>Слайд 25</vt:lpstr>
      <vt:lpstr>Внеурочная деятельность</vt:lpstr>
      <vt:lpstr>Познавательная деятельность</vt:lpstr>
      <vt:lpstr>Ценностно-ориентационная деятельность</vt:lpstr>
      <vt:lpstr>Общественная деятельность</vt:lpstr>
      <vt:lpstr>Эстетическая деятельность</vt:lpstr>
      <vt:lpstr>Досуговая деятельность</vt:lpstr>
      <vt:lpstr>СПАСИБО ЗА ВНИМАНИЕ!!!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</dc:title>
  <dc:creator>Rin</dc:creator>
  <cp:lastModifiedBy>KSPU</cp:lastModifiedBy>
  <cp:revision>5</cp:revision>
  <dcterms:created xsi:type="dcterms:W3CDTF">2008-06-05T10:31:53Z</dcterms:created>
  <dcterms:modified xsi:type="dcterms:W3CDTF">2018-09-11T02:22:40Z</dcterms:modified>
</cp:coreProperties>
</file>