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70" r:id="rId12"/>
    <p:sldId id="266" r:id="rId13"/>
    <p:sldId id="267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19B9C-75EC-43CC-9B87-69E7144719E4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D3823-2D6D-4340-A4A6-9FE6F1BFA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D3823-2D6D-4340-A4A6-9FE6F1BFA882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15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Конфликтология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Барканова О.В., кафедра психологии </a:t>
            </a:r>
          </a:p>
          <a:p>
            <a:r>
              <a:rPr lang="ru-RU" dirty="0" smtClean="0"/>
              <a:t>ИППО КГПУ им. В.П. Астафьева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06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Ситуационные теории конфликта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Конфликт – это ответная (агрессивная) реакция на внешнюю ситуацию, воздействие (Дж. </a:t>
            </a:r>
            <a:r>
              <a:rPr lang="ru-RU" dirty="0" err="1" smtClean="0"/>
              <a:t>Доллард</a:t>
            </a:r>
            <a:r>
              <a:rPr lang="ru-RU" dirty="0" smtClean="0"/>
              <a:t>, Н. Миллер, А. Бандура)</a:t>
            </a:r>
          </a:p>
          <a:p>
            <a:r>
              <a:rPr lang="ru-RU" dirty="0" smtClean="0"/>
              <a:t>М. </a:t>
            </a:r>
            <a:r>
              <a:rPr lang="ru-RU" dirty="0" err="1" smtClean="0"/>
              <a:t>Дойч</a:t>
            </a:r>
            <a:r>
              <a:rPr lang="ru-RU" dirty="0" smtClean="0"/>
              <a:t> – теория кооперации (минимизирует возможность конфликтов) и конкуренции (способствует возникновению конфликтов)</a:t>
            </a:r>
          </a:p>
          <a:p>
            <a:r>
              <a:rPr lang="ru-RU" dirty="0" smtClean="0"/>
              <a:t>М. Шериф – конфликт – это не </a:t>
            </a:r>
            <a:r>
              <a:rPr lang="ru-RU" dirty="0" err="1" smtClean="0"/>
              <a:t>самогенерирующиеся</a:t>
            </a:r>
            <a:r>
              <a:rPr lang="ru-RU" dirty="0" smtClean="0"/>
              <a:t> </a:t>
            </a:r>
            <a:r>
              <a:rPr lang="ru-RU" dirty="0" err="1" smtClean="0"/>
              <a:t>интрапсихические</a:t>
            </a:r>
            <a:r>
              <a:rPr lang="ru-RU" dirty="0" smtClean="0"/>
              <a:t> события, а следствия транзакций между людьми, когда их цели поддерживаются </a:t>
            </a:r>
            <a:r>
              <a:rPr lang="ru-RU" smtClean="0"/>
              <a:t>или блокируются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18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Существенные характеристики конфликта (схема анализа конфликта)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Согласно Л.А. Петровской, существенными характеристиками конфликта являются:</a:t>
            </a:r>
          </a:p>
          <a:p>
            <a:pPr>
              <a:buFontTx/>
              <a:buChar char="-"/>
            </a:pPr>
            <a:r>
              <a:rPr lang="ru-RU" i="1" dirty="0"/>
              <a:t>Тип</a:t>
            </a:r>
            <a:r>
              <a:rPr lang="ru-RU" dirty="0"/>
              <a:t> </a:t>
            </a:r>
            <a:r>
              <a:rPr lang="ru-RU" i="1" dirty="0"/>
              <a:t>конфликта </a:t>
            </a:r>
          </a:p>
          <a:p>
            <a:pPr>
              <a:buFontTx/>
              <a:buChar char="-"/>
            </a:pPr>
            <a:r>
              <a:rPr lang="ru-RU" i="1" dirty="0" smtClean="0"/>
              <a:t>Функции</a:t>
            </a:r>
            <a:endParaRPr lang="ru-RU" i="1" dirty="0"/>
          </a:p>
          <a:p>
            <a:pPr>
              <a:buFontTx/>
              <a:buChar char="-"/>
            </a:pPr>
            <a:r>
              <a:rPr lang="ru-RU" i="1" dirty="0" smtClean="0"/>
              <a:t>Структура</a:t>
            </a:r>
          </a:p>
          <a:p>
            <a:pPr>
              <a:buFontTx/>
              <a:buChar char="-"/>
            </a:pPr>
            <a:r>
              <a:rPr lang="ru-RU" i="1" dirty="0" smtClean="0"/>
              <a:t>Динамика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50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Классификации конфликтов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1029816"/>
          </a:xfrm>
        </p:spPr>
        <p:txBody>
          <a:bodyPr/>
          <a:lstStyle/>
          <a:p>
            <a:pPr algn="ctr"/>
            <a:r>
              <a:rPr lang="ru-RU" sz="2000" dirty="0" smtClean="0"/>
              <a:t>К. Левин (в зависимости от выбора и содержания ситуации)</a:t>
            </a:r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412776"/>
            <a:ext cx="4041775" cy="1101825"/>
          </a:xfrm>
        </p:spPr>
        <p:txBody>
          <a:bodyPr/>
          <a:lstStyle/>
          <a:p>
            <a:pPr algn="ctr"/>
            <a:r>
              <a:rPr lang="ru-RU" dirty="0" smtClean="0"/>
              <a:t>Н.В. Гришина, Ю.П. Платонов и др. (уровень конфликта)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«Буриданов осел» </a:t>
            </a:r>
            <a:r>
              <a:rPr lang="ru-RU" dirty="0" smtClean="0"/>
              <a:t>(выбор между примерно одинаковыми по субъективной значимости позитивными ситуациями)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«Из двух зол меньшее» </a:t>
            </a:r>
            <a:r>
              <a:rPr lang="ru-RU" dirty="0" smtClean="0"/>
              <a:t>(выбор </a:t>
            </a:r>
            <a:r>
              <a:rPr lang="ru-RU" dirty="0"/>
              <a:t>между примерно одинаковыми по субъективной значимости </a:t>
            </a:r>
            <a:r>
              <a:rPr lang="ru-RU" dirty="0" smtClean="0"/>
              <a:t>негативными </a:t>
            </a:r>
            <a:r>
              <a:rPr lang="ru-RU" dirty="0"/>
              <a:t>ситуациями</a:t>
            </a:r>
            <a:r>
              <a:rPr lang="ru-RU" dirty="0" smtClean="0"/>
              <a:t>)</a:t>
            </a:r>
          </a:p>
          <a:p>
            <a:r>
              <a:rPr lang="ru-RU" i="1" dirty="0" smtClean="0"/>
              <a:t>«И хочется, и колется» </a:t>
            </a:r>
            <a:r>
              <a:rPr lang="ru-RU" dirty="0"/>
              <a:t>(выбор </a:t>
            </a:r>
            <a:r>
              <a:rPr lang="ru-RU" dirty="0" smtClean="0"/>
              <a:t>на основе амбивалентного противоречивого отношения к ситуации</a:t>
            </a:r>
            <a:r>
              <a:rPr lang="ru-RU" dirty="0"/>
              <a:t>)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err="1" smtClean="0"/>
              <a:t>Внутриличностные</a:t>
            </a:r>
            <a:endParaRPr lang="ru-RU" dirty="0" smtClean="0"/>
          </a:p>
          <a:p>
            <a:r>
              <a:rPr lang="ru-RU" dirty="0" smtClean="0"/>
              <a:t>Межличностные</a:t>
            </a:r>
          </a:p>
          <a:p>
            <a:r>
              <a:rPr lang="ru-RU" dirty="0" smtClean="0"/>
              <a:t>Внутригрупповые</a:t>
            </a:r>
          </a:p>
          <a:p>
            <a:r>
              <a:rPr lang="ru-RU" dirty="0" smtClean="0"/>
              <a:t>Межгрупповые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174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Классификации конфликтов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576064"/>
          </a:xfrm>
        </p:spPr>
        <p:txBody>
          <a:bodyPr/>
          <a:lstStyle/>
          <a:p>
            <a:pPr algn="ctr"/>
            <a:r>
              <a:rPr lang="ru-RU" dirty="0"/>
              <a:t>Ю.П. Платонов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484785"/>
            <a:ext cx="4041775" cy="576063"/>
          </a:xfrm>
        </p:spPr>
        <p:txBody>
          <a:bodyPr/>
          <a:lstStyle/>
          <a:p>
            <a:pPr algn="ctr"/>
            <a:r>
              <a:rPr lang="ru-RU" dirty="0" smtClean="0"/>
              <a:t>М.Н. </a:t>
            </a:r>
            <a:r>
              <a:rPr lang="ru-RU" dirty="0" err="1" smtClean="0"/>
              <a:t>Кашапов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40188" cy="4155456"/>
          </a:xfrm>
        </p:spPr>
        <p:txBody>
          <a:bodyPr>
            <a:noAutofit/>
          </a:bodyPr>
          <a:lstStyle/>
          <a:p>
            <a:r>
              <a:rPr lang="ru-RU" sz="1600" i="1" dirty="0" smtClean="0"/>
              <a:t>По цели</a:t>
            </a:r>
            <a:r>
              <a:rPr lang="ru-RU" sz="1600" dirty="0" smtClean="0"/>
              <a:t>: реалистический (цель - вне конфликта) и нереалистический (конфликт как самоцель, например, для разрядки напряжения)</a:t>
            </a:r>
          </a:p>
          <a:p>
            <a:r>
              <a:rPr lang="ru-RU" sz="1600" i="1" dirty="0" smtClean="0"/>
              <a:t>По социальным последствиям</a:t>
            </a:r>
            <a:r>
              <a:rPr lang="ru-RU" sz="1600" dirty="0" smtClean="0"/>
              <a:t>: конструктивный и деструктивный</a:t>
            </a:r>
          </a:p>
          <a:p>
            <a:r>
              <a:rPr lang="ru-RU" sz="1600" i="1" dirty="0" smtClean="0"/>
              <a:t>По степени длительности и напряженности</a:t>
            </a:r>
            <a:r>
              <a:rPr lang="ru-RU" sz="1600" dirty="0" smtClean="0"/>
              <a:t>: острый быстротекущий; острый длительный; слабовыраженный быстротекущий; слабовыраженный длительный</a:t>
            </a:r>
          </a:p>
          <a:p>
            <a:r>
              <a:rPr lang="ru-RU" sz="1600" i="1" dirty="0" smtClean="0"/>
              <a:t>По сфере</a:t>
            </a:r>
            <a:r>
              <a:rPr lang="ru-RU" sz="1600" dirty="0" smtClean="0"/>
              <a:t>: социально-бытовой, семейно-бытовой, экономический, идеологический и др.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4"/>
            <a:ext cx="4041775" cy="4155456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/>
              <a:t>По предмету</a:t>
            </a:r>
            <a:r>
              <a:rPr lang="ru-RU" dirty="0" smtClean="0"/>
              <a:t>: целевой, информационный, операционный, мотивационный</a:t>
            </a:r>
          </a:p>
          <a:p>
            <a:r>
              <a:rPr lang="ru-RU" i="1" dirty="0" smtClean="0"/>
              <a:t>По иерархии </a:t>
            </a:r>
            <a:r>
              <a:rPr lang="ru-RU" dirty="0" smtClean="0"/>
              <a:t>(статусов участников): горизонтальный и вертикальный</a:t>
            </a:r>
          </a:p>
          <a:p>
            <a:r>
              <a:rPr lang="ru-RU" i="1" dirty="0" smtClean="0"/>
              <a:t>По степени завершенности</a:t>
            </a:r>
            <a:r>
              <a:rPr lang="ru-RU" dirty="0" smtClean="0"/>
              <a:t>: завершенный и незавершенный</a:t>
            </a:r>
          </a:p>
          <a:p>
            <a:r>
              <a:rPr lang="ru-RU" i="1" dirty="0" smtClean="0"/>
              <a:t>По степени разрешимости</a:t>
            </a:r>
            <a:r>
              <a:rPr lang="ru-RU" dirty="0" smtClean="0"/>
              <a:t>: легко разрешимый и трудно разрешимый</a:t>
            </a:r>
          </a:p>
          <a:p>
            <a:r>
              <a:rPr lang="ru-RU" i="1" dirty="0" smtClean="0"/>
              <a:t>По степени проявления</a:t>
            </a:r>
            <a:r>
              <a:rPr lang="ru-RU" dirty="0" smtClean="0"/>
              <a:t>: открытый и скрытый</a:t>
            </a:r>
          </a:p>
          <a:p>
            <a:r>
              <a:rPr lang="ru-RU" i="1" dirty="0" smtClean="0"/>
              <a:t>По глубине</a:t>
            </a:r>
            <a:r>
              <a:rPr lang="ru-RU" dirty="0" smtClean="0"/>
              <a:t>: поверхностный и глубинный</a:t>
            </a:r>
          </a:p>
          <a:p>
            <a:r>
              <a:rPr lang="ru-RU" i="1" dirty="0" smtClean="0"/>
              <a:t>По генезису</a:t>
            </a:r>
            <a:r>
              <a:rPr lang="ru-RU" dirty="0" smtClean="0"/>
              <a:t>: закономерный  случайный</a:t>
            </a:r>
          </a:p>
          <a:p>
            <a:r>
              <a:rPr lang="ru-RU" i="1" dirty="0" smtClean="0"/>
              <a:t>По опосредованности</a:t>
            </a:r>
            <a:r>
              <a:rPr lang="ru-RU" dirty="0" smtClean="0"/>
              <a:t>: непосредственный и опосредованный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98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Функции конфликта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Позитивные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Негативные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Эмоциональная разрядка, снятие напряжения</a:t>
            </a:r>
          </a:p>
          <a:p>
            <a:r>
              <a:rPr lang="ru-RU" dirty="0" smtClean="0"/>
              <a:t>Развитие и изменение личности и межличностных отношений</a:t>
            </a:r>
          </a:p>
          <a:p>
            <a:r>
              <a:rPr lang="ru-RU" dirty="0" smtClean="0"/>
              <a:t>Привлечение внимания к проблеме (сигнальная функция)</a:t>
            </a:r>
          </a:p>
          <a:p>
            <a:r>
              <a:rPr lang="ru-RU" dirty="0" smtClean="0"/>
              <a:t>Стимулирование принятия решения по проблеме</a:t>
            </a:r>
          </a:p>
          <a:p>
            <a:r>
              <a:rPr lang="ru-RU" dirty="0" smtClean="0"/>
              <a:t>Лучшее узнавание друг друга сторонами, сближение (коммуникативная и связующая функция)</a:t>
            </a:r>
          </a:p>
          <a:p>
            <a:r>
              <a:rPr lang="ru-RU" dirty="0" smtClean="0"/>
              <a:t>Предотвращение возникновения более сильных конфликтов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Стресс, падение работоспособности, ухудшение самочувствия и настроения</a:t>
            </a:r>
          </a:p>
          <a:p>
            <a:r>
              <a:rPr lang="ru-RU" dirty="0" smtClean="0"/>
              <a:t>Ухудшение или разрыв отношений</a:t>
            </a:r>
          </a:p>
          <a:p>
            <a:r>
              <a:rPr lang="ru-RU" dirty="0" smtClean="0"/>
              <a:t>Закрепление в опыте насильственных или неконструктивных способов решения проблем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130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ru-RU" dirty="0"/>
              <a:t>Причины конфликта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349616"/>
          </a:xfrm>
        </p:spPr>
        <p:txBody>
          <a:bodyPr/>
          <a:lstStyle/>
          <a:p>
            <a:pPr algn="ctr"/>
            <a:r>
              <a:rPr lang="ru-RU" dirty="0" smtClean="0"/>
              <a:t>Ситуативные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417115"/>
          </a:xfrm>
        </p:spPr>
        <p:txBody>
          <a:bodyPr/>
          <a:lstStyle/>
          <a:p>
            <a:pPr algn="ctr"/>
            <a:r>
              <a:rPr lang="ru-RU" dirty="0" smtClean="0"/>
              <a:t>Личностные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276872"/>
            <a:ext cx="4040188" cy="4176464"/>
          </a:xfrm>
        </p:spPr>
        <p:txBody>
          <a:bodyPr>
            <a:noAutofit/>
          </a:bodyPr>
          <a:lstStyle/>
          <a:p>
            <a:r>
              <a:rPr lang="ru-RU" sz="1600" dirty="0" smtClean="0"/>
              <a:t>Обстоятельства (погода, события и др.)</a:t>
            </a:r>
          </a:p>
          <a:p>
            <a:r>
              <a:rPr lang="ru-RU" sz="1600" dirty="0" smtClean="0"/>
              <a:t>Критические жизненные ситуации</a:t>
            </a:r>
          </a:p>
          <a:p>
            <a:r>
              <a:rPr lang="ru-RU" sz="1600" dirty="0" smtClean="0"/>
              <a:t>Конкретные действия, поведение, высказывания, эмоциональные проявления других людей</a:t>
            </a:r>
          </a:p>
          <a:p>
            <a:r>
              <a:rPr lang="ru-RU" sz="1600" dirty="0" smtClean="0"/>
              <a:t>Барьеры общения (проблемы с вербализацией, смысловой барьер, языковой барьер, шумовой фон и др.)</a:t>
            </a:r>
          </a:p>
          <a:p>
            <a:r>
              <a:rPr lang="ru-RU" sz="1600" dirty="0" smtClean="0"/>
              <a:t>Разные социокультурные модели поведения сторон</a:t>
            </a:r>
          </a:p>
          <a:p>
            <a:r>
              <a:rPr lang="ru-RU" sz="1600" dirty="0" smtClean="0"/>
              <a:t>Разные цели, ценности, мотивы, взгляды и т.п. (противоречия, расхождение сторон)</a:t>
            </a:r>
          </a:p>
          <a:p>
            <a:r>
              <a:rPr lang="ru-RU" sz="1600" dirty="0" smtClean="0"/>
              <a:t>Фрустрация потребностей, интересов, отношений</a:t>
            </a:r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48880"/>
            <a:ext cx="4041775" cy="4011440"/>
          </a:xfrm>
        </p:spPr>
        <p:txBody>
          <a:bodyPr>
            <a:normAutofit fontScale="70000" lnSpcReduction="20000"/>
          </a:bodyPr>
          <a:lstStyle/>
          <a:p>
            <a:r>
              <a:rPr lang="ru-RU" sz="2300" dirty="0" smtClean="0"/>
              <a:t>Индивидуально-психологические особенности (акцентуации, комплексы, проекции, неадекватная самооценка и уровень притязаний и т.д.)</a:t>
            </a:r>
          </a:p>
          <a:p>
            <a:r>
              <a:rPr lang="ru-RU" sz="2300" dirty="0" smtClean="0"/>
              <a:t>Возрастно-психологические особенности (более конфликтны подростки и пожилые люди)</a:t>
            </a:r>
          </a:p>
          <a:p>
            <a:r>
              <a:rPr lang="ru-RU" sz="2300" dirty="0" smtClean="0"/>
              <a:t>Эмоциональное состояние и самочувствие человека (возбуждение, </a:t>
            </a:r>
            <a:r>
              <a:rPr lang="ru-RU" sz="2300" dirty="0"/>
              <a:t>тревога, </a:t>
            </a:r>
            <a:r>
              <a:rPr lang="ru-RU" sz="2300" dirty="0" smtClean="0"/>
              <a:t>депрессия, страх, невроз, усталость, болезнь и т.д.)</a:t>
            </a:r>
          </a:p>
          <a:p>
            <a:r>
              <a:rPr lang="ru-RU" sz="2300" dirty="0" smtClean="0"/>
              <a:t>Индивидуальный опыт</a:t>
            </a:r>
          </a:p>
          <a:p>
            <a:r>
              <a:rPr lang="ru-RU" sz="2300" dirty="0" smtClean="0"/>
              <a:t>Субъективное восприятие ситуации (субъективная картина мира)</a:t>
            </a:r>
          </a:p>
          <a:p>
            <a:r>
              <a:rPr lang="ru-RU" sz="2300" dirty="0" smtClean="0"/>
              <a:t>Жизненные кризисы, </a:t>
            </a:r>
            <a:r>
              <a:rPr lang="ru-RU" sz="2300" dirty="0" err="1" smtClean="0"/>
              <a:t>психотравмы</a:t>
            </a:r>
            <a:endParaRPr lang="ru-RU" sz="2300" dirty="0" smtClean="0"/>
          </a:p>
          <a:p>
            <a:r>
              <a:rPr lang="ru-RU" sz="2300" dirty="0" smtClean="0"/>
              <a:t>Индивидуальные потребности, мотивы, цели, ценности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775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конфликта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648072"/>
          </a:xfrm>
        </p:spPr>
        <p:txBody>
          <a:bodyPr/>
          <a:lstStyle/>
          <a:p>
            <a:pPr algn="ctr"/>
            <a:r>
              <a:rPr lang="ru-RU" dirty="0" smtClean="0"/>
              <a:t>По Л.А. Петровской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484785"/>
            <a:ext cx="4041775" cy="64807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По А.Я. </a:t>
            </a:r>
            <a:r>
              <a:rPr lang="ru-RU" dirty="0" err="1" smtClean="0"/>
              <a:t>Анцупову</a:t>
            </a:r>
            <a:r>
              <a:rPr lang="ru-RU" dirty="0" smtClean="0"/>
              <a:t> и </a:t>
            </a:r>
          </a:p>
          <a:p>
            <a:pPr algn="ctr"/>
            <a:r>
              <a:rPr lang="ru-RU" dirty="0" smtClean="0"/>
              <a:t>А.И. Шипилову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40188" cy="4155456"/>
          </a:xfrm>
        </p:spPr>
        <p:txBody>
          <a:bodyPr/>
          <a:lstStyle/>
          <a:p>
            <a:r>
              <a:rPr lang="ru-RU" dirty="0" smtClean="0"/>
              <a:t>Стороны (участники) и их характеристики</a:t>
            </a:r>
          </a:p>
          <a:p>
            <a:r>
              <a:rPr lang="ru-RU" dirty="0" smtClean="0"/>
              <a:t>Условия протекания конфликта</a:t>
            </a:r>
          </a:p>
          <a:p>
            <a:r>
              <a:rPr lang="ru-RU" dirty="0" smtClean="0"/>
              <a:t>Образы конфликтной ситуации у сторон</a:t>
            </a:r>
          </a:p>
          <a:p>
            <a:r>
              <a:rPr lang="ru-RU" dirty="0" smtClean="0"/>
              <a:t>Возможные действия сторон</a:t>
            </a:r>
          </a:p>
          <a:p>
            <a:r>
              <a:rPr lang="ru-RU" dirty="0" smtClean="0"/>
              <a:t>Исходы конфликтных действий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4"/>
            <a:ext cx="4041775" cy="4155456"/>
          </a:xfrm>
        </p:spPr>
        <p:txBody>
          <a:bodyPr/>
          <a:lstStyle/>
          <a:p>
            <a:r>
              <a:rPr lang="ru-RU" dirty="0" smtClean="0"/>
              <a:t>Конфликтная ситуация, включающая: стороны конфликта, группы поддержки, предмет конфликта, образы </a:t>
            </a:r>
            <a:r>
              <a:rPr lang="ru-RU" dirty="0"/>
              <a:t>конфликтной ситуации у </a:t>
            </a:r>
            <a:r>
              <a:rPr lang="ru-RU" dirty="0" smtClean="0"/>
              <a:t>сторон, условия </a:t>
            </a:r>
            <a:r>
              <a:rPr lang="ru-RU" dirty="0"/>
              <a:t>протекания </a:t>
            </a:r>
            <a:r>
              <a:rPr lang="ru-RU" dirty="0" smtClean="0"/>
              <a:t>конфликта</a:t>
            </a:r>
          </a:p>
          <a:p>
            <a:r>
              <a:rPr lang="ru-RU" dirty="0" smtClean="0"/>
              <a:t>Конфликтное взаимодействие сторон (совокупность приемов и средств)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159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Динамика конфликта </a:t>
            </a:r>
            <a:br>
              <a:rPr lang="ru-RU" sz="3600" dirty="0" smtClean="0"/>
            </a:br>
            <a:r>
              <a:rPr lang="ru-RU" sz="3600" dirty="0" smtClean="0"/>
              <a:t>(фазы, стадии развития конфликта)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По Л.А. Петровской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/>
              <a:t>возникновение конфликта </a:t>
            </a:r>
          </a:p>
          <a:p>
            <a:pPr>
              <a:buFontTx/>
              <a:buChar char="-"/>
            </a:pPr>
            <a:r>
              <a:rPr lang="ru-RU" dirty="0"/>
              <a:t>осознание (восприятие) ситуации сторонами как конфликтной</a:t>
            </a:r>
          </a:p>
          <a:p>
            <a:pPr>
              <a:buFontTx/>
              <a:buChar char="-"/>
            </a:pPr>
            <a:r>
              <a:rPr lang="ru-RU" dirty="0"/>
              <a:t>конфликтное взаимодействие</a:t>
            </a:r>
          </a:p>
          <a:p>
            <a:pPr>
              <a:buFontTx/>
              <a:buChar char="-"/>
            </a:pPr>
            <a:r>
              <a:rPr lang="ru-RU" dirty="0"/>
              <a:t>разрешение конфликта</a:t>
            </a:r>
          </a:p>
          <a:p>
            <a:r>
              <a:rPr lang="ru-RU" i="1" dirty="0" smtClean="0"/>
              <a:t>По </a:t>
            </a:r>
            <a:r>
              <a:rPr lang="ru-RU" i="1" dirty="0"/>
              <a:t>А.Я. </a:t>
            </a:r>
            <a:r>
              <a:rPr lang="ru-RU" i="1" dirty="0" err="1"/>
              <a:t>Анцупову</a:t>
            </a:r>
            <a:r>
              <a:rPr lang="ru-RU" i="1" dirty="0"/>
              <a:t> и </a:t>
            </a:r>
            <a:r>
              <a:rPr lang="ru-RU" i="1" dirty="0" smtClean="0"/>
              <a:t>А.И</a:t>
            </a:r>
            <a:r>
              <a:rPr lang="ru-RU" i="1" dirty="0"/>
              <a:t>. </a:t>
            </a:r>
            <a:r>
              <a:rPr lang="ru-RU" i="1" dirty="0" smtClean="0"/>
              <a:t>Шипилову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преамбула (возможные предшествующие события, хотя этой фазы может и не быть)</a:t>
            </a:r>
          </a:p>
          <a:p>
            <a:pPr>
              <a:buFontTx/>
              <a:buChar char="-"/>
            </a:pPr>
            <a:r>
              <a:rPr lang="ru-RU" dirty="0" smtClean="0"/>
              <a:t>завязка (действия одной стороны, вызвавшие конкретные действия или негативную оценку другой стороны)</a:t>
            </a:r>
          </a:p>
          <a:p>
            <a:pPr>
              <a:buFontTx/>
              <a:buChar char="-"/>
            </a:pPr>
            <a:r>
              <a:rPr lang="ru-RU" dirty="0" smtClean="0"/>
              <a:t>серия действий сторон по разрешению конфликта (объяснение, переговоры, обращение к третьим лицам и др.) + их аффективные переживания в ходе развития конфликта</a:t>
            </a:r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319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конфликта </a:t>
            </a:r>
            <a:br>
              <a:rPr lang="ru-RU" sz="3600" dirty="0"/>
            </a:br>
            <a:r>
              <a:rPr lang="ru-RU" sz="3600" dirty="0"/>
              <a:t>(фазы, стадии развития конфликта)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/>
              <a:t>По Ю.П. Платонову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латентная фаза (</a:t>
            </a:r>
            <a:r>
              <a:rPr lang="ru-RU" dirty="0"/>
              <a:t>возникновение </a:t>
            </a:r>
            <a:r>
              <a:rPr lang="ru-RU" dirty="0" smtClean="0"/>
              <a:t>конфликтной ситуации; осознание сторонами своих интересов и препятствий для их удовлетворения)</a:t>
            </a:r>
          </a:p>
          <a:p>
            <a:pPr>
              <a:buFontTx/>
              <a:buChar char="-"/>
            </a:pPr>
            <a:r>
              <a:rPr lang="ru-RU" dirty="0" smtClean="0"/>
              <a:t>открытая фаза (практические действия – наступательные, оборонительные, отступательные; осведомленность о конфликте третьих лиц; борьба и угрозы; иногда переход конфликта на другой уровень – например, с межличностного на внутри- или межгрупповой)</a:t>
            </a:r>
          </a:p>
          <a:p>
            <a:pPr>
              <a:buFontTx/>
              <a:buChar char="-"/>
            </a:pPr>
            <a:r>
              <a:rPr lang="ru-RU" dirty="0" smtClean="0"/>
              <a:t>эскалация конфликта (динамика борьбы)</a:t>
            </a:r>
          </a:p>
          <a:p>
            <a:pPr>
              <a:buFontTx/>
              <a:buChar char="-"/>
            </a:pPr>
            <a:r>
              <a:rPr lang="ru-RU" dirty="0" smtClean="0"/>
              <a:t>кульминация</a:t>
            </a:r>
          </a:p>
          <a:p>
            <a:pPr>
              <a:buFontTx/>
              <a:buChar char="-"/>
            </a:pPr>
            <a:r>
              <a:rPr lang="ru-RU" dirty="0" smtClean="0"/>
              <a:t>развязка</a:t>
            </a:r>
            <a:endParaRPr lang="ru-RU" dirty="0"/>
          </a:p>
          <a:p>
            <a:r>
              <a:rPr lang="ru-RU" i="1" dirty="0" smtClean="0"/>
              <a:t>По М.М. </a:t>
            </a:r>
            <a:r>
              <a:rPr lang="ru-RU" i="1" dirty="0" err="1" smtClean="0"/>
              <a:t>Кашапову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потенциальный конфликт</a:t>
            </a:r>
          </a:p>
          <a:p>
            <a:pPr>
              <a:buFontTx/>
              <a:buChar char="-"/>
            </a:pPr>
            <a:r>
              <a:rPr lang="ru-RU" dirty="0" smtClean="0"/>
              <a:t>актуальный конфликт</a:t>
            </a:r>
          </a:p>
          <a:p>
            <a:pPr>
              <a:buFontTx/>
              <a:buChar char="-"/>
            </a:pPr>
            <a:r>
              <a:rPr lang="ru-RU" dirty="0" smtClean="0"/>
              <a:t>развивающийся конфликт</a:t>
            </a:r>
          </a:p>
          <a:p>
            <a:pPr>
              <a:buFontTx/>
              <a:buChar char="-"/>
            </a:pPr>
            <a:r>
              <a:rPr lang="ru-RU" dirty="0" smtClean="0"/>
              <a:t>динамику конфликта определяют: острота эмоциональных переживаний, проявление негативных эмоций, сила стремления сторон к достижению выгод, активность сторон, жесткость противостояния и противодействия, неспособность войти в положение другого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36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Формулы для </a:t>
            </a:r>
            <a:r>
              <a:rPr lang="ru-RU" sz="3600" dirty="0" smtClean="0"/>
              <a:t>анализа конфликта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Конфликт = конфликтная ситуация + </a:t>
            </a:r>
            <a:r>
              <a:rPr lang="ru-RU" dirty="0" smtClean="0"/>
              <a:t>повод</a:t>
            </a:r>
          </a:p>
          <a:p>
            <a:r>
              <a:rPr lang="ru-RU" dirty="0"/>
              <a:t>Конфликт = </a:t>
            </a:r>
            <a:r>
              <a:rPr lang="ru-RU" dirty="0" err="1"/>
              <a:t>конфликтоген</a:t>
            </a:r>
            <a:r>
              <a:rPr lang="ru-RU" dirty="0"/>
              <a:t> </a:t>
            </a:r>
            <a:r>
              <a:rPr lang="ru-RU" sz="1600" dirty="0"/>
              <a:t>1</a:t>
            </a:r>
            <a:r>
              <a:rPr lang="ru-RU" dirty="0"/>
              <a:t> + </a:t>
            </a:r>
            <a:r>
              <a:rPr lang="ru-RU" dirty="0" err="1"/>
              <a:t>конфликтоген</a:t>
            </a:r>
            <a:r>
              <a:rPr lang="ru-RU" dirty="0"/>
              <a:t> </a:t>
            </a:r>
            <a:r>
              <a:rPr lang="ru-RU" sz="1600" dirty="0"/>
              <a:t>2</a:t>
            </a:r>
            <a:r>
              <a:rPr lang="ru-RU" dirty="0"/>
              <a:t> + … </a:t>
            </a:r>
            <a:r>
              <a:rPr lang="ru-RU" dirty="0" err="1"/>
              <a:t>конфликтоген</a:t>
            </a:r>
            <a:r>
              <a:rPr lang="ru-RU" dirty="0"/>
              <a:t> </a:t>
            </a:r>
            <a:r>
              <a:rPr lang="en-US" sz="1600" dirty="0" smtClean="0"/>
              <a:t>n</a:t>
            </a:r>
            <a:endParaRPr lang="ru-RU" sz="1600" dirty="0" smtClean="0"/>
          </a:p>
          <a:p>
            <a:pPr marL="0" indent="0">
              <a:buNone/>
            </a:pPr>
            <a:r>
              <a:rPr lang="ru-RU" sz="2400" dirty="0" err="1" smtClean="0"/>
              <a:t>Конфликтогены</a:t>
            </a:r>
            <a:r>
              <a:rPr lang="ru-RU" sz="2400" dirty="0"/>
              <a:t>* – это действия, слова, эмоциональные реакции и т.п., провоцирующие развитие конфликта. Универсальными </a:t>
            </a:r>
            <a:r>
              <a:rPr lang="ru-RU" sz="2400" dirty="0" err="1"/>
              <a:t>конфликтогенами</a:t>
            </a:r>
            <a:r>
              <a:rPr lang="ru-RU" sz="2400" dirty="0"/>
              <a:t> считаются прямое оскорбление, упрек, приказ, обобщение, сравнение, физическая агрессия, угрозы</a:t>
            </a:r>
            <a:r>
              <a:rPr lang="ru-RU" sz="2400" dirty="0" smtClean="0"/>
              <a:t>. Количество и качество </a:t>
            </a:r>
            <a:r>
              <a:rPr lang="ru-RU" sz="2400" dirty="0" err="1" smtClean="0"/>
              <a:t>конфликтогенов</a:t>
            </a:r>
            <a:r>
              <a:rPr lang="ru-RU" sz="2400" dirty="0" smtClean="0"/>
              <a:t> всегда индивидуально.</a:t>
            </a:r>
            <a:endParaRPr lang="ru-RU" sz="2400" dirty="0"/>
          </a:p>
          <a:p>
            <a:r>
              <a:rPr lang="ru-RU" dirty="0" smtClean="0"/>
              <a:t>Конфликт = </a:t>
            </a:r>
            <a:r>
              <a:rPr lang="ru-RU" sz="1000" dirty="0" err="1"/>
              <a:t>конфликтоген</a:t>
            </a:r>
            <a:r>
              <a:rPr lang="ru-RU" sz="1000" dirty="0"/>
              <a:t> </a:t>
            </a:r>
            <a:r>
              <a:rPr lang="ru-RU" sz="1000" dirty="0" smtClean="0"/>
              <a:t>1</a:t>
            </a:r>
            <a:r>
              <a:rPr lang="ru-RU" dirty="0" smtClean="0"/>
              <a:t> </a:t>
            </a:r>
            <a:r>
              <a:rPr lang="ru-RU" dirty="0" smtClean="0">
                <a:latin typeface="Times New Roman"/>
                <a:cs typeface="Times New Roman"/>
              </a:rPr>
              <a:t>→ </a:t>
            </a:r>
            <a:r>
              <a:rPr lang="ru-RU" sz="1400" dirty="0" err="1"/>
              <a:t>конфликтоген</a:t>
            </a:r>
            <a:r>
              <a:rPr lang="ru-RU" sz="1400" dirty="0"/>
              <a:t> </a:t>
            </a:r>
            <a:r>
              <a:rPr lang="ru-RU" sz="1400" dirty="0" smtClean="0"/>
              <a:t>2</a:t>
            </a:r>
            <a:r>
              <a:rPr lang="ru-RU" dirty="0" smtClean="0"/>
              <a:t> </a:t>
            </a:r>
            <a:r>
              <a:rPr lang="ru-RU" dirty="0">
                <a:latin typeface="Times New Roman"/>
                <a:cs typeface="Times New Roman"/>
              </a:rPr>
              <a:t>→ </a:t>
            </a:r>
            <a:r>
              <a:rPr lang="ru-RU" sz="1800" dirty="0" err="1"/>
              <a:t>конфликтоген</a:t>
            </a:r>
            <a:r>
              <a:rPr lang="ru-RU" sz="1800" dirty="0"/>
              <a:t> </a:t>
            </a:r>
            <a:r>
              <a:rPr lang="ru-RU" sz="1800" dirty="0" smtClean="0"/>
              <a:t>3 </a:t>
            </a:r>
            <a:r>
              <a:rPr lang="ru-RU" dirty="0">
                <a:latin typeface="Times New Roman"/>
                <a:cs typeface="Times New Roman"/>
              </a:rPr>
              <a:t>→ </a:t>
            </a:r>
            <a:r>
              <a:rPr lang="ru-RU" sz="2400" dirty="0" err="1"/>
              <a:t>конфликтоген</a:t>
            </a:r>
            <a:r>
              <a:rPr lang="ru-RU" sz="2400" dirty="0"/>
              <a:t> </a:t>
            </a:r>
            <a:r>
              <a:rPr lang="ru-RU" sz="2400" dirty="0" smtClean="0"/>
              <a:t>4 </a:t>
            </a:r>
            <a:r>
              <a:rPr lang="ru-RU" sz="2400" dirty="0">
                <a:latin typeface="Times New Roman"/>
                <a:cs typeface="Times New Roman"/>
              </a:rPr>
              <a:t>→ </a:t>
            </a:r>
            <a:r>
              <a:rPr lang="ru-RU" sz="2400" dirty="0" smtClean="0">
                <a:latin typeface="Times New Roman"/>
                <a:cs typeface="Times New Roman"/>
              </a:rPr>
              <a:t>…</a:t>
            </a:r>
          </a:p>
          <a:p>
            <a:pPr marL="0" indent="0">
              <a:buNone/>
            </a:pPr>
            <a:r>
              <a:rPr lang="ru-RU" sz="2400" dirty="0" smtClean="0">
                <a:cs typeface="Times New Roman"/>
              </a:rPr>
              <a:t>Существует тенденция человеческой психики реагировать на </a:t>
            </a:r>
            <a:r>
              <a:rPr lang="ru-RU" sz="2400" dirty="0" err="1" smtClean="0">
                <a:cs typeface="Times New Roman"/>
              </a:rPr>
              <a:t>конфликтоген</a:t>
            </a:r>
            <a:r>
              <a:rPr lang="ru-RU" sz="2400" dirty="0" smtClean="0">
                <a:cs typeface="Times New Roman"/>
              </a:rPr>
              <a:t> более мощным </a:t>
            </a:r>
            <a:r>
              <a:rPr lang="ru-RU" sz="2400" dirty="0" err="1" smtClean="0">
                <a:cs typeface="Times New Roman"/>
              </a:rPr>
              <a:t>конфликтогеном</a:t>
            </a:r>
            <a:r>
              <a:rPr lang="ru-RU" sz="2400" dirty="0" smtClean="0">
                <a:cs typeface="Times New Roman"/>
              </a:rPr>
              <a:t>, таким образом, происходит эскалация конфликта. Первый </a:t>
            </a:r>
            <a:r>
              <a:rPr lang="ru-RU" sz="2400" dirty="0" err="1" smtClean="0">
                <a:cs typeface="Times New Roman"/>
              </a:rPr>
              <a:t>конфликтоген</a:t>
            </a:r>
            <a:r>
              <a:rPr lang="ru-RU" sz="2400" dirty="0" smtClean="0">
                <a:cs typeface="Times New Roman"/>
              </a:rPr>
              <a:t> часто </a:t>
            </a:r>
            <a:r>
              <a:rPr lang="ru-RU" sz="2400" dirty="0" err="1" smtClean="0">
                <a:cs typeface="Times New Roman"/>
              </a:rPr>
              <a:t>ситуативен</a:t>
            </a:r>
            <a:r>
              <a:rPr lang="ru-RU" sz="2400" dirty="0" smtClean="0">
                <a:cs typeface="Times New Roman"/>
              </a:rPr>
              <a:t>, а далее могут идти в ход и личностные </a:t>
            </a:r>
            <a:r>
              <a:rPr lang="ru-RU" sz="2400" dirty="0" err="1" smtClean="0">
                <a:cs typeface="Times New Roman"/>
              </a:rPr>
              <a:t>конфликтогены</a:t>
            </a:r>
            <a:r>
              <a:rPr lang="ru-RU" sz="2400" dirty="0" smtClean="0">
                <a:cs typeface="Times New Roman"/>
              </a:rPr>
              <a:t>. Универсальный способ не дать конфликту развиться – прервать цепочку </a:t>
            </a:r>
            <a:r>
              <a:rPr lang="ru-RU" sz="2400" dirty="0" err="1" smtClean="0">
                <a:cs typeface="Times New Roman"/>
              </a:rPr>
              <a:t>конфликтогенов</a:t>
            </a:r>
            <a:r>
              <a:rPr lang="ru-RU" sz="2400" dirty="0" smtClean="0">
                <a:cs typeface="Times New Roman"/>
              </a:rPr>
              <a:t>. </a:t>
            </a:r>
            <a:endParaRPr lang="en-US" sz="2400" dirty="0"/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33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История </a:t>
            </a:r>
            <a:r>
              <a:rPr lang="ru-RU" dirty="0" err="1" smtClean="0"/>
              <a:t>конфликтологии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Античность</a:t>
            </a:r>
            <a:r>
              <a:rPr lang="ru-RU" dirty="0" smtClean="0"/>
              <a:t>(Гераклит, Платон, Аристотель, Эпикур)</a:t>
            </a:r>
          </a:p>
          <a:p>
            <a:r>
              <a:rPr lang="ru-RU" i="1" dirty="0" smtClean="0"/>
              <a:t>Средние века </a:t>
            </a:r>
            <a:r>
              <a:rPr lang="ru-RU" dirty="0" smtClean="0"/>
              <a:t>(Т. Мор, Д. Локк, Т. Гоббс, Э. </a:t>
            </a:r>
            <a:r>
              <a:rPr lang="ru-RU" dirty="0" err="1" smtClean="0"/>
              <a:t>Роттердамский</a:t>
            </a:r>
            <a:r>
              <a:rPr lang="ru-RU" dirty="0" smtClean="0"/>
              <a:t>, Н. Макиавелли и др.)</a:t>
            </a:r>
          </a:p>
          <a:p>
            <a:r>
              <a:rPr lang="ru-RU" i="1" dirty="0" smtClean="0"/>
              <a:t>Становление науки</a:t>
            </a:r>
            <a:r>
              <a:rPr lang="ru-RU" dirty="0" smtClean="0"/>
              <a:t> в </a:t>
            </a:r>
            <a:r>
              <a:rPr lang="en-US" dirty="0" smtClean="0"/>
              <a:t>XIX-XX </a:t>
            </a:r>
            <a:r>
              <a:rPr lang="ru-RU" dirty="0" smtClean="0"/>
              <a:t>вв. </a:t>
            </a:r>
          </a:p>
          <a:p>
            <a:pPr>
              <a:buFontTx/>
              <a:buChar char="-"/>
            </a:pPr>
            <a:r>
              <a:rPr lang="ru-RU" dirty="0" smtClean="0"/>
              <a:t>Социология (Г. </a:t>
            </a:r>
            <a:r>
              <a:rPr lang="ru-RU" dirty="0" err="1" smtClean="0"/>
              <a:t>Зиммель</a:t>
            </a:r>
            <a:r>
              <a:rPr lang="ru-RU" dirty="0" smtClean="0"/>
              <a:t>, Э. Дюркгейм, О. Конт, Р. </a:t>
            </a:r>
            <a:r>
              <a:rPr lang="ru-RU" dirty="0" err="1" smtClean="0"/>
              <a:t>Дарендорф</a:t>
            </a:r>
            <a:r>
              <a:rPr lang="ru-RU" dirty="0" smtClean="0"/>
              <a:t>, Л. </a:t>
            </a:r>
            <a:r>
              <a:rPr lang="ru-RU" dirty="0" err="1" smtClean="0"/>
              <a:t>Козер</a:t>
            </a:r>
            <a:r>
              <a:rPr lang="ru-RU" dirty="0" smtClean="0"/>
              <a:t>, Г. Спенсер, К. Маркс и др.)</a:t>
            </a:r>
          </a:p>
          <a:p>
            <a:pPr>
              <a:buFontTx/>
              <a:buChar char="-"/>
            </a:pPr>
            <a:r>
              <a:rPr lang="ru-RU" dirty="0" smtClean="0"/>
              <a:t>Психология (З. Фрейд, К. </a:t>
            </a:r>
            <a:r>
              <a:rPr lang="ru-RU" dirty="0" err="1" smtClean="0"/>
              <a:t>Хорни</a:t>
            </a:r>
            <a:r>
              <a:rPr lang="ru-RU" dirty="0" smtClean="0"/>
              <a:t>, А. Адлер, Э. </a:t>
            </a:r>
            <a:r>
              <a:rPr lang="ru-RU" dirty="0" err="1" smtClean="0"/>
              <a:t>Фромм</a:t>
            </a:r>
            <a:r>
              <a:rPr lang="ru-RU" dirty="0" smtClean="0"/>
              <a:t>, К.Г. Юнг, Э. Эриксон, </a:t>
            </a:r>
            <a:r>
              <a:rPr lang="ru-RU" dirty="0"/>
              <a:t>М. </a:t>
            </a:r>
            <a:r>
              <a:rPr lang="ru-RU" dirty="0" err="1"/>
              <a:t>Дойч</a:t>
            </a:r>
            <a:r>
              <a:rPr lang="ru-RU" dirty="0"/>
              <a:t>, </a:t>
            </a:r>
            <a:r>
              <a:rPr lang="ru-RU" dirty="0" smtClean="0"/>
              <a:t>А. Бандура, К. Левин, Л. </a:t>
            </a:r>
            <a:r>
              <a:rPr lang="ru-RU" dirty="0" err="1" smtClean="0"/>
              <a:t>Фестингер</a:t>
            </a:r>
            <a:r>
              <a:rPr lang="ru-RU" dirty="0" smtClean="0"/>
              <a:t>, Ф. </a:t>
            </a:r>
            <a:r>
              <a:rPr lang="ru-RU" dirty="0" err="1" smtClean="0"/>
              <a:t>Хайдер</a:t>
            </a:r>
            <a:r>
              <a:rPr lang="ru-RU" dirty="0"/>
              <a:t> </a:t>
            </a:r>
            <a:r>
              <a:rPr lang="ru-RU" dirty="0" smtClean="0"/>
              <a:t>и др.)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656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Конфликтная компетентность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r>
              <a:rPr lang="ru-RU" sz="1800" dirty="0" smtClean="0"/>
              <a:t>Составная часть общей коммуникативной компетентности; это - уровень развития осведомленности о конфликте и о диапазоне возможных стратегий поведения в конфликте и умений реализовывать эти стратегии в конкретных конфликтных ситуациях.</a:t>
            </a:r>
          </a:p>
          <a:p>
            <a:r>
              <a:rPr lang="ru-RU" sz="1800" i="1" dirty="0" smtClean="0"/>
              <a:t>Уровни конфликтной компетентности </a:t>
            </a:r>
            <a:r>
              <a:rPr lang="ru-RU" sz="1800" dirty="0" smtClean="0"/>
              <a:t>(по Л.М. Митиной): </a:t>
            </a:r>
          </a:p>
          <a:p>
            <a:pPr>
              <a:buFontTx/>
              <a:buChar char="-"/>
            </a:pPr>
            <a:r>
              <a:rPr lang="ru-RU" sz="1800" dirty="0"/>
              <a:t>нормативный (усвоение социальных норм и эталонов)</a:t>
            </a:r>
          </a:p>
          <a:p>
            <a:pPr>
              <a:buFontTx/>
              <a:buChar char="-"/>
            </a:pPr>
            <a:r>
              <a:rPr lang="ru-RU" sz="1800" dirty="0"/>
              <a:t>личностно-творческий (конструирование норм в ходе общения с ориентацией на себя, партнера и ситуации)</a:t>
            </a:r>
          </a:p>
          <a:p>
            <a:r>
              <a:rPr lang="ru-RU" sz="1800" i="1" dirty="0" smtClean="0"/>
              <a:t>Уровни </a:t>
            </a:r>
            <a:r>
              <a:rPr lang="ru-RU" sz="1800" i="1" dirty="0"/>
              <a:t>конфликтной компетентности </a:t>
            </a:r>
            <a:r>
              <a:rPr lang="ru-RU" sz="1800" dirty="0"/>
              <a:t>(по </a:t>
            </a:r>
            <a:r>
              <a:rPr lang="ru-RU" sz="1800" dirty="0" smtClean="0"/>
              <a:t>Б.И. Хасану):</a:t>
            </a:r>
          </a:p>
          <a:p>
            <a:pPr>
              <a:buFontTx/>
              <a:buChar char="-"/>
            </a:pPr>
            <a:r>
              <a:rPr lang="ru-RU" sz="1800" dirty="0" smtClean="0"/>
              <a:t>способность к распознаванию признаков случившегося конфликта, его оформлению для удержания воплощенного в нем противоречия</a:t>
            </a:r>
          </a:p>
          <a:p>
            <a:pPr>
              <a:buFontTx/>
              <a:buChar char="-"/>
            </a:pPr>
            <a:r>
              <a:rPr lang="ru-RU" sz="1800" dirty="0" smtClean="0"/>
              <a:t>умение проектировать </a:t>
            </a:r>
            <a:r>
              <a:rPr lang="ru-RU" sz="1800" dirty="0"/>
              <a:t>необходимые для достижения </a:t>
            </a:r>
            <a:r>
              <a:rPr lang="ru-RU" sz="1800" dirty="0" smtClean="0"/>
              <a:t>результатов развития конфликты </a:t>
            </a:r>
            <a:r>
              <a:rPr lang="ru-RU" sz="1800" dirty="0"/>
              <a:t>и конструировать их непосредственно в ситуациях взаимодействия; владение способами организации продуктивно ориентированного конфликтного поведения участников </a:t>
            </a:r>
            <a:r>
              <a:rPr lang="ru-RU" sz="1800" dirty="0" smtClean="0"/>
              <a:t>в ситуации.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78022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Структура конфликтной компетентности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 smtClean="0"/>
              <a:t>Б.И. Хасан: </a:t>
            </a:r>
          </a:p>
          <a:p>
            <a:pPr>
              <a:buFontTx/>
              <a:buChar char="-"/>
            </a:pPr>
            <a:r>
              <a:rPr lang="ru-RU" dirty="0" smtClean="0"/>
              <a:t>готовность преодолевать затруднения</a:t>
            </a:r>
          </a:p>
          <a:p>
            <a:pPr>
              <a:buFontTx/>
              <a:buChar char="-"/>
            </a:pPr>
            <a:r>
              <a:rPr lang="ru-RU" dirty="0" smtClean="0"/>
              <a:t>способность обнаруживать противоречия, лежащие в основе конфликта</a:t>
            </a:r>
          </a:p>
          <a:p>
            <a:pPr>
              <a:buFontTx/>
              <a:buChar char="-"/>
            </a:pPr>
            <a:r>
              <a:rPr lang="ru-RU" dirty="0" smtClean="0"/>
              <a:t>владение способами разрешения противоречий разных типов</a:t>
            </a:r>
          </a:p>
          <a:p>
            <a:r>
              <a:rPr lang="ru-RU" i="1" dirty="0" smtClean="0"/>
              <a:t>М.В. </a:t>
            </a:r>
            <a:r>
              <a:rPr lang="ru-RU" i="1" dirty="0" err="1" smtClean="0"/>
              <a:t>Башкин</a:t>
            </a:r>
            <a:r>
              <a:rPr lang="ru-RU" i="1" dirty="0" smtClean="0"/>
              <a:t>, Л.А. Петровская: </a:t>
            </a:r>
          </a:p>
          <a:p>
            <a:pPr>
              <a:buFontTx/>
              <a:buChar char="-"/>
            </a:pPr>
            <a:r>
              <a:rPr lang="ru-RU" dirty="0"/>
              <a:t>когнитивный компонент (знания о конфликте и способах поведения в нем, творческий потенциал личности)</a:t>
            </a:r>
          </a:p>
          <a:p>
            <a:pPr>
              <a:buFontTx/>
              <a:buChar char="-"/>
            </a:pPr>
            <a:r>
              <a:rPr lang="ru-RU" dirty="0"/>
              <a:t>мотивационный компонент (мотивы и побуждения, способствующие благоприятному разрешению конфликта и оптимальному поведению в нем)</a:t>
            </a:r>
          </a:p>
          <a:p>
            <a:pPr>
              <a:buFontTx/>
              <a:buChar char="-"/>
            </a:pPr>
            <a:r>
              <a:rPr lang="ru-RU" dirty="0"/>
              <a:t>регулятивный компонент (ситуативная компетентность, Я-компетентность, уровень культуры </a:t>
            </a:r>
            <a:r>
              <a:rPr lang="ru-RU" dirty="0" err="1"/>
              <a:t>саморегуляции</a:t>
            </a:r>
            <a:r>
              <a:rPr lang="ru-RU" dirty="0"/>
              <a:t>, </a:t>
            </a:r>
            <a:r>
              <a:rPr lang="ru-RU" dirty="0" err="1"/>
              <a:t>сенситивность</a:t>
            </a:r>
            <a:r>
              <a:rPr lang="ru-RU" dirty="0"/>
              <a:t>, эмоциональные и волевые качества, субъектная позиция (рефлексивная культура), коммуникативные умения, </a:t>
            </a:r>
            <a:r>
              <a:rPr lang="ru-RU" dirty="0" err="1"/>
              <a:t>интернальный</a:t>
            </a:r>
            <a:r>
              <a:rPr lang="ru-RU" dirty="0"/>
              <a:t> локус контроля)</a:t>
            </a:r>
          </a:p>
          <a:p>
            <a:r>
              <a:rPr lang="ru-RU" i="1" dirty="0" smtClean="0"/>
              <a:t>О.В. Пашкова:</a:t>
            </a:r>
          </a:p>
          <a:p>
            <a:pPr>
              <a:buFontTx/>
              <a:buChar char="-"/>
            </a:pPr>
            <a:r>
              <a:rPr lang="ru-RU" dirty="0" smtClean="0"/>
              <a:t>когнитивный </a:t>
            </a:r>
            <a:r>
              <a:rPr lang="ru-RU" dirty="0"/>
              <a:t>компонент (знания о конфликте и способах поведения в </a:t>
            </a:r>
            <a:r>
              <a:rPr lang="ru-RU" dirty="0" smtClean="0"/>
              <a:t>нем)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поведенческий компонент (репертуар стратегий поведения в конфликте)</a:t>
            </a:r>
          </a:p>
          <a:p>
            <a:pPr>
              <a:buFontTx/>
              <a:buChar char="-"/>
            </a:pPr>
            <a:r>
              <a:rPr lang="ru-RU" dirty="0" smtClean="0"/>
              <a:t>базовый блок (личностные качества: креативность, гибкость, открытость, </a:t>
            </a:r>
            <a:r>
              <a:rPr lang="ru-RU" dirty="0" err="1" smtClean="0"/>
              <a:t>конфликтоустойчивость</a:t>
            </a:r>
            <a:r>
              <a:rPr lang="ru-RU" dirty="0" smtClean="0"/>
              <a:t>, эмоциональная </a:t>
            </a:r>
            <a:r>
              <a:rPr lang="ru-RU" dirty="0" err="1" smtClean="0"/>
              <a:t>саморегуляция</a:t>
            </a:r>
            <a:r>
              <a:rPr lang="ru-RU" dirty="0" smtClean="0"/>
              <a:t>, адекватная самооценка, </a:t>
            </a:r>
            <a:r>
              <a:rPr lang="ru-RU" dirty="0" err="1"/>
              <a:t>сенситивность</a:t>
            </a:r>
            <a:r>
              <a:rPr lang="ru-RU" dirty="0"/>
              <a:t>, </a:t>
            </a:r>
            <a:r>
              <a:rPr lang="ru-RU" dirty="0" smtClean="0"/>
              <a:t>высокий уровень самопознания и рефлексии, коммуникативная компетентность, установка на сотрудничество и др.)</a:t>
            </a: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1672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Стратегии поведения в конфликте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М.Г. Дмитриева, С.М. Емельянов, А.В. </a:t>
            </a:r>
            <a:r>
              <a:rPr lang="ru-RU" i="1" dirty="0" err="1" smtClean="0"/>
              <a:t>Аграшенков</a:t>
            </a:r>
            <a:r>
              <a:rPr lang="ru-RU" dirty="0" smtClean="0"/>
              <a:t>: конструктивная, деструктивная, конформистская</a:t>
            </a:r>
          </a:p>
          <a:p>
            <a:r>
              <a:rPr lang="ru-RU" i="1" dirty="0" smtClean="0"/>
              <a:t>М.М. </a:t>
            </a:r>
            <a:r>
              <a:rPr lang="ru-RU" i="1" dirty="0" err="1" smtClean="0"/>
              <a:t>Кашапов</a:t>
            </a:r>
            <a:r>
              <a:rPr lang="ru-RU" dirty="0" smtClean="0"/>
              <a:t>: агрессия, уход, оптимальный способ (использование приемов мышления + креативность)</a:t>
            </a:r>
          </a:p>
          <a:p>
            <a:r>
              <a:rPr lang="ru-RU" i="1" dirty="0" smtClean="0"/>
              <a:t>Н.Н. Обозов</a:t>
            </a:r>
            <a:r>
              <a:rPr lang="ru-RU" dirty="0" smtClean="0"/>
              <a:t>: мыслитель, собеседник, практик</a:t>
            </a:r>
          </a:p>
          <a:p>
            <a:r>
              <a:rPr lang="ru-RU" i="1" dirty="0" smtClean="0"/>
              <a:t>К. Томас</a:t>
            </a:r>
            <a:r>
              <a:rPr lang="ru-RU" dirty="0" smtClean="0"/>
              <a:t>: соперничество, сотрудничество, компромисс, избегание, приспособление</a:t>
            </a:r>
          </a:p>
          <a:p>
            <a:r>
              <a:rPr lang="ru-RU" i="1" dirty="0" smtClean="0"/>
              <a:t>В.П. Пугачев</a:t>
            </a:r>
            <a:r>
              <a:rPr lang="ru-RU" dirty="0" smtClean="0"/>
              <a:t>: акула, сова, лиса, черепаха, медвежонок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258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Соперничество (соревнование, </a:t>
            </a:r>
            <a:r>
              <a:rPr lang="ru-RU" sz="3600" dirty="0" smtClean="0"/>
              <a:t>конкуренция, «Акула», силовая стратегия)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Стремится </a:t>
            </a:r>
            <a:r>
              <a:rPr lang="ru-RU" dirty="0"/>
              <a:t>добиться своих интересов в ущерб </a:t>
            </a:r>
            <a:r>
              <a:rPr lang="ru-RU" dirty="0" smtClean="0"/>
              <a:t>другому, активен, не </a:t>
            </a:r>
            <a:r>
              <a:rPr lang="ru-RU" dirty="0"/>
              <a:t>заинтересован в сотрудничестве с </a:t>
            </a:r>
            <a:r>
              <a:rPr lang="ru-RU" dirty="0" smtClean="0"/>
              <a:t>другими, </a:t>
            </a:r>
            <a:r>
              <a:rPr lang="ru-RU" dirty="0"/>
              <a:t>жестко ориентирован на победу, не считаясь с собственными </a:t>
            </a:r>
            <a:r>
              <a:rPr lang="ru-RU" dirty="0" smtClean="0"/>
              <a:t>затратами.</a:t>
            </a:r>
          </a:p>
          <a:p>
            <a:r>
              <a:rPr lang="ru-RU" dirty="0" smtClean="0"/>
              <a:t>Тактические действия: жестко </a:t>
            </a:r>
            <a:r>
              <a:rPr lang="ru-RU" dirty="0"/>
              <a:t>контролирует действия противника и его источники </a:t>
            </a:r>
            <a:r>
              <a:rPr lang="ru-RU" dirty="0" smtClean="0"/>
              <a:t>информации, постоянно </a:t>
            </a:r>
            <a:r>
              <a:rPr lang="ru-RU" dirty="0"/>
              <a:t>и преднамеренно давит на противника всеми доступными </a:t>
            </a:r>
            <a:r>
              <a:rPr lang="ru-RU" dirty="0" smtClean="0"/>
              <a:t>средствами, использует </a:t>
            </a:r>
            <a:r>
              <a:rPr lang="ru-RU" dirty="0"/>
              <a:t>обман, хитрость, пытаясь завладеть </a:t>
            </a:r>
            <a:r>
              <a:rPr lang="ru-RU" dirty="0" smtClean="0"/>
              <a:t>положением, провоцирует </a:t>
            </a:r>
            <a:r>
              <a:rPr lang="ru-RU" dirty="0"/>
              <a:t>противника на непродуманные шаги и </a:t>
            </a:r>
            <a:r>
              <a:rPr lang="ru-RU" dirty="0" smtClean="0"/>
              <a:t>ошибки, </a:t>
            </a:r>
            <a:r>
              <a:rPr lang="ru-RU" dirty="0"/>
              <a:t>выражает нежелание вступать в диалог, так как уверен в своей правоте, и эта уверенность переходит в </a:t>
            </a:r>
            <a:r>
              <a:rPr lang="ru-RU" dirty="0" smtClean="0"/>
              <a:t>самоуверенность.</a:t>
            </a:r>
          </a:p>
          <a:p>
            <a:r>
              <a:rPr lang="ru-RU" dirty="0" smtClean="0"/>
              <a:t>Качества </a:t>
            </a:r>
            <a:r>
              <a:rPr lang="ru-RU" dirty="0"/>
              <a:t>личности</a:t>
            </a:r>
            <a:r>
              <a:rPr lang="ru-RU" dirty="0" smtClean="0"/>
              <a:t>: властность</a:t>
            </a:r>
            <a:r>
              <a:rPr lang="ru-RU" dirty="0"/>
              <a:t>, </a:t>
            </a:r>
            <a:r>
              <a:rPr lang="ru-RU" dirty="0" smtClean="0"/>
              <a:t>авторитарность, нетерпение </a:t>
            </a:r>
            <a:r>
              <a:rPr lang="ru-RU" dirty="0"/>
              <a:t>к разногласиям и </a:t>
            </a:r>
            <a:r>
              <a:rPr lang="ru-RU" dirty="0" smtClean="0"/>
              <a:t>инакомыслию, ориентировка </a:t>
            </a:r>
            <a:r>
              <a:rPr lang="ru-RU" dirty="0"/>
              <a:t>на сохранение того, что </a:t>
            </a:r>
            <a:r>
              <a:rPr lang="ru-RU" dirty="0" smtClean="0"/>
              <a:t>есть, боязнь </a:t>
            </a:r>
            <a:r>
              <a:rPr lang="ru-RU" dirty="0"/>
              <a:t>нововведений, неоднозначных </a:t>
            </a:r>
            <a:r>
              <a:rPr lang="ru-RU" dirty="0" smtClean="0"/>
              <a:t>решений, боязнь </a:t>
            </a:r>
            <a:r>
              <a:rPr lang="ru-RU" dirty="0"/>
              <a:t>критики своего стиля  </a:t>
            </a:r>
            <a:r>
              <a:rPr lang="ru-RU" dirty="0" smtClean="0"/>
              <a:t>поведения, использование </a:t>
            </a:r>
            <a:r>
              <a:rPr lang="ru-RU" dirty="0"/>
              <a:t>своего положения с цепью достижения </a:t>
            </a:r>
            <a:r>
              <a:rPr lang="ru-RU" dirty="0" smtClean="0"/>
              <a:t>власти, игнорирование </a:t>
            </a:r>
            <a:r>
              <a:rPr lang="ru-RU" dirty="0"/>
              <a:t>коллективных мнений и оценок в принятии решений в критических </a:t>
            </a:r>
            <a:r>
              <a:rPr lang="ru-RU" dirty="0" smtClean="0"/>
              <a:t>ситуациях.</a:t>
            </a:r>
          </a:p>
          <a:p>
            <a:r>
              <a:rPr lang="ru-RU" dirty="0" smtClean="0"/>
              <a:t>Использование </a:t>
            </a:r>
            <a:r>
              <a:rPr lang="ru-RU" dirty="0"/>
              <a:t>данной стратегии оправдано при следующих условиях:</a:t>
            </a:r>
          </a:p>
          <a:p>
            <a:pPr>
              <a:buFontTx/>
              <a:buChar char="-"/>
            </a:pPr>
            <a:r>
              <a:rPr lang="ru-RU" dirty="0" smtClean="0"/>
              <a:t>требуются </a:t>
            </a:r>
            <a:r>
              <a:rPr lang="ru-RU" dirty="0"/>
              <a:t>быстрые и решительные меры в случае непредвиденных и опасных ситуаций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при </a:t>
            </a:r>
            <a:r>
              <a:rPr lang="ru-RU" dirty="0"/>
              <a:t>решении глобальных проблем, связанных с эффективностью деятельности (при уверенности в своей работе</a:t>
            </a:r>
            <a:r>
              <a:rPr lang="ru-RU" dirty="0" smtClean="0"/>
              <a:t>);</a:t>
            </a:r>
          </a:p>
          <a:p>
            <a:pPr>
              <a:buFontTx/>
              <a:buChar char="-"/>
            </a:pPr>
            <a:r>
              <a:rPr lang="ru-RU" dirty="0" smtClean="0"/>
              <a:t>идет </a:t>
            </a:r>
            <a:r>
              <a:rPr lang="ru-RU" dirty="0"/>
              <a:t>взаимодействие с обучаемыми, предпочитающими авторитарный стиль</a:t>
            </a:r>
            <a:r>
              <a:rPr lang="ru-RU" dirty="0" smtClean="0"/>
              <a:t>; </a:t>
            </a:r>
          </a:p>
          <a:p>
            <a:pPr>
              <a:buFontTx/>
              <a:buChar char="-"/>
            </a:pPr>
            <a:r>
              <a:rPr lang="ru-RU" dirty="0" smtClean="0"/>
              <a:t>исход </a:t>
            </a:r>
            <a:r>
              <a:rPr lang="ru-RU" dirty="0"/>
              <a:t>очень важен для вас, и вы делаете ставку на собственное решение возникшей проблемы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вы </a:t>
            </a:r>
            <a:r>
              <a:rPr lang="ru-RU" dirty="0"/>
              <a:t>обладаете достаточным авторитетом для принятия решения, вполне очевидно, что предлагаемое вами решение наилучшее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вы </a:t>
            </a:r>
            <a:r>
              <a:rPr lang="ru-RU" dirty="0"/>
              <a:t>чувствуете, что у вас нет иного выбора и что вам нечего </a:t>
            </a:r>
            <a:r>
              <a:rPr lang="ru-RU" dirty="0" smtClean="0"/>
              <a:t>терять;</a:t>
            </a:r>
          </a:p>
          <a:p>
            <a:pPr>
              <a:buFontTx/>
              <a:buChar char="-"/>
            </a:pPr>
            <a:r>
              <a:rPr lang="ru-RU" dirty="0" smtClean="0"/>
              <a:t>вы обладаете достаточной властью или волей (особенно в ситуациях «начальник-подчиненный», «родитель-ребенок»)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824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Сотрудничество («Сова»)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5544616"/>
          </a:xfrm>
        </p:spPr>
        <p:txBody>
          <a:bodyPr>
            <a:noAutofit/>
          </a:bodyPr>
          <a:lstStyle/>
          <a:p>
            <a:r>
              <a:rPr lang="ru-RU" sz="1400" dirty="0" smtClean="0"/>
              <a:t>Участники </a:t>
            </a:r>
            <a:r>
              <a:rPr lang="ru-RU" sz="1400" dirty="0"/>
              <a:t>ситуации приходят к альтернативе, полностью удовлетворяющей интересы обеих </a:t>
            </a:r>
            <a:r>
              <a:rPr lang="ru-RU" sz="1400" dirty="0" smtClean="0"/>
              <a:t>сторон, активно участвуют </a:t>
            </a:r>
            <a:r>
              <a:rPr lang="ru-RU" sz="1400" dirty="0"/>
              <a:t>в разрешении конфликта и </a:t>
            </a:r>
            <a:r>
              <a:rPr lang="ru-RU" sz="1400" dirty="0" smtClean="0"/>
              <a:t>отстаивают </a:t>
            </a:r>
            <a:r>
              <a:rPr lang="ru-RU" sz="1400" dirty="0"/>
              <a:t>свои </a:t>
            </a:r>
            <a:r>
              <a:rPr lang="ru-RU" sz="1400" dirty="0" smtClean="0"/>
              <a:t>интересы; стиль </a:t>
            </a:r>
            <a:r>
              <a:rPr lang="ru-RU" sz="1400" dirty="0"/>
              <a:t>требует </a:t>
            </a:r>
            <a:r>
              <a:rPr lang="ru-RU" sz="1400" dirty="0" smtClean="0"/>
              <a:t>продолжительных </a:t>
            </a:r>
            <a:r>
              <a:rPr lang="ru-RU" sz="1400" dirty="0"/>
              <a:t>затрат времени, </a:t>
            </a:r>
            <a:r>
              <a:rPr lang="ru-RU" sz="1400" dirty="0" smtClean="0"/>
              <a:t>идет поиск понимания </a:t>
            </a:r>
            <a:r>
              <a:rPr lang="ru-RU" sz="1400" dirty="0"/>
              <a:t>причин конфликта и </a:t>
            </a:r>
            <a:r>
              <a:rPr lang="ru-RU" sz="1400" dirty="0" smtClean="0"/>
              <a:t>новых </a:t>
            </a:r>
            <a:r>
              <a:rPr lang="ru-RU" sz="1400" dirty="0"/>
              <a:t>альтернатив его </a:t>
            </a:r>
            <a:r>
              <a:rPr lang="ru-RU" sz="1400" dirty="0" smtClean="0"/>
              <a:t>решения.</a:t>
            </a:r>
          </a:p>
          <a:p>
            <a:r>
              <a:rPr lang="ru-RU" sz="1400" dirty="0"/>
              <a:t>Тактические </a:t>
            </a:r>
            <a:r>
              <a:rPr lang="ru-RU" sz="1400" dirty="0" smtClean="0"/>
              <a:t>действия: собирает </a:t>
            </a:r>
            <a:r>
              <a:rPr lang="ru-RU" sz="1400" dirty="0"/>
              <a:t>информацию о конфликте, о сути проблемы, о противнике</a:t>
            </a:r>
            <a:r>
              <a:rPr lang="ru-RU" sz="1400" dirty="0" smtClean="0"/>
              <a:t>; ведет </a:t>
            </a:r>
            <a:r>
              <a:rPr lang="ru-RU" sz="1400" dirty="0"/>
              <a:t>подсчет своих ресурсов и ресурсов противника для выработки альтернативных предложений</a:t>
            </a:r>
            <a:r>
              <a:rPr lang="ru-RU" sz="1400" dirty="0" smtClean="0"/>
              <a:t>;  обсуждает </a:t>
            </a:r>
            <a:r>
              <a:rPr lang="ru-RU" sz="1400" dirty="0"/>
              <a:t>конфликт открыто, не боится разногласий, старается </a:t>
            </a:r>
            <a:r>
              <a:rPr lang="ru-RU" sz="1400" dirty="0" err="1"/>
              <a:t>опредметить</a:t>
            </a:r>
            <a:r>
              <a:rPr lang="ru-RU" sz="1400" dirty="0"/>
              <a:t> конфликт</a:t>
            </a:r>
            <a:r>
              <a:rPr lang="ru-RU" sz="1400" dirty="0" smtClean="0"/>
              <a:t>; если </a:t>
            </a:r>
            <a:r>
              <a:rPr lang="ru-RU" sz="1400" dirty="0"/>
              <a:t>противник предлагает что-то здравое, разумное, то это </a:t>
            </a:r>
            <a:r>
              <a:rPr lang="ru-RU" sz="1400" dirty="0" smtClean="0"/>
              <a:t>принимается.</a:t>
            </a:r>
            <a:endParaRPr lang="ru-RU" sz="1400" dirty="0"/>
          </a:p>
          <a:p>
            <a:r>
              <a:rPr lang="ru-RU" sz="1400" dirty="0"/>
              <a:t>Качества личности</a:t>
            </a:r>
            <a:r>
              <a:rPr lang="ru-RU" sz="1400" dirty="0" smtClean="0"/>
              <a:t>: в </a:t>
            </a:r>
            <a:r>
              <a:rPr lang="ru-RU" sz="1400" dirty="0"/>
              <a:t>любом конфликте направлен на решение проблемы, а не на обвинение личности</a:t>
            </a:r>
            <a:r>
              <a:rPr lang="ru-RU" sz="1400" dirty="0" smtClean="0"/>
              <a:t>; положительно </a:t>
            </a:r>
            <a:r>
              <a:rPr lang="ru-RU" sz="1400" dirty="0"/>
              <a:t>относится к новациям, переменам</a:t>
            </a:r>
            <a:r>
              <a:rPr lang="ru-RU" sz="1400" dirty="0" smtClean="0"/>
              <a:t>; умеет </a:t>
            </a:r>
            <a:r>
              <a:rPr lang="ru-RU" sz="1400" dirty="0"/>
              <a:t>критиковать, не оскорбляя личности, как говорят, «по делу», опираясь на факты</a:t>
            </a:r>
            <a:r>
              <a:rPr lang="ru-RU" sz="1400" dirty="0" smtClean="0"/>
              <a:t>; </a:t>
            </a:r>
            <a:r>
              <a:rPr lang="ru-RU" sz="1400" dirty="0"/>
              <a:t>использует свои способности для достижения влияния на людей.</a:t>
            </a:r>
          </a:p>
          <a:p>
            <a:r>
              <a:rPr lang="ru-RU" sz="1400" dirty="0"/>
              <a:t>Использование данной стратегии оправдано при следующих условиях </a:t>
            </a:r>
            <a:r>
              <a:rPr lang="ru-RU" sz="1400" dirty="0" smtClean="0"/>
              <a:t>:</a:t>
            </a:r>
            <a:endParaRPr lang="ru-RU" sz="1400" dirty="0"/>
          </a:p>
          <a:p>
            <a:pPr>
              <a:buFontTx/>
              <a:buChar char="-"/>
            </a:pPr>
            <a:r>
              <a:rPr lang="ru-RU" sz="1400" dirty="0" smtClean="0"/>
              <a:t>необходимо </a:t>
            </a:r>
            <a:r>
              <a:rPr lang="ru-RU" sz="1400" dirty="0"/>
              <a:t>найти общее решение, если каждый из подходов к проблеме слишком важен и не допускает компромиссных вариантов</a:t>
            </a:r>
            <a:r>
              <a:rPr lang="ru-RU" sz="1400" dirty="0" smtClean="0"/>
              <a:t>;</a:t>
            </a:r>
          </a:p>
          <a:p>
            <a:pPr>
              <a:buFontTx/>
              <a:buChar char="-"/>
            </a:pPr>
            <a:r>
              <a:rPr lang="ru-RU" sz="1400" dirty="0" smtClean="0"/>
              <a:t>основной </a:t>
            </a:r>
            <a:r>
              <a:rPr lang="ru-RU" sz="1400" dirty="0"/>
              <a:t>целью обсуждения является приобретение совместного опыта работы, получение широкой </a:t>
            </a:r>
            <a:r>
              <a:rPr lang="ru-RU" sz="1400" dirty="0" smtClean="0"/>
              <a:t>информации;</a:t>
            </a:r>
          </a:p>
          <a:p>
            <a:pPr>
              <a:buFontTx/>
              <a:buChar char="-"/>
            </a:pPr>
            <a:r>
              <a:rPr lang="ru-RU" sz="1400" dirty="0" smtClean="0"/>
              <a:t>необходима </a:t>
            </a:r>
            <a:r>
              <a:rPr lang="ru-RU" sz="1400" dirty="0"/>
              <a:t>интеграция точек зрения и сближение мнений участников конфликтной ситуации</a:t>
            </a:r>
            <a:r>
              <a:rPr lang="ru-RU" sz="1400" dirty="0" smtClean="0"/>
              <a:t>;</a:t>
            </a:r>
          </a:p>
          <a:p>
            <a:pPr>
              <a:buFontTx/>
              <a:buChar char="-"/>
            </a:pPr>
            <a:r>
              <a:rPr lang="ru-RU" sz="1400" dirty="0" smtClean="0"/>
              <a:t>представляется </a:t>
            </a:r>
            <a:r>
              <a:rPr lang="ru-RU" sz="1400" dirty="0"/>
              <a:t>важным усиление личностной вовлеченности в деятельность и групповой </a:t>
            </a:r>
            <a:r>
              <a:rPr lang="ru-RU" sz="1400" dirty="0" smtClean="0"/>
              <a:t>сплоченности;</a:t>
            </a:r>
          </a:p>
          <a:p>
            <a:pPr>
              <a:buFontTx/>
              <a:buChar char="-"/>
            </a:pPr>
            <a:r>
              <a:rPr lang="ru-RU" sz="1400" dirty="0" smtClean="0"/>
              <a:t>у </a:t>
            </a:r>
            <a:r>
              <a:rPr lang="ru-RU" sz="1400" dirty="0"/>
              <a:t>вас есть время поработать над возникшей проблемой (это хороший подход к разрешению конфликтов на основе перспективных планов</a:t>
            </a:r>
            <a:r>
              <a:rPr lang="ru-RU" sz="1400" dirty="0" smtClean="0"/>
              <a:t>);</a:t>
            </a:r>
          </a:p>
          <a:p>
            <a:pPr>
              <a:buFontTx/>
              <a:buChar char="-"/>
            </a:pPr>
            <a:r>
              <a:rPr lang="ru-RU" sz="1400" dirty="0" smtClean="0"/>
              <a:t>вы </a:t>
            </a:r>
            <a:r>
              <a:rPr lang="ru-RU" sz="1400" dirty="0"/>
              <a:t>и ваш оппонент хотите поставить на обсуждение некоторые идеи и потрудиться над выработкой решения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08970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Компромисс («Лиса»)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r>
              <a:rPr lang="ru-RU" sz="1400" dirty="0" smtClean="0"/>
              <a:t>Обе </a:t>
            </a:r>
            <a:r>
              <a:rPr lang="ru-RU" sz="1400" dirty="0"/>
              <a:t>стороны немного уступают в своих интересах, чтобы удовлетворить их в остальном, часто </a:t>
            </a:r>
            <a:r>
              <a:rPr lang="ru-RU" sz="1400" dirty="0" smtClean="0"/>
              <a:t>главном (путем </a:t>
            </a:r>
            <a:r>
              <a:rPr lang="ru-RU" sz="1400" dirty="0"/>
              <a:t>торга и обмена, </a:t>
            </a:r>
            <a:r>
              <a:rPr lang="ru-RU" sz="1400" dirty="0" smtClean="0"/>
              <a:t>уступок); при </a:t>
            </a:r>
            <a:r>
              <a:rPr lang="ru-RU" sz="1400" dirty="0"/>
              <a:t>этом причины конфликта не </a:t>
            </a:r>
            <a:r>
              <a:rPr lang="ru-RU" sz="1400" dirty="0" smtClean="0"/>
              <a:t>затрагиваются, идет </a:t>
            </a:r>
            <a:r>
              <a:rPr lang="ru-RU" sz="1400" dirty="0"/>
              <a:t>не поиск их устранения, а нахождение решения, удовлетворяющего сиюминутные интересы обеих </a:t>
            </a:r>
            <a:r>
              <a:rPr lang="ru-RU" sz="1400" dirty="0" smtClean="0"/>
              <a:t>сторон.</a:t>
            </a:r>
          </a:p>
          <a:p>
            <a:r>
              <a:rPr lang="ru-RU" sz="1400" dirty="0"/>
              <a:t>Тактические </a:t>
            </a:r>
            <a:r>
              <a:rPr lang="ru-RU" sz="1400" dirty="0" smtClean="0"/>
              <a:t>действия: торгуется</a:t>
            </a:r>
            <a:r>
              <a:rPr lang="ru-RU" sz="1400" dirty="0"/>
              <a:t>, любит людей, которые умеют торговаться</a:t>
            </a:r>
            <a:r>
              <a:rPr lang="ru-RU" sz="1400" dirty="0" smtClean="0"/>
              <a:t>; использует </a:t>
            </a:r>
            <a:r>
              <a:rPr lang="ru-RU" sz="1400" dirty="0"/>
              <a:t>обман, лесть для подчеркивания не очень выраженных качеств у противника</a:t>
            </a:r>
            <a:r>
              <a:rPr lang="ru-RU" sz="1400" dirty="0" smtClean="0"/>
              <a:t>; ориентирована </a:t>
            </a:r>
            <a:r>
              <a:rPr lang="ru-RU" sz="1400" dirty="0"/>
              <a:t>на равенство в дележе, действует по принципу: «Всем сестрам – по серьгам».</a:t>
            </a:r>
          </a:p>
          <a:p>
            <a:r>
              <a:rPr lang="ru-RU" sz="1400" dirty="0"/>
              <a:t>Качества личности</a:t>
            </a:r>
            <a:r>
              <a:rPr lang="ru-RU" sz="1400" dirty="0" smtClean="0"/>
              <a:t>:  предельная </a:t>
            </a:r>
            <a:r>
              <a:rPr lang="ru-RU" sz="1400" dirty="0"/>
              <a:t>осторожность в оценке, критике, обвинениях в сочетании с </a:t>
            </a:r>
            <a:r>
              <a:rPr lang="ru-RU" sz="1400" dirty="0" smtClean="0"/>
              <a:t>открытостью; </a:t>
            </a:r>
            <a:r>
              <a:rPr lang="ru-RU" sz="1400" dirty="0"/>
              <a:t>настороженное отношение к критическим оценкам других людей</a:t>
            </a:r>
            <a:r>
              <a:rPr lang="ru-RU" sz="1400" dirty="0" smtClean="0"/>
              <a:t>; </a:t>
            </a:r>
            <a:r>
              <a:rPr lang="ru-RU" sz="1400" dirty="0"/>
              <a:t>ожидание мягких формулировок, красивых слов</a:t>
            </a:r>
            <a:r>
              <a:rPr lang="ru-RU" sz="1400" dirty="0" smtClean="0"/>
              <a:t>; </a:t>
            </a:r>
            <a:r>
              <a:rPr lang="ru-RU" sz="1400" dirty="0"/>
              <a:t>желание убедить людей не выражать свои мысли слишком резко и </a:t>
            </a:r>
            <a:r>
              <a:rPr lang="ru-RU" sz="1400" dirty="0" smtClean="0"/>
              <a:t>открыто.</a:t>
            </a:r>
            <a:endParaRPr lang="ru-RU" sz="1400" dirty="0"/>
          </a:p>
          <a:p>
            <a:r>
              <a:rPr lang="ru-RU" sz="1400" dirty="0"/>
              <a:t>Использование стратегии </a:t>
            </a:r>
            <a:r>
              <a:rPr lang="ru-RU" sz="1400" dirty="0" smtClean="0"/>
              <a:t>будет </a:t>
            </a:r>
            <a:r>
              <a:rPr lang="ru-RU" sz="1400" dirty="0"/>
              <a:t>предпочтительным, когда: </a:t>
            </a:r>
          </a:p>
          <a:p>
            <a:pPr>
              <a:buFontTx/>
              <a:buChar char="-"/>
            </a:pPr>
            <a:r>
              <a:rPr lang="ru-RU" sz="1400" dirty="0" smtClean="0"/>
              <a:t>у </a:t>
            </a:r>
            <a:r>
              <a:rPr lang="ru-RU" sz="1400" dirty="0"/>
              <a:t>сторон одинаково убедительные аргументы</a:t>
            </a:r>
            <a:r>
              <a:rPr lang="ru-RU" sz="1400" dirty="0" smtClean="0"/>
              <a:t>;</a:t>
            </a:r>
          </a:p>
          <a:p>
            <a:pPr>
              <a:buFontTx/>
              <a:buChar char="-"/>
            </a:pPr>
            <a:r>
              <a:rPr lang="ru-RU" sz="1400" dirty="0" smtClean="0"/>
              <a:t>необходимо </a:t>
            </a:r>
            <a:r>
              <a:rPr lang="ru-RU" sz="1400" dirty="0"/>
              <a:t>время для урегулирования сложных </a:t>
            </a:r>
            <a:r>
              <a:rPr lang="ru-RU" sz="1400" dirty="0" smtClean="0"/>
              <a:t>проблем;</a:t>
            </a:r>
          </a:p>
          <a:p>
            <a:pPr>
              <a:buFontTx/>
              <a:buChar char="-"/>
            </a:pPr>
            <a:r>
              <a:rPr lang="ru-RU" sz="1400" dirty="0" smtClean="0"/>
              <a:t>требуется </a:t>
            </a:r>
            <a:r>
              <a:rPr lang="ru-RU" sz="1400" dirty="0"/>
              <a:t>принять срочное решение при дефиците </a:t>
            </a:r>
            <a:r>
              <a:rPr lang="ru-RU" sz="1400" dirty="0" smtClean="0"/>
              <a:t>времени;</a:t>
            </a:r>
          </a:p>
          <a:p>
            <a:pPr>
              <a:buFontTx/>
              <a:buChar char="-"/>
            </a:pPr>
            <a:r>
              <a:rPr lang="ru-RU" sz="1400" dirty="0" smtClean="0"/>
              <a:t>сотрудничество </a:t>
            </a:r>
            <a:r>
              <a:rPr lang="ru-RU" sz="1400" dirty="0"/>
              <a:t>и директивное утверждение своей точки зрения не приводят к </a:t>
            </a:r>
            <a:r>
              <a:rPr lang="ru-RU" sz="1400" dirty="0" smtClean="0"/>
              <a:t>успеху;</a:t>
            </a:r>
          </a:p>
          <a:p>
            <a:pPr>
              <a:buFontTx/>
              <a:buChar char="-"/>
            </a:pPr>
            <a:r>
              <a:rPr lang="ru-RU" sz="1400" dirty="0" smtClean="0"/>
              <a:t>обе </a:t>
            </a:r>
            <a:r>
              <a:rPr lang="ru-RU" sz="1400" dirty="0"/>
              <a:t>стороны обладают одинаковой властью и имеют взаимоисключающие </a:t>
            </a:r>
            <a:r>
              <a:rPr lang="ru-RU" sz="1400" dirty="0" smtClean="0"/>
              <a:t>интересы;</a:t>
            </a:r>
          </a:p>
          <a:p>
            <a:pPr>
              <a:buFontTx/>
              <a:buChar char="-"/>
            </a:pPr>
            <a:r>
              <a:rPr lang="ru-RU" sz="1400" dirty="0" smtClean="0"/>
              <a:t>вас </a:t>
            </a:r>
            <a:r>
              <a:rPr lang="ru-RU" sz="1400" dirty="0"/>
              <a:t>может устроить временное </a:t>
            </a:r>
            <a:r>
              <a:rPr lang="ru-RU" sz="1400" dirty="0" smtClean="0"/>
              <a:t>решение;</a:t>
            </a:r>
          </a:p>
          <a:p>
            <a:pPr>
              <a:buFontTx/>
              <a:buChar char="-"/>
            </a:pPr>
            <a:r>
              <a:rPr lang="ru-RU" sz="1400" dirty="0" smtClean="0"/>
              <a:t>удовлетворение </a:t>
            </a:r>
            <a:r>
              <a:rPr lang="ru-RU" sz="1400" dirty="0"/>
              <a:t>вашего желания имеет для вас не слишком большое значение, и вы можете несколько изменить поставленную в начале </a:t>
            </a:r>
            <a:r>
              <a:rPr lang="ru-RU" sz="1400" dirty="0" smtClean="0"/>
              <a:t>цель;</a:t>
            </a:r>
          </a:p>
          <a:p>
            <a:pPr>
              <a:buFontTx/>
              <a:buChar char="-"/>
            </a:pPr>
            <a:r>
              <a:rPr lang="ru-RU" sz="1400" dirty="0" smtClean="0"/>
              <a:t>компромисс </a:t>
            </a:r>
            <a:r>
              <a:rPr lang="ru-RU" sz="1400" dirty="0"/>
              <a:t>позволит сохранить взаимоотношения, и вы предпочитаете хоть что-то получить, чем все потерять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5009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Избегание (уход, «Черепаха»)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25000" lnSpcReduction="20000"/>
          </a:bodyPr>
          <a:lstStyle/>
          <a:p>
            <a:r>
              <a:rPr lang="ru-RU" sz="6000" dirty="0" smtClean="0"/>
              <a:t>Отсутствие </a:t>
            </a:r>
            <a:r>
              <a:rPr lang="ru-RU" sz="6000" dirty="0"/>
              <a:t>стремления к </a:t>
            </a:r>
            <a:r>
              <a:rPr lang="ru-RU" sz="6000" dirty="0" smtClean="0"/>
              <a:t>кооперации и к  </a:t>
            </a:r>
            <a:r>
              <a:rPr lang="ru-RU" sz="6000" dirty="0"/>
              <a:t>достижению собственных </a:t>
            </a:r>
            <a:r>
              <a:rPr lang="ru-RU" sz="6000" dirty="0" smtClean="0"/>
              <a:t>целей; индивид </a:t>
            </a:r>
            <a:r>
              <a:rPr lang="ru-RU" sz="6000" dirty="0"/>
              <a:t>не отстаивает свои права, ни с кем не сотрудничает для выработки решения или уклоняется от решения </a:t>
            </a:r>
            <a:r>
              <a:rPr lang="ru-RU" sz="6000" dirty="0" smtClean="0"/>
              <a:t>конфликта.</a:t>
            </a:r>
          </a:p>
          <a:p>
            <a:r>
              <a:rPr lang="ru-RU" sz="6000" dirty="0"/>
              <a:t>Тактические </a:t>
            </a:r>
            <a:r>
              <a:rPr lang="ru-RU" sz="6000" dirty="0" smtClean="0"/>
              <a:t>действия: отказывается </a:t>
            </a:r>
            <a:r>
              <a:rPr lang="ru-RU" sz="6000" dirty="0"/>
              <a:t>вступать в диалог, применяя тактику демонстративного ухода</a:t>
            </a:r>
            <a:r>
              <a:rPr lang="ru-RU" sz="6000" dirty="0" smtClean="0"/>
              <a:t>; избегает </a:t>
            </a:r>
            <a:r>
              <a:rPr lang="ru-RU" sz="6000" dirty="0"/>
              <a:t>применения силовых приемов</a:t>
            </a:r>
            <a:r>
              <a:rPr lang="ru-RU" sz="6000" dirty="0" smtClean="0"/>
              <a:t>; игнорирует </a:t>
            </a:r>
            <a:r>
              <a:rPr lang="ru-RU" sz="6000" dirty="0"/>
              <a:t>всю информацию от противника, не доверяет фактам и не собирает их</a:t>
            </a:r>
            <a:r>
              <a:rPr lang="ru-RU" sz="6000" dirty="0" smtClean="0"/>
              <a:t>; отрицает </a:t>
            </a:r>
            <a:r>
              <a:rPr lang="ru-RU" sz="6000" dirty="0"/>
              <a:t>серьезность и остроту конфликта</a:t>
            </a:r>
            <a:r>
              <a:rPr lang="ru-RU" sz="6000" dirty="0" smtClean="0"/>
              <a:t>; систематически </a:t>
            </a:r>
            <a:r>
              <a:rPr lang="ru-RU" sz="6000" dirty="0"/>
              <a:t>медлит в принятии решений, всегда опаздывает, так как боится делать ответный </a:t>
            </a:r>
            <a:r>
              <a:rPr lang="ru-RU" sz="6000" dirty="0" smtClean="0"/>
              <a:t>ход.</a:t>
            </a:r>
            <a:endParaRPr lang="ru-RU" sz="6000" dirty="0"/>
          </a:p>
          <a:p>
            <a:r>
              <a:rPr lang="ru-RU" sz="6000" dirty="0"/>
              <a:t>Качества личности</a:t>
            </a:r>
            <a:r>
              <a:rPr lang="ru-RU" sz="6000" dirty="0" smtClean="0"/>
              <a:t>:  застенчивость </a:t>
            </a:r>
            <a:r>
              <a:rPr lang="ru-RU" sz="6000" dirty="0"/>
              <a:t>в общении с людьми</a:t>
            </a:r>
            <a:r>
              <a:rPr lang="ru-RU" sz="6000" dirty="0" smtClean="0"/>
              <a:t>; </a:t>
            </a:r>
            <a:r>
              <a:rPr lang="ru-RU" sz="6000" dirty="0"/>
              <a:t>нетерпение к критике − принятие ее как атаки на себя лично</a:t>
            </a:r>
            <a:r>
              <a:rPr lang="ru-RU" sz="6000" dirty="0" smtClean="0"/>
              <a:t>; </a:t>
            </a:r>
            <a:r>
              <a:rPr lang="ru-RU" sz="6000" dirty="0"/>
              <a:t>нерешительность в критических ситуациях, действует по принципу: «Авось обойдется</a:t>
            </a:r>
            <a:r>
              <a:rPr lang="ru-RU" sz="6000" dirty="0" smtClean="0"/>
              <a:t>»; </a:t>
            </a:r>
            <a:r>
              <a:rPr lang="ru-RU" sz="6000" dirty="0"/>
              <a:t>неумение предотвратить хаос и беспредметность в беседе.</a:t>
            </a:r>
          </a:p>
          <a:p>
            <a:r>
              <a:rPr lang="ru-RU" sz="6000" dirty="0"/>
              <a:t>Использование данной стратегии показано, если:</a:t>
            </a:r>
          </a:p>
          <a:p>
            <a:pPr>
              <a:buFontTx/>
              <a:buChar char="-"/>
            </a:pPr>
            <a:r>
              <a:rPr lang="ru-RU" sz="6000" dirty="0" smtClean="0"/>
              <a:t>источник </a:t>
            </a:r>
            <a:r>
              <a:rPr lang="ru-RU" sz="6000" dirty="0"/>
              <a:t>разногласий тривиален и несуществен по сравнению с более важными задачами</a:t>
            </a:r>
            <a:r>
              <a:rPr lang="ru-RU" sz="6000" dirty="0" smtClean="0"/>
              <a:t>;</a:t>
            </a:r>
          </a:p>
          <a:p>
            <a:pPr>
              <a:buFontTx/>
              <a:buChar char="-"/>
            </a:pPr>
            <a:r>
              <a:rPr lang="ru-RU" sz="6000" dirty="0" smtClean="0"/>
              <a:t>необходимо </a:t>
            </a:r>
            <a:r>
              <a:rPr lang="ru-RU" sz="6000" dirty="0"/>
              <a:t>время, чтобы восстановить спокойствие и создать условия для трезвой оценки </a:t>
            </a:r>
            <a:r>
              <a:rPr lang="ru-RU" sz="6000" dirty="0" smtClean="0"/>
              <a:t>ситуации;</a:t>
            </a:r>
          </a:p>
          <a:p>
            <a:pPr>
              <a:buFontTx/>
              <a:buChar char="-"/>
            </a:pPr>
            <a:r>
              <a:rPr lang="ru-RU" sz="6000" dirty="0" smtClean="0"/>
              <a:t>изучение </a:t>
            </a:r>
            <a:r>
              <a:rPr lang="ru-RU" sz="6000" dirty="0"/>
              <a:t>ситуации и поиск дополнительной информации о природе конфликта представляется более предпочтительными, чем немедленное принятие какого-либо </a:t>
            </a:r>
            <a:r>
              <a:rPr lang="ru-RU" sz="6000" dirty="0" smtClean="0"/>
              <a:t>решения;</a:t>
            </a:r>
          </a:p>
          <a:p>
            <a:pPr>
              <a:buFontTx/>
              <a:buChar char="-"/>
            </a:pPr>
            <a:r>
              <a:rPr lang="ru-RU" sz="6000" dirty="0" smtClean="0"/>
              <a:t>предмет </a:t>
            </a:r>
            <a:r>
              <a:rPr lang="ru-RU" sz="6000" dirty="0"/>
              <a:t>спора не имеет отношения к делу, уводит в сторону и при этом является симптомом других, более серьезных </a:t>
            </a:r>
            <a:r>
              <a:rPr lang="ru-RU" sz="6000" dirty="0" smtClean="0"/>
              <a:t>проблем;</a:t>
            </a:r>
          </a:p>
          <a:p>
            <a:pPr>
              <a:buFontTx/>
              <a:buChar char="-"/>
            </a:pPr>
            <a:r>
              <a:rPr lang="ru-RU" sz="6000" dirty="0" smtClean="0"/>
              <a:t>напряженность </a:t>
            </a:r>
            <a:r>
              <a:rPr lang="ru-RU" sz="6000" dirty="0"/>
              <a:t>слишком велика, вы чувствуете необходимость ее </a:t>
            </a:r>
            <a:r>
              <a:rPr lang="ru-RU" sz="6000" dirty="0" smtClean="0"/>
              <a:t>ослабления;</a:t>
            </a:r>
          </a:p>
          <a:p>
            <a:pPr>
              <a:buFontTx/>
              <a:buChar char="-"/>
            </a:pPr>
            <a:r>
              <a:rPr lang="ru-RU" sz="6000" dirty="0" smtClean="0"/>
              <a:t>у </a:t>
            </a:r>
            <a:r>
              <a:rPr lang="ru-RU" sz="6000" dirty="0"/>
              <a:t>вас мало власти для решения проблемы или для ее решения желательным для вас </a:t>
            </a:r>
            <a:r>
              <a:rPr lang="ru-RU" sz="6000" dirty="0" smtClean="0"/>
              <a:t>способом;</a:t>
            </a:r>
          </a:p>
          <a:p>
            <a:pPr>
              <a:buFontTx/>
              <a:buChar char="-"/>
            </a:pPr>
            <a:r>
              <a:rPr lang="ru-RU" sz="6000" dirty="0" smtClean="0"/>
              <a:t>пытаться </a:t>
            </a:r>
            <a:r>
              <a:rPr lang="ru-RU" sz="6000" dirty="0"/>
              <a:t>немедленно решить проблему опасно, поскольку открытое ее обсуждение может только ухудшить ситуацию.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2200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Приспособление (сглаживание, уступка, «Медвежонок»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Autofit/>
          </a:bodyPr>
          <a:lstStyle/>
          <a:p>
            <a:r>
              <a:rPr lang="ru-RU" sz="1400" dirty="0" smtClean="0"/>
              <a:t>Уступка, принесение </a:t>
            </a:r>
            <a:r>
              <a:rPr lang="ru-RU" sz="1400" dirty="0"/>
              <a:t>в жертву собственных интересов ради </a:t>
            </a:r>
            <a:r>
              <a:rPr lang="ru-RU" sz="1400" dirty="0" smtClean="0"/>
              <a:t>другого, согласие </a:t>
            </a:r>
            <a:r>
              <a:rPr lang="ru-RU" sz="1400" dirty="0"/>
              <a:t>делать то, чего хочет </a:t>
            </a:r>
            <a:r>
              <a:rPr lang="ru-RU" sz="1400" dirty="0" smtClean="0"/>
              <a:t>другой.</a:t>
            </a:r>
          </a:p>
          <a:p>
            <a:r>
              <a:rPr lang="ru-RU" sz="1400" dirty="0"/>
              <a:t>Тактические </a:t>
            </a:r>
            <a:r>
              <a:rPr lang="ru-RU" sz="1400" dirty="0" smtClean="0"/>
              <a:t>действия: постоянное </a:t>
            </a:r>
            <a:r>
              <a:rPr lang="ru-RU" sz="1400" dirty="0"/>
              <a:t>соглашательство с требованиями противника, т.е. он делает максимальные уступки</a:t>
            </a:r>
            <a:r>
              <a:rPr lang="ru-RU" sz="1400" dirty="0" smtClean="0"/>
              <a:t>; постоянная </a:t>
            </a:r>
            <a:r>
              <a:rPr lang="ru-RU" sz="1400" dirty="0"/>
              <a:t>демонстрация </a:t>
            </a:r>
            <a:r>
              <a:rPr lang="ru-RU" sz="1400" dirty="0" err="1"/>
              <a:t>непритязания</a:t>
            </a:r>
            <a:r>
              <a:rPr lang="ru-RU" sz="1400" dirty="0"/>
              <a:t> на победу или серьезное сопротивление</a:t>
            </a:r>
            <a:r>
              <a:rPr lang="ru-RU" sz="1400" dirty="0" smtClean="0"/>
              <a:t>; потакает </a:t>
            </a:r>
            <a:r>
              <a:rPr lang="ru-RU" sz="1400" dirty="0"/>
              <a:t>противнику, льстит.</a:t>
            </a:r>
          </a:p>
          <a:p>
            <a:r>
              <a:rPr lang="ru-RU" sz="1400" dirty="0"/>
              <a:t>Качества личности</a:t>
            </a:r>
            <a:r>
              <a:rPr lang="ru-RU" sz="1400" dirty="0" smtClean="0"/>
              <a:t>:  бесхребетность</a:t>
            </a:r>
            <a:r>
              <a:rPr lang="ru-RU" sz="1400" dirty="0"/>
              <a:t>, отсутствие собственного мнения в сложных ситуациях</a:t>
            </a:r>
            <a:r>
              <a:rPr lang="ru-RU" sz="1400" dirty="0" smtClean="0"/>
              <a:t>; </a:t>
            </a:r>
            <a:r>
              <a:rPr lang="ru-RU" sz="1400" dirty="0"/>
              <a:t>желание всем угодить, никого не обидеть, чтобы не было раздоров и столкновений</a:t>
            </a:r>
            <a:r>
              <a:rPr lang="ru-RU" sz="1400" dirty="0" smtClean="0"/>
              <a:t>; </a:t>
            </a:r>
            <a:r>
              <a:rPr lang="ru-RU" sz="1400" dirty="0"/>
              <a:t>идет на поводу у лидеров неформальных групп, его поведением часто манипулируют</a:t>
            </a:r>
            <a:r>
              <a:rPr lang="ru-RU" sz="1400" dirty="0" smtClean="0"/>
              <a:t>; преобладает </a:t>
            </a:r>
            <a:r>
              <a:rPr lang="ru-RU" sz="1400" dirty="0"/>
              <a:t>тенденция отвлекаться при участии в беседе.</a:t>
            </a:r>
          </a:p>
          <a:p>
            <a:r>
              <a:rPr lang="ru-RU" sz="1400" dirty="0"/>
              <a:t>Использование данной стратегии целесообразно, если:</a:t>
            </a:r>
          </a:p>
          <a:p>
            <a:pPr>
              <a:buFontTx/>
              <a:buChar char="-"/>
            </a:pPr>
            <a:r>
              <a:rPr lang="ru-RU" sz="1400" dirty="0" smtClean="0"/>
              <a:t>наиболее </a:t>
            </a:r>
            <a:r>
              <a:rPr lang="ru-RU" sz="1400" dirty="0"/>
              <a:t>важная задача − восстановление спокойствия и стабильности, а не разрешение </a:t>
            </a:r>
            <a:r>
              <a:rPr lang="ru-RU" sz="1400" dirty="0" smtClean="0"/>
              <a:t>конфликта;</a:t>
            </a:r>
          </a:p>
          <a:p>
            <a:pPr>
              <a:buFontTx/>
              <a:buChar char="-"/>
            </a:pPr>
            <a:r>
              <a:rPr lang="ru-RU" sz="1400" dirty="0" smtClean="0"/>
              <a:t>предмет </a:t>
            </a:r>
            <a:r>
              <a:rPr lang="ru-RU" sz="1400" dirty="0"/>
              <a:t>разногласий более существен для оппонента, чем для вас;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открывается </a:t>
            </a:r>
            <a:r>
              <a:rPr lang="ru-RU" sz="1400" dirty="0"/>
              <a:t>возможность более сложных проблемных ситуаций по сравнению с той, которая рассматривается сейчас, а пока необходимо упрочить взаимное доверие;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необходимо </a:t>
            </a:r>
            <a:r>
              <a:rPr lang="ru-RU" sz="1400" dirty="0"/>
              <a:t>признать собственную неправоту;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утверждение </a:t>
            </a:r>
            <a:r>
              <a:rPr lang="ru-RU" sz="1400" dirty="0"/>
              <a:t>своей точки зрения требует много времени и значительных интеллектуальных усилий;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вы </a:t>
            </a:r>
            <a:r>
              <a:rPr lang="ru-RU" sz="1400" dirty="0"/>
              <a:t>хотите сохранить мир и добрые отношения с другими людьми;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вы </a:t>
            </a:r>
            <a:r>
              <a:rPr lang="ru-RU" sz="1400" dirty="0"/>
              <a:t>чувствуете, что важнее сохранить с кем-то хорошие взаимоотношения, чем отстаивать свои интересы; 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вы </a:t>
            </a:r>
            <a:r>
              <a:rPr lang="ru-RU" sz="1400" dirty="0"/>
              <a:t>понимаете, что итог намного важнее для другого человека, чем для вас. </a:t>
            </a:r>
          </a:p>
        </p:txBody>
      </p:sp>
    </p:spTree>
    <p:extLst>
      <p:ext uri="{BB962C8B-B14F-4D97-AF65-F5344CB8AC3E}">
        <p14:creationId xmlns:p14="http://schemas.microsoft.com/office/powerpoint/2010/main" val="32808129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Литература: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err="1"/>
              <a:t>Бабосов</a:t>
            </a:r>
            <a:r>
              <a:rPr lang="ru-RU" dirty="0"/>
              <a:t>, Е.М. </a:t>
            </a:r>
            <a:r>
              <a:rPr lang="ru-RU" dirty="0" err="1"/>
              <a:t>Конфликтология</a:t>
            </a:r>
            <a:r>
              <a:rPr lang="ru-RU" dirty="0"/>
              <a:t>: учеб. пособие. Минск, 2000, 464 с. </a:t>
            </a:r>
          </a:p>
          <a:p>
            <a:r>
              <a:rPr lang="ru-RU" dirty="0" err="1"/>
              <a:t>Башкин</a:t>
            </a:r>
            <a:r>
              <a:rPr lang="ru-RU" dirty="0"/>
              <a:t>, М.В. Конфликтная компетентность: учеб-метод пособие, Ярославль, </a:t>
            </a:r>
            <a:r>
              <a:rPr lang="ru-RU" dirty="0" err="1"/>
              <a:t>ЯрГУ</a:t>
            </a:r>
            <a:r>
              <a:rPr lang="ru-RU" dirty="0"/>
              <a:t>, 2014, 72 с.</a:t>
            </a:r>
          </a:p>
          <a:p>
            <a:pPr lvl="0"/>
            <a:r>
              <a:rPr lang="ru-RU" dirty="0" smtClean="0"/>
              <a:t>Гришина</a:t>
            </a:r>
            <a:r>
              <a:rPr lang="ru-RU" dirty="0"/>
              <a:t>, Н.В. Психология конфликта: учеб. пособие, Санкт-Петербург, 2008, 544 с.</a:t>
            </a:r>
          </a:p>
          <a:p>
            <a:pPr lvl="0"/>
            <a:r>
              <a:rPr lang="ru-RU" dirty="0" err="1"/>
              <a:t>Кашапов</a:t>
            </a:r>
            <a:r>
              <a:rPr lang="ru-RU" dirty="0"/>
              <a:t>, М.М. Теория и практика решения конфликтных ситуаций: учеб. пособие, Ярославль, 2003, 183 с.</a:t>
            </a:r>
          </a:p>
          <a:p>
            <a:pPr lvl="0"/>
            <a:r>
              <a:rPr lang="ru-RU" dirty="0"/>
              <a:t>Обозов, Н.Н. Психология конфликта: учеб. пособие, Санкт-Петербург, 2001, 51 с.</a:t>
            </a:r>
          </a:p>
          <a:p>
            <a:pPr lvl="0"/>
            <a:r>
              <a:rPr lang="ru-RU" dirty="0" err="1"/>
              <a:t>Шаш</a:t>
            </a:r>
            <a:r>
              <a:rPr lang="ru-RU" dirty="0"/>
              <a:t>, Н.Н. </a:t>
            </a:r>
            <a:r>
              <a:rPr lang="ru-RU" dirty="0" err="1"/>
              <a:t>Конфликтология</a:t>
            </a:r>
            <a:r>
              <a:rPr lang="ru-RU" dirty="0"/>
              <a:t>. Шпаргалка. М, 2009, 93 с.</a:t>
            </a:r>
          </a:p>
          <a:p>
            <a:pPr lvl="0"/>
            <a:r>
              <a:rPr lang="ru-RU" dirty="0" smtClean="0"/>
              <a:t>Емельянов, </a:t>
            </a:r>
            <a:r>
              <a:rPr lang="ru-RU" dirty="0"/>
              <a:t>С.М. Практикум по </a:t>
            </a:r>
            <a:r>
              <a:rPr lang="ru-RU" dirty="0" err="1"/>
              <a:t>конфликтологии</a:t>
            </a:r>
            <a:r>
              <a:rPr lang="ru-RU" dirty="0"/>
              <a:t>: учеб. пособие. М., 2016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747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о </a:t>
            </a:r>
            <a:r>
              <a:rPr lang="ru-RU" dirty="0" err="1" smtClean="0"/>
              <a:t>конфликтологии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Конфликтология</a:t>
            </a:r>
            <a:r>
              <a:rPr lang="ru-RU" dirty="0" smtClean="0"/>
              <a:t> оформилась в отдельную науку в </a:t>
            </a:r>
            <a:r>
              <a:rPr lang="en-US" dirty="0" smtClean="0"/>
              <a:t>XX</a:t>
            </a:r>
            <a:r>
              <a:rPr lang="ru-RU" dirty="0" smtClean="0"/>
              <a:t> в., возникла на стыке социологии, психиатрии и психологии</a:t>
            </a:r>
          </a:p>
          <a:p>
            <a:r>
              <a:rPr lang="ru-RU" b="1" dirty="0" smtClean="0"/>
              <a:t>Предмет</a:t>
            </a:r>
            <a:r>
              <a:rPr lang="ru-RU" dirty="0" smtClean="0"/>
              <a:t> </a:t>
            </a:r>
            <a:r>
              <a:rPr lang="ru-RU" dirty="0" err="1" smtClean="0"/>
              <a:t>конфликтологии</a:t>
            </a:r>
            <a:r>
              <a:rPr lang="ru-RU" dirty="0" smtClean="0"/>
              <a:t> – конфликтные явления различных уровней</a:t>
            </a:r>
            <a:endParaRPr lang="en-US" dirty="0" smtClean="0"/>
          </a:p>
          <a:p>
            <a:r>
              <a:rPr lang="ru-RU" b="1" dirty="0" smtClean="0"/>
              <a:t>Задачи</a:t>
            </a:r>
            <a:r>
              <a:rPr lang="ru-RU" dirty="0" smtClean="0"/>
              <a:t> </a:t>
            </a:r>
            <a:r>
              <a:rPr lang="ru-RU" dirty="0" err="1" smtClean="0"/>
              <a:t>конфликтологии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изучение природы, причин, механизмов возникновения конфликтных ситуаций, закономерностей и динамики развития конфликта, типологий конфликта; </a:t>
            </a:r>
          </a:p>
          <a:p>
            <a:pPr>
              <a:buFontTx/>
              <a:buChar char="-"/>
            </a:pPr>
            <a:r>
              <a:rPr lang="ru-RU" dirty="0" smtClean="0"/>
              <a:t>разработка и реализация методов и способов профилактики и разрешения конфликтов, технологий управления конфликтами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688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Методы </a:t>
            </a:r>
            <a:r>
              <a:rPr lang="ru-RU" dirty="0" err="1"/>
              <a:t>конфликтологии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Тестирование</a:t>
            </a:r>
          </a:p>
          <a:p>
            <a:r>
              <a:rPr lang="ru-RU" dirty="0" smtClean="0"/>
              <a:t>Опрос</a:t>
            </a:r>
          </a:p>
          <a:p>
            <a:r>
              <a:rPr lang="ru-RU" dirty="0" smtClean="0"/>
              <a:t>Интервью, беседа</a:t>
            </a:r>
          </a:p>
          <a:p>
            <a:r>
              <a:rPr lang="ru-RU" dirty="0" smtClean="0"/>
              <a:t>Наблюдение</a:t>
            </a:r>
          </a:p>
          <a:p>
            <a:r>
              <a:rPr lang="ru-RU" dirty="0" smtClean="0"/>
              <a:t>Эксперимент</a:t>
            </a:r>
          </a:p>
          <a:p>
            <a:r>
              <a:rPr lang="ru-RU" dirty="0" smtClean="0"/>
              <a:t>Моделирование, игры</a:t>
            </a:r>
          </a:p>
          <a:p>
            <a:r>
              <a:rPr lang="ru-RU" dirty="0" smtClean="0"/>
              <a:t>Экспертные оценки</a:t>
            </a:r>
          </a:p>
          <a:p>
            <a:r>
              <a:rPr lang="ru-RU" dirty="0" smtClean="0"/>
              <a:t>Анализ документации</a:t>
            </a:r>
          </a:p>
          <a:p>
            <a:r>
              <a:rPr lang="ru-RU" dirty="0" smtClean="0"/>
              <a:t>Контент-анализ</a:t>
            </a:r>
          </a:p>
          <a:p>
            <a:r>
              <a:rPr lang="ru-RU" dirty="0" smtClean="0"/>
              <a:t>Проективные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140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Понятие о конфликте в социологии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/>
              <a:t>Конфликт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>от лат. с</a:t>
            </a:r>
            <a:r>
              <a:rPr lang="en-US" dirty="0" err="1" smtClean="0"/>
              <a:t>onflictus</a:t>
            </a:r>
            <a:r>
              <a:rPr lang="ru-RU" dirty="0" smtClean="0"/>
              <a:t> (столкновение)</a:t>
            </a:r>
          </a:p>
          <a:p>
            <a:r>
              <a:rPr lang="ru-RU" dirty="0" smtClean="0"/>
              <a:t>С точки зрения </a:t>
            </a:r>
            <a:r>
              <a:rPr lang="ru-RU" b="1" i="1" dirty="0" smtClean="0"/>
              <a:t>социологии</a:t>
            </a:r>
            <a:r>
              <a:rPr lang="ru-RU" dirty="0" smtClean="0"/>
              <a:t>: </a:t>
            </a:r>
          </a:p>
          <a:p>
            <a:pPr>
              <a:buFontTx/>
              <a:buChar char="-"/>
            </a:pPr>
            <a:r>
              <a:rPr lang="ru-RU" dirty="0" smtClean="0"/>
              <a:t>Конфликт – это частный случай социальной ситуации, имеющей свои нормативные законы развития. </a:t>
            </a:r>
          </a:p>
          <a:p>
            <a:pPr>
              <a:buFontTx/>
              <a:buChar char="-"/>
            </a:pPr>
            <a:r>
              <a:rPr lang="ru-RU" dirty="0" smtClean="0"/>
              <a:t>Конфликт – это обострение социальных противоречий, приводящее к столкновению социальных общностей (классов, институтов, групп, наций) на базе противоположных интересов, целей, тенденций развития.</a:t>
            </a:r>
          </a:p>
          <a:p>
            <a:pPr>
              <a:buFontTx/>
              <a:buChar char="-"/>
            </a:pPr>
            <a:r>
              <a:rPr lang="ru-RU" dirty="0" smtClean="0"/>
              <a:t>Конфликт рассматривается на межличностном, внутригрупповом и межгрупповом уровне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51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Основные теоретические положения социологов о конфликте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Конфликт присущ любому обществу (естественное явление, неотъемлемая характеристика социальных отношений) (Р. </a:t>
            </a:r>
            <a:r>
              <a:rPr lang="ru-RU" dirty="0" err="1" smtClean="0"/>
              <a:t>Дарендорф</a:t>
            </a:r>
            <a:r>
              <a:rPr lang="ru-RU" dirty="0" smtClean="0"/>
              <a:t>, Л. </a:t>
            </a:r>
            <a:r>
              <a:rPr lang="ru-RU" dirty="0" err="1" smtClean="0"/>
              <a:t>Козер</a:t>
            </a:r>
            <a:r>
              <a:rPr lang="ru-RU" dirty="0" smtClean="0"/>
              <a:t>, Г. </a:t>
            </a:r>
            <a:r>
              <a:rPr lang="ru-RU" dirty="0" err="1" smtClean="0"/>
              <a:t>Зиммель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Конфликт связан со столкновением интересов и целей различных социальных групп, а также с переделом власти </a:t>
            </a:r>
            <a:r>
              <a:rPr lang="ru-RU" dirty="0"/>
              <a:t>(Р. </a:t>
            </a:r>
            <a:r>
              <a:rPr lang="ru-RU" dirty="0" err="1"/>
              <a:t>Дарендорф</a:t>
            </a:r>
            <a:r>
              <a:rPr lang="ru-RU" dirty="0"/>
              <a:t>, Л. </a:t>
            </a:r>
            <a:r>
              <a:rPr lang="ru-RU" dirty="0" err="1"/>
              <a:t>Козер</a:t>
            </a:r>
            <a:r>
              <a:rPr lang="ru-RU" dirty="0"/>
              <a:t>, Г. </a:t>
            </a:r>
            <a:r>
              <a:rPr lang="ru-RU" dirty="0" err="1"/>
              <a:t>Зиммель</a:t>
            </a:r>
            <a:r>
              <a:rPr lang="ru-RU" dirty="0"/>
              <a:t>)</a:t>
            </a:r>
          </a:p>
          <a:p>
            <a:r>
              <a:rPr lang="ru-RU" dirty="0" smtClean="0"/>
              <a:t>Конфликт несет позитивные функции (разрядка напряжения, усиление нормативности поведения, </a:t>
            </a:r>
            <a:r>
              <a:rPr lang="ru-RU" dirty="0"/>
              <a:t>, установление более четких </a:t>
            </a:r>
            <a:r>
              <a:rPr lang="ru-RU" dirty="0" smtClean="0"/>
              <a:t>границ, развитие коммуникации и укрепление взаимосвязи членов групп, усиление интеграции и др.) </a:t>
            </a:r>
            <a:r>
              <a:rPr lang="ru-RU" dirty="0"/>
              <a:t>(Р. </a:t>
            </a:r>
            <a:r>
              <a:rPr lang="ru-RU" dirty="0" err="1"/>
              <a:t>Дарендорф</a:t>
            </a:r>
            <a:r>
              <a:rPr lang="ru-RU" dirty="0"/>
              <a:t>, Л. </a:t>
            </a:r>
            <a:r>
              <a:rPr lang="ru-RU" dirty="0" err="1"/>
              <a:t>Козер</a:t>
            </a:r>
            <a:r>
              <a:rPr lang="ru-RU" dirty="0"/>
              <a:t>, Г. </a:t>
            </a:r>
            <a:r>
              <a:rPr lang="ru-RU" dirty="0" err="1"/>
              <a:t>Зиммель</a:t>
            </a:r>
            <a:r>
              <a:rPr lang="ru-RU" dirty="0"/>
              <a:t>)</a:t>
            </a:r>
          </a:p>
          <a:p>
            <a:r>
              <a:rPr lang="ru-RU" dirty="0" smtClean="0"/>
              <a:t>Конфликт свидетельствует о патологии в существовании социальной системы, он </a:t>
            </a:r>
            <a:r>
              <a:rPr lang="ru-RU" dirty="0" err="1" smtClean="0"/>
              <a:t>дисфункционален</a:t>
            </a:r>
            <a:r>
              <a:rPr lang="ru-RU" dirty="0" smtClean="0"/>
              <a:t> и деструктивен, соответственно, основная задача социальной системы – поддержание равновесия, порядка и устранение конфликта (Г. Спенсер, Э. Дюркгейм, Т. </a:t>
            </a:r>
            <a:r>
              <a:rPr lang="ru-RU" dirty="0" err="1" smtClean="0"/>
              <a:t>Парсонс</a:t>
            </a:r>
            <a:r>
              <a:rPr lang="ru-RU" dirty="0" smtClean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580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Понятие о </a:t>
            </a:r>
            <a:r>
              <a:rPr lang="ru-RU" dirty="0" smtClean="0"/>
              <a:t>конфликте в психологии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Autofit/>
          </a:bodyPr>
          <a:lstStyle/>
          <a:p>
            <a:r>
              <a:rPr lang="ru-RU" sz="1800" dirty="0"/>
              <a:t>С точки зрения </a:t>
            </a:r>
            <a:r>
              <a:rPr lang="ru-RU" sz="1800" b="1" i="1" dirty="0" smtClean="0"/>
              <a:t>психологии</a:t>
            </a:r>
            <a:r>
              <a:rPr lang="ru-RU" sz="1800" dirty="0"/>
              <a:t>: </a:t>
            </a:r>
          </a:p>
          <a:p>
            <a:pPr>
              <a:buFontTx/>
              <a:buChar char="-"/>
            </a:pPr>
            <a:r>
              <a:rPr lang="ru-RU" sz="1800" dirty="0"/>
              <a:t>Конфликт </a:t>
            </a:r>
            <a:r>
              <a:rPr lang="ru-RU" sz="1800" dirty="0" smtClean="0"/>
              <a:t>– это острый способ разрешения значимых противоречий, возникших в процессе социального взаимодействия, заключающийся в противодействии сторон и сопровождающийся негативными эмоциями сторон по отношению друг к другу; а также это – борьба подструктур личности.</a:t>
            </a:r>
          </a:p>
          <a:p>
            <a:pPr>
              <a:buFontTx/>
              <a:buChar char="-"/>
            </a:pPr>
            <a:r>
              <a:rPr lang="ru-RU" sz="1800" dirty="0" smtClean="0"/>
              <a:t>Согласно Б.И. Хасану, конфликт </a:t>
            </a:r>
            <a:r>
              <a:rPr lang="ru-RU" sz="1800" dirty="0"/>
              <a:t>– </a:t>
            </a:r>
            <a:r>
              <a:rPr lang="ru-RU" sz="1800" dirty="0" smtClean="0"/>
              <a:t>это характеристика взаимодействия, в котором не могущие сосуществовать в неизменном виде действия </a:t>
            </a:r>
            <a:r>
              <a:rPr lang="ru-RU" sz="1800" dirty="0" err="1" smtClean="0"/>
              <a:t>взаимодетерминируют</a:t>
            </a:r>
            <a:r>
              <a:rPr lang="ru-RU" sz="1800" dirty="0" smtClean="0"/>
              <a:t> и </a:t>
            </a:r>
            <a:r>
              <a:rPr lang="ru-RU" sz="1800" dirty="0" err="1" smtClean="0"/>
              <a:t>взаимозаменяют</a:t>
            </a:r>
            <a:r>
              <a:rPr lang="ru-RU" sz="1800" dirty="0" smtClean="0"/>
              <a:t> друг друга, требуя для этого специальной организации. При этом действия могут рассматриваться во внешнем и внутреннем плане. Любой конфликт – это актуализированное противоречие (ценностей, установок, мотивов), которое для своего разрешения должно воплотиться в действиях (в их столкновении). </a:t>
            </a:r>
          </a:p>
          <a:p>
            <a:pPr>
              <a:buFontTx/>
              <a:buChar char="-"/>
            </a:pPr>
            <a:r>
              <a:rPr lang="ru-RU" sz="1800" dirty="0"/>
              <a:t>Конфликт рассматривается на </a:t>
            </a:r>
            <a:r>
              <a:rPr lang="ru-RU" sz="1800" dirty="0" err="1" smtClean="0"/>
              <a:t>внутриличностном</a:t>
            </a:r>
            <a:r>
              <a:rPr lang="ru-RU" sz="1800" dirty="0" smtClean="0"/>
              <a:t>, межличностном</a:t>
            </a:r>
            <a:r>
              <a:rPr lang="ru-RU" sz="1800" dirty="0"/>
              <a:t>, внутригрупповом и межгрупповом </a:t>
            </a:r>
            <a:r>
              <a:rPr lang="ru-RU" sz="1800" dirty="0" smtClean="0"/>
              <a:t>уровне.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9536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Психоаналитические концепции (</a:t>
            </a:r>
            <a:r>
              <a:rPr lang="ru-RU" dirty="0" err="1" smtClean="0"/>
              <a:t>внутриличностный</a:t>
            </a:r>
            <a:r>
              <a:rPr lang="ru-RU" dirty="0" smtClean="0"/>
              <a:t> конфликт)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З. Фрейд – конфликт между подструктурами личности (</a:t>
            </a:r>
            <a:r>
              <a:rPr lang="en-US" dirty="0" smtClean="0"/>
              <a:t>Id, Ego, Super Ego)</a:t>
            </a:r>
          </a:p>
          <a:p>
            <a:r>
              <a:rPr lang="ru-RU" dirty="0" smtClean="0"/>
              <a:t>К. </a:t>
            </a:r>
            <a:r>
              <a:rPr lang="ru-RU" dirty="0" err="1" smtClean="0"/>
              <a:t>Хорни</a:t>
            </a:r>
            <a:r>
              <a:rPr lang="ru-RU" dirty="0" smtClean="0"/>
              <a:t> – невротический конфликт между потребностью быть любимым и доминировать; преобладает 1 тип бегства (к людям, от людей, против людей)</a:t>
            </a:r>
          </a:p>
          <a:p>
            <a:r>
              <a:rPr lang="ru-RU" dirty="0" smtClean="0"/>
              <a:t>А. Адлер – </a:t>
            </a:r>
            <a:r>
              <a:rPr lang="ru-RU" dirty="0"/>
              <a:t>невротический </a:t>
            </a:r>
            <a:r>
              <a:rPr lang="ru-RU" dirty="0" smtClean="0"/>
              <a:t>конфликт в социально-психологическом контексте (потребность во власти и в сотрудничестве)</a:t>
            </a:r>
          </a:p>
          <a:p>
            <a:r>
              <a:rPr lang="ru-RU" dirty="0" smtClean="0"/>
              <a:t>Э. Эриксон – конфликт как кризис на каждой стадии возрастного развития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442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Когнитивная психология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К. Левин – конфликт как субъективная ситуация (представляющаяся индивиду в его переживаниях и представлениях); как ситуация, в которой на индивида действуют противоположно направленные силы равной величины</a:t>
            </a:r>
          </a:p>
          <a:p>
            <a:r>
              <a:rPr lang="ru-RU" dirty="0" smtClean="0"/>
              <a:t>Ф. </a:t>
            </a:r>
            <a:r>
              <a:rPr lang="ru-RU" dirty="0" err="1" smtClean="0"/>
              <a:t>Хайдер</a:t>
            </a:r>
            <a:r>
              <a:rPr lang="ru-RU" dirty="0" smtClean="0"/>
              <a:t> – теория структурного баланса (согласованность между системой установок индивида и его знаниями об установках и поведением окружающих)</a:t>
            </a:r>
          </a:p>
          <a:p>
            <a:r>
              <a:rPr lang="ru-RU" dirty="0" smtClean="0"/>
              <a:t>У. Клар – конфликт как когнитивная схема (не свойство ситуации, а выводы, оценки и интерпретации, сделанные на ее основе), однажды сформированная и впоследствии управляющая кодированием, организацией и поиском информации</a:t>
            </a:r>
          </a:p>
          <a:p>
            <a:r>
              <a:rPr lang="ru-RU" dirty="0" smtClean="0"/>
              <a:t>Л. </a:t>
            </a:r>
            <a:r>
              <a:rPr lang="ru-RU" dirty="0" err="1" smtClean="0"/>
              <a:t>Фестингер</a:t>
            </a:r>
            <a:r>
              <a:rPr lang="ru-RU" dirty="0" smtClean="0"/>
              <a:t> – теория когнитивного диссонанса (столкновение несовместимых представлений); для устранения дискомфорта требуется изменить одно из представлений, затем принятое решение ищет оправдания и опоры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753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328</TotalTime>
  <Words>3212</Words>
  <Application>Microsoft Office PowerPoint</Application>
  <PresentationFormat>Экран (4:3)</PresentationFormat>
  <Paragraphs>258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Конфликтология</vt:lpstr>
      <vt:lpstr>История конфликтологии</vt:lpstr>
      <vt:lpstr>Понятие о конфликтологии</vt:lpstr>
      <vt:lpstr>Методы конфликтологии</vt:lpstr>
      <vt:lpstr>Понятие о конфликте в социологии</vt:lpstr>
      <vt:lpstr>Основные теоретические положения социологов о конфликте</vt:lpstr>
      <vt:lpstr>Понятие о конфликте в психологии</vt:lpstr>
      <vt:lpstr>Психоаналитические концепции (внутриличностный конфликт)</vt:lpstr>
      <vt:lpstr>Когнитивная психология</vt:lpstr>
      <vt:lpstr>Ситуационные теории конфликта</vt:lpstr>
      <vt:lpstr>Существенные характеристики конфликта (схема анализа конфликта) </vt:lpstr>
      <vt:lpstr>Классификации конфликтов</vt:lpstr>
      <vt:lpstr>Классификации конфликтов</vt:lpstr>
      <vt:lpstr>Функции конфликта</vt:lpstr>
      <vt:lpstr>Причины конфликта</vt:lpstr>
      <vt:lpstr>Структура конфликта</vt:lpstr>
      <vt:lpstr>Динамика конфликта  (фазы, стадии развития конфликта)</vt:lpstr>
      <vt:lpstr>Динамика конфликта  (фазы, стадии развития конфликта)</vt:lpstr>
      <vt:lpstr>Формулы для анализа конфликта</vt:lpstr>
      <vt:lpstr>Конфликтная компетентность</vt:lpstr>
      <vt:lpstr>Структура конфликтной компетентности</vt:lpstr>
      <vt:lpstr>Стратегии поведения в конфликте</vt:lpstr>
      <vt:lpstr>Соперничество (соревнование, конкуренция, «Акула», силовая стратегия)</vt:lpstr>
      <vt:lpstr>Сотрудничество («Сова»)</vt:lpstr>
      <vt:lpstr>Компромисс («Лиса»)</vt:lpstr>
      <vt:lpstr>Избегание (уход, «Черепаха»)</vt:lpstr>
      <vt:lpstr>Приспособление (сглаживание, уступка, «Медвежонок»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Конфликтология</dc:title>
  <dc:creator>OLGA</dc:creator>
  <cp:lastModifiedBy>OLGA</cp:lastModifiedBy>
  <cp:revision>43</cp:revision>
  <dcterms:created xsi:type="dcterms:W3CDTF">2017-10-05T06:49:11Z</dcterms:created>
  <dcterms:modified xsi:type="dcterms:W3CDTF">2017-10-12T11:01:07Z</dcterms:modified>
</cp:coreProperties>
</file>