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AB49-D79B-42D5-A102-A6A17EA64863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9FDC8-9DA3-4273-BCF8-65397F2E68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AB49-D79B-42D5-A102-A6A17EA64863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9FDC8-9DA3-4273-BCF8-65397F2E68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AB49-D79B-42D5-A102-A6A17EA64863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9FDC8-9DA3-4273-BCF8-65397F2E6894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AB49-D79B-42D5-A102-A6A17EA64863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9FDC8-9DA3-4273-BCF8-65397F2E689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AB49-D79B-42D5-A102-A6A17EA64863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9FDC8-9DA3-4273-BCF8-65397F2E68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AB49-D79B-42D5-A102-A6A17EA64863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9FDC8-9DA3-4273-BCF8-65397F2E689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AB49-D79B-42D5-A102-A6A17EA64863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9FDC8-9DA3-4273-BCF8-65397F2E68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AB49-D79B-42D5-A102-A6A17EA64863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9FDC8-9DA3-4273-BCF8-65397F2E68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AB49-D79B-42D5-A102-A6A17EA64863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9FDC8-9DA3-4273-BCF8-65397F2E68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AB49-D79B-42D5-A102-A6A17EA64863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9FDC8-9DA3-4273-BCF8-65397F2E6894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AB49-D79B-42D5-A102-A6A17EA64863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9FDC8-9DA3-4273-BCF8-65397F2E689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A93AB49-D79B-42D5-A102-A6A17EA64863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949FDC8-9DA3-4273-BCF8-65397F2E689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Психодиагностика эмоциональных состояний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Барканова О.В.</a:t>
            </a:r>
          </a:p>
          <a:p>
            <a:r>
              <a:rPr lang="ru-RU" dirty="0" smtClean="0"/>
              <a:t>Кафедра психологии ИППО КГПУ им. В.П. Астафьева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7017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2204864"/>
            <a:ext cx="7452816" cy="392129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i="1" dirty="0" smtClean="0"/>
              <a:t>Размер</a:t>
            </a:r>
          </a:p>
          <a:p>
            <a:pPr marL="0" indent="0" algn="ctr">
              <a:buNone/>
            </a:pPr>
            <a:r>
              <a:rPr lang="ru-RU" b="1" i="1" dirty="0" smtClean="0"/>
              <a:t>в норме изображение занимает 1/3 – 2/3 пространства листа</a:t>
            </a:r>
            <a:endParaRPr lang="ru-RU" b="1" dirty="0"/>
          </a:p>
          <a:p>
            <a:r>
              <a:rPr lang="ru-RU" dirty="0"/>
              <a:t>Маленький размер – сниженное настроение, ощущение собственной незначительности, </a:t>
            </a:r>
            <a:r>
              <a:rPr lang="ru-RU" dirty="0" err="1"/>
              <a:t>малоценности</a:t>
            </a:r>
            <a:r>
              <a:rPr lang="ru-RU" dirty="0"/>
              <a:t>, заниженная самооценка, психопатология (при </a:t>
            </a:r>
            <a:r>
              <a:rPr lang="ru-RU" dirty="0" err="1"/>
              <a:t>микрорисунке</a:t>
            </a:r>
            <a:r>
              <a:rPr lang="ru-RU" dirty="0"/>
              <a:t>)</a:t>
            </a:r>
          </a:p>
          <a:p>
            <a:r>
              <a:rPr lang="ru-RU" dirty="0"/>
              <a:t>Большой размер (рисунок не помещается на листе) – низкий самоконтроль, нарушение планирующей функции, импульсивность, </a:t>
            </a:r>
            <a:r>
              <a:rPr lang="ru-RU" dirty="0" err="1"/>
              <a:t>гиперактивность</a:t>
            </a:r>
            <a:r>
              <a:rPr lang="ru-RU" dirty="0"/>
              <a:t>, ощущение социального давления (и вследствие этого, тревожность, агрессия, враждебность) и невозможности реализовать себя, неудовлетворенность ситуацией, </a:t>
            </a:r>
            <a:r>
              <a:rPr lang="ru-RU" dirty="0" err="1"/>
              <a:t>гиперкомпенсация</a:t>
            </a:r>
            <a:r>
              <a:rPr lang="ru-RU" dirty="0"/>
              <a:t>, преувеличение собственной значимости, неадекватное </a:t>
            </a:r>
            <a:r>
              <a:rPr lang="ru-RU" dirty="0" err="1"/>
              <a:t>самовосприятие</a:t>
            </a:r>
            <a:r>
              <a:rPr lang="ru-RU" dirty="0"/>
              <a:t>, дезорганизация психики, нарушение пространственного анализа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Признаки эмоционального неблагополучия в рисунках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8856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2204864"/>
            <a:ext cx="7452816" cy="392129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i="1" dirty="0" smtClean="0"/>
              <a:t>Расположение (смещение изображения)</a:t>
            </a:r>
          </a:p>
          <a:p>
            <a:pPr marL="0" indent="0" algn="ctr">
              <a:buNone/>
            </a:pPr>
            <a:r>
              <a:rPr lang="ru-RU" b="1" i="1" dirty="0" smtClean="0"/>
              <a:t>в норме – по центру</a:t>
            </a:r>
            <a:endParaRPr lang="ru-RU" b="1" dirty="0"/>
          </a:p>
          <a:p>
            <a:r>
              <a:rPr lang="ru-RU" dirty="0"/>
              <a:t>Слева – проявление бессознательного, связи с прошлым, самим собой, с матерью; инфантилизм, интроверсия, преобладание эмоций, импульсивность</a:t>
            </a:r>
          </a:p>
          <a:p>
            <a:r>
              <a:rPr lang="ru-RU" dirty="0"/>
              <a:t>Справа – проявление осознаваемого, связи с будущим, отцом, другими людьми; экстраверсия, контролируемое сознательное поведение, авторитаризм </a:t>
            </a:r>
          </a:p>
          <a:p>
            <a:r>
              <a:rPr lang="ru-RU" dirty="0"/>
              <a:t>Низ – материальное, бессознательное, инстинкты; сниженное настроение и активность, склонность к депрессии, чувство незащищенности и неадекватности, заниженная самооценка, прагматичность, ориентация на материальные ценности</a:t>
            </a:r>
          </a:p>
          <a:p>
            <a:r>
              <a:rPr lang="ru-RU" dirty="0"/>
              <a:t>Верх – интеллектуальная и духовная сфера, развитие, контакт с окружающей средой; уход в фантазии, </a:t>
            </a:r>
            <a:r>
              <a:rPr lang="ru-RU" dirty="0" err="1"/>
              <a:t>нереалистичность</a:t>
            </a:r>
            <a:r>
              <a:rPr lang="ru-RU" dirty="0"/>
              <a:t> представлений и ожиданий, отчужденность и недоступность, завышенная самооценка и притязания, высокий уровень активности, уверенности в себе, стремление к </a:t>
            </a:r>
            <a:r>
              <a:rPr lang="ru-RU" dirty="0" smtClean="0"/>
              <a:t>самоутверждению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Признаки эмоционального неблагополучия в рисунках</a:t>
            </a:r>
          </a:p>
        </p:txBody>
      </p:sp>
    </p:spTree>
    <p:extLst>
      <p:ext uri="{BB962C8B-B14F-4D97-AF65-F5344CB8AC3E}">
        <p14:creationId xmlns:p14="http://schemas.microsoft.com/office/powerpoint/2010/main" val="1498953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i="1" dirty="0"/>
              <a:t>Нажим</a:t>
            </a:r>
            <a:endParaRPr lang="ru-RU" b="1" dirty="0"/>
          </a:p>
          <a:p>
            <a:r>
              <a:rPr lang="ru-RU" dirty="0"/>
              <a:t>Слабый нажим – неуверенность, робость, скованность, астения, сниженное настроение, пассивность</a:t>
            </a:r>
          </a:p>
          <a:p>
            <a:r>
              <a:rPr lang="ru-RU" dirty="0"/>
              <a:t>Средний нажим – уверенность, самообладание, </a:t>
            </a:r>
            <a:r>
              <a:rPr lang="ru-RU" dirty="0" err="1"/>
              <a:t>адаптированность</a:t>
            </a:r>
            <a:r>
              <a:rPr lang="ru-RU" dirty="0"/>
              <a:t>, эмоциональная устойчивость</a:t>
            </a:r>
          </a:p>
          <a:p>
            <a:r>
              <a:rPr lang="ru-RU" dirty="0"/>
              <a:t>Сильный нажим – энергичность, настойчивость, агрессия, тревожность, эмоциональное напряжение, конфликтность, </a:t>
            </a:r>
            <a:r>
              <a:rPr lang="ru-RU" dirty="0" err="1"/>
              <a:t>амбициозность</a:t>
            </a:r>
            <a:r>
              <a:rPr lang="ru-RU" dirty="0"/>
              <a:t>, </a:t>
            </a:r>
            <a:r>
              <a:rPr lang="ru-RU" dirty="0" err="1"/>
              <a:t>гиперактивность</a:t>
            </a:r>
            <a:r>
              <a:rPr lang="ru-RU" dirty="0"/>
              <a:t>, импульсивность</a:t>
            </a:r>
          </a:p>
          <a:p>
            <a:r>
              <a:rPr lang="ru-RU" dirty="0"/>
              <a:t>Колебания нажима - эмоциональная неустойчивость, тревожность, импульсивность, утомляемость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Признаки эмоционального неблагополучия в рисунках</a:t>
            </a:r>
          </a:p>
        </p:txBody>
      </p:sp>
    </p:spTree>
    <p:extLst>
      <p:ext uri="{BB962C8B-B14F-4D97-AF65-F5344CB8AC3E}">
        <p14:creationId xmlns:p14="http://schemas.microsoft.com/office/powerpoint/2010/main" val="1467159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348880"/>
            <a:ext cx="8208911" cy="424847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i="1" dirty="0"/>
              <a:t>Направление линий, штриховка</a:t>
            </a:r>
            <a:endParaRPr lang="ru-RU" b="1" dirty="0"/>
          </a:p>
          <a:p>
            <a:r>
              <a:rPr lang="ru-RU" dirty="0"/>
              <a:t>Вертикальные – активность, самоуверенность, упрямство, </a:t>
            </a:r>
            <a:r>
              <a:rPr lang="ru-RU" dirty="0" err="1"/>
              <a:t>маскулинность</a:t>
            </a:r>
            <a:endParaRPr lang="ru-RU" dirty="0"/>
          </a:p>
          <a:p>
            <a:r>
              <a:rPr lang="ru-RU" dirty="0"/>
              <a:t>Горизонтальные – слабость, недостаточное ощущение безопасности, </a:t>
            </a:r>
            <a:r>
              <a:rPr lang="ru-RU" dirty="0" err="1"/>
              <a:t>фемининность</a:t>
            </a:r>
            <a:endParaRPr lang="ru-RU" dirty="0"/>
          </a:p>
          <a:p>
            <a:r>
              <a:rPr lang="ru-RU" dirty="0"/>
              <a:t>Угловатые – агрессивность, </a:t>
            </a:r>
            <a:r>
              <a:rPr lang="ru-RU" dirty="0" err="1"/>
              <a:t>доминантность</a:t>
            </a:r>
            <a:r>
              <a:rPr lang="ru-RU" dirty="0"/>
              <a:t>, </a:t>
            </a:r>
            <a:r>
              <a:rPr lang="ru-RU" dirty="0" err="1"/>
              <a:t>дезадаптация</a:t>
            </a:r>
            <a:r>
              <a:rPr lang="ru-RU" dirty="0"/>
              <a:t>, </a:t>
            </a:r>
            <a:r>
              <a:rPr lang="ru-RU" dirty="0" err="1"/>
              <a:t>маскулинность</a:t>
            </a:r>
            <a:endParaRPr lang="ru-RU" dirty="0"/>
          </a:p>
          <a:p>
            <a:r>
              <a:rPr lang="ru-RU" dirty="0"/>
              <a:t>Закругленные, обтекаемые – низкий уровень агрессии, </a:t>
            </a:r>
            <a:r>
              <a:rPr lang="ru-RU" dirty="0" err="1"/>
              <a:t>конформность</a:t>
            </a:r>
            <a:r>
              <a:rPr lang="ru-RU" dirty="0"/>
              <a:t>, чувствительность, </a:t>
            </a:r>
            <a:r>
              <a:rPr lang="ru-RU" dirty="0" err="1"/>
              <a:t>фемининность</a:t>
            </a:r>
            <a:endParaRPr lang="ru-RU" dirty="0"/>
          </a:p>
          <a:p>
            <a:r>
              <a:rPr lang="ru-RU" dirty="0" err="1"/>
              <a:t>Тонирование</a:t>
            </a:r>
            <a:r>
              <a:rPr lang="ru-RU" dirty="0"/>
              <a:t> – эмоциональная возбудимость</a:t>
            </a:r>
          </a:p>
          <a:p>
            <a:r>
              <a:rPr lang="ru-RU" dirty="0"/>
              <a:t>Штриховка – спонтанность проявления эмоций, потребность в осмыслении эмоций, тревожность</a:t>
            </a:r>
          </a:p>
          <a:p>
            <a:r>
              <a:rPr lang="ru-RU" dirty="0"/>
              <a:t>Легкие, слабые штрихи – тонкость чувств, интуитивность, художественная натура</a:t>
            </a:r>
          </a:p>
          <a:p>
            <a:r>
              <a:rPr lang="ru-RU" dirty="0"/>
              <a:t>Четкие штрихи – рациональность, самоконтроль</a:t>
            </a:r>
          </a:p>
          <a:p>
            <a:r>
              <a:rPr lang="ru-RU" dirty="0"/>
              <a:t>Жирные штрихи – импульсивность, спонтанность поведения</a:t>
            </a:r>
          </a:p>
          <a:p>
            <a:r>
              <a:rPr lang="ru-RU" dirty="0"/>
              <a:t>Закрашивание – интенсивность эмоциональных переживаний</a:t>
            </a:r>
          </a:p>
          <a:p>
            <a:r>
              <a:rPr lang="ru-RU" dirty="0"/>
              <a:t>Очерчивание контуров – </a:t>
            </a:r>
            <a:r>
              <a:rPr lang="ru-RU" dirty="0" smtClean="0"/>
              <a:t>рациональность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Признаки эмоционального неблагополучия в рисунках</a:t>
            </a:r>
          </a:p>
        </p:txBody>
      </p:sp>
    </p:spTree>
    <p:extLst>
      <p:ext uri="{BB962C8B-B14F-4D97-AF65-F5344CB8AC3E}">
        <p14:creationId xmlns:p14="http://schemas.microsoft.com/office/powerpoint/2010/main" val="3568777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2060848"/>
            <a:ext cx="8208911" cy="4536504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Депрессия</a:t>
            </a:r>
            <a:r>
              <a:rPr lang="ru-RU" dirty="0"/>
              <a:t> – маленький размер, в углу листа, содержание рассказа, тематика </a:t>
            </a:r>
            <a:r>
              <a:rPr lang="ru-RU" dirty="0" smtClean="0"/>
              <a:t>смерти, изображение мертвого дерева</a:t>
            </a:r>
            <a:endParaRPr lang="ru-RU" dirty="0"/>
          </a:p>
          <a:p>
            <a:r>
              <a:rPr lang="ru-RU" b="1" dirty="0" smtClean="0"/>
              <a:t>Тревожность, страх</a:t>
            </a:r>
            <a:r>
              <a:rPr lang="ru-RU" dirty="0" smtClean="0"/>
              <a:t> </a:t>
            </a:r>
            <a:r>
              <a:rPr lang="ru-RU" dirty="0"/>
              <a:t>– множественные исправления, стирания и перерисовывания линий, </a:t>
            </a:r>
            <a:r>
              <a:rPr lang="ru-RU" dirty="0" smtClean="0"/>
              <a:t>«грязь», </a:t>
            </a:r>
            <a:r>
              <a:rPr lang="ru-RU" dirty="0"/>
              <a:t>экспансия, </a:t>
            </a:r>
            <a:r>
              <a:rPr lang="ru-RU" dirty="0" smtClean="0"/>
              <a:t>обильная штриховка</a:t>
            </a:r>
            <a:r>
              <a:rPr lang="ru-RU" dirty="0"/>
              <a:t>, содержание рассказа (страхи), множественные органы чувств, навязчивые идеи и </a:t>
            </a:r>
            <a:r>
              <a:rPr lang="ru-RU" dirty="0" smtClean="0"/>
              <a:t>повторы</a:t>
            </a:r>
            <a:r>
              <a:rPr lang="ru-RU" dirty="0"/>
              <a:t>, </a:t>
            </a:r>
            <a:r>
              <a:rPr lang="ru-RU" dirty="0" err="1"/>
              <a:t>пейзажик</a:t>
            </a:r>
            <a:r>
              <a:rPr lang="ru-RU" dirty="0"/>
              <a:t> (там где не полагается по </a:t>
            </a:r>
            <a:r>
              <a:rPr lang="ru-RU" dirty="0" smtClean="0"/>
              <a:t>инструкции), усиленные </a:t>
            </a:r>
            <a:r>
              <a:rPr lang="ru-RU" dirty="0"/>
              <a:t>контуры, панцирь и т.п</a:t>
            </a:r>
            <a:r>
              <a:rPr lang="ru-RU" dirty="0" smtClean="0"/>
              <a:t>., огромные зачерненные глаза, </a:t>
            </a:r>
            <a:r>
              <a:rPr lang="ru-RU" dirty="0"/>
              <a:t>скрещенные, сдвинутые </a:t>
            </a:r>
            <a:r>
              <a:rPr lang="ru-RU" dirty="0" smtClean="0"/>
              <a:t>ноги, убегающий человек, заштрихованное лицо</a:t>
            </a:r>
          </a:p>
          <a:p>
            <a:r>
              <a:rPr lang="ru-RU" b="1" dirty="0" smtClean="0"/>
              <a:t>Ипохондрия</a:t>
            </a:r>
            <a:r>
              <a:rPr lang="ru-RU" b="1" dirty="0"/>
              <a:t>, невротизация </a:t>
            </a:r>
            <a:r>
              <a:rPr lang="ru-RU" dirty="0"/>
              <a:t>– подробная прорисовка внутренних органов и сосудов, </a:t>
            </a:r>
            <a:r>
              <a:rPr lang="ru-RU" dirty="0" smtClean="0"/>
              <a:t>человек / животное болеет</a:t>
            </a:r>
            <a:r>
              <a:rPr lang="ru-RU" dirty="0"/>
              <a:t>, умирает, логические противоречия в рисунке и рассказе (невротизация), укусы, раны, тема страхов, неприятная тематика (черви, гной, высасывание крови и т.д.)</a:t>
            </a:r>
          </a:p>
          <a:p>
            <a:r>
              <a:rPr lang="ru-RU" b="1" dirty="0" smtClean="0"/>
              <a:t>Агрессия </a:t>
            </a:r>
            <a:r>
              <a:rPr lang="ru-RU" dirty="0"/>
              <a:t>– страшное, злое </a:t>
            </a:r>
            <a:r>
              <a:rPr lang="ru-RU" dirty="0" smtClean="0"/>
              <a:t>животное / человек; </a:t>
            </a:r>
            <a:r>
              <a:rPr lang="ru-RU" dirty="0"/>
              <a:t>шипы, иглы, зубы, рога и т.п., мускулатура, оружие, негативная </a:t>
            </a:r>
            <a:r>
              <a:rPr lang="ru-RU" dirty="0" smtClean="0"/>
              <a:t>символика, много острых углов, скрещенные на груди, упертые в бока, сжатые в кулаки или поднятые верх руки, больше чем надо пальцев, длинные острые пальцы, широко расставленные ноги </a:t>
            </a:r>
            <a:endParaRPr lang="ru-RU" dirty="0"/>
          </a:p>
          <a:p>
            <a:r>
              <a:rPr lang="ru-RU" b="1" dirty="0" smtClean="0"/>
              <a:t>Астения, эмоциональная усталость</a:t>
            </a:r>
            <a:r>
              <a:rPr lang="ru-RU" dirty="0" smtClean="0"/>
              <a:t> </a:t>
            </a:r>
            <a:r>
              <a:rPr lang="ru-RU" dirty="0"/>
              <a:t>– незавершенность рисунка, слабые линии, пассивность </a:t>
            </a:r>
            <a:r>
              <a:rPr lang="ru-RU" dirty="0" smtClean="0"/>
              <a:t>животного / человека; сидящая или лежащая фигура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Признаки эмоционального неблагополучия в рисунках</a:t>
            </a:r>
          </a:p>
        </p:txBody>
      </p:sp>
    </p:spTree>
    <p:extLst>
      <p:ext uri="{BB962C8B-B14F-4D97-AF65-F5344CB8AC3E}">
        <p14:creationId xmlns:p14="http://schemas.microsoft.com/office/powerpoint/2010/main" val="608654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988840"/>
            <a:ext cx="8352928" cy="4608512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Барканова, О.В. Методики диагностики эмоциональной сферы: психологический </a:t>
            </a:r>
            <a:r>
              <a:rPr lang="ru-RU" dirty="0" smtClean="0"/>
              <a:t>практикум. </a:t>
            </a:r>
            <a:r>
              <a:rPr lang="ru-RU" dirty="0"/>
              <a:t>- Красноярск, 2009. – 292с</a:t>
            </a:r>
            <a:r>
              <a:rPr lang="ru-RU" dirty="0" smtClean="0"/>
              <a:t>.</a:t>
            </a:r>
          </a:p>
          <a:p>
            <a:r>
              <a:rPr lang="ru-RU" dirty="0"/>
              <a:t>Барканова, О.В. Теоретические основы и психологическая диагностика здоровья личности: учебное пособие [</a:t>
            </a:r>
            <a:r>
              <a:rPr lang="ru-RU" dirty="0" err="1"/>
              <a:t>Электроный</a:t>
            </a:r>
            <a:r>
              <a:rPr lang="ru-RU" dirty="0"/>
              <a:t> </a:t>
            </a:r>
            <a:r>
              <a:rPr lang="ru-RU" dirty="0" smtClean="0"/>
              <a:t>ресурс]. - </a:t>
            </a:r>
            <a:r>
              <a:rPr lang="ru-RU" dirty="0" err="1" smtClean="0"/>
              <a:t>Краснояр</a:t>
            </a:r>
            <a:r>
              <a:rPr lang="ru-RU" dirty="0"/>
              <a:t>. гос. </a:t>
            </a:r>
            <a:r>
              <a:rPr lang="ru-RU" dirty="0" err="1"/>
              <a:t>пед</a:t>
            </a:r>
            <a:r>
              <a:rPr lang="ru-RU" dirty="0"/>
              <a:t>. ун-т им. В.П. Астафьева. – Красноярск, 2014. – 366 с</a:t>
            </a:r>
            <a:r>
              <a:rPr lang="ru-RU" dirty="0" smtClean="0"/>
              <a:t>.</a:t>
            </a:r>
          </a:p>
          <a:p>
            <a:r>
              <a:rPr lang="ru-RU" dirty="0"/>
              <a:t>Барканова, О.В. Теоретические основы психологической диагностики: учебное пособие в 2 ч. </a:t>
            </a:r>
            <a:r>
              <a:rPr lang="ru-RU" dirty="0" smtClean="0"/>
              <a:t>[</a:t>
            </a:r>
            <a:r>
              <a:rPr lang="ru-RU" dirty="0"/>
              <a:t>Электронный ресурс]. – </a:t>
            </a:r>
            <a:r>
              <a:rPr lang="ru-RU" dirty="0" err="1"/>
              <a:t>Краснояр</a:t>
            </a:r>
            <a:r>
              <a:rPr lang="ru-RU" dirty="0"/>
              <a:t>. гос. </a:t>
            </a:r>
            <a:r>
              <a:rPr lang="ru-RU" dirty="0" err="1"/>
              <a:t>пед</a:t>
            </a:r>
            <a:r>
              <a:rPr lang="ru-RU" dirty="0"/>
              <a:t>. ун-т им. В.П. Астафьева. – Красноярск, </a:t>
            </a:r>
            <a:r>
              <a:rPr lang="ru-RU" dirty="0" smtClean="0"/>
              <a:t>2016. </a:t>
            </a:r>
          </a:p>
          <a:p>
            <a:r>
              <a:rPr lang="ru-RU" dirty="0" err="1"/>
              <a:t>Бурлакова</a:t>
            </a:r>
            <a:r>
              <a:rPr lang="ru-RU" dirty="0"/>
              <a:t>, Н.С., </a:t>
            </a:r>
            <a:r>
              <a:rPr lang="ru-RU" dirty="0" err="1"/>
              <a:t>Олешкович</a:t>
            </a:r>
            <a:r>
              <a:rPr lang="ru-RU" dirty="0"/>
              <a:t>, В.И. Проективные методы: теория, практика, применения к исследованию личности ребёнка. - М.: Ин-т общегуманитарных исследований, 2001. - 352 с. </a:t>
            </a:r>
            <a:endParaRPr lang="ru-RU" dirty="0" smtClean="0"/>
          </a:p>
          <a:p>
            <a:r>
              <a:rPr lang="ru-RU" dirty="0" err="1"/>
              <a:t>Венгер</a:t>
            </a:r>
            <a:r>
              <a:rPr lang="ru-RU" dirty="0"/>
              <a:t>, А.Л. Психологические рисуночные тесты. Иллюстрированное руководство. - М.: Изд-во </a:t>
            </a:r>
            <a:r>
              <a:rPr lang="ru-RU" dirty="0" err="1"/>
              <a:t>Владос</a:t>
            </a:r>
            <a:r>
              <a:rPr lang="ru-RU" dirty="0"/>
              <a:t>-Пресс, 2006. - 160 с</a:t>
            </a:r>
            <a:r>
              <a:rPr lang="ru-RU" dirty="0" smtClean="0"/>
              <a:t>.</a:t>
            </a:r>
          </a:p>
          <a:p>
            <a:r>
              <a:rPr lang="ru-RU" dirty="0" smtClean="0"/>
              <a:t>Лебедева Л.Д, </a:t>
            </a:r>
            <a:r>
              <a:rPr lang="ru-RU" dirty="0" err="1" smtClean="0"/>
              <a:t>Никонорова</a:t>
            </a:r>
            <a:r>
              <a:rPr lang="ru-RU" dirty="0" smtClean="0"/>
              <a:t> Ю.В., Тараканова Н.А. Энциклопедия признаков и интерпретаций в проективном рисовании и арт-терапии. – СПб.: Речь, 2006. – 336 с.</a:t>
            </a:r>
          </a:p>
          <a:p>
            <a:r>
              <a:rPr lang="ru-RU" dirty="0" err="1"/>
              <a:t>Маховер</a:t>
            </a:r>
            <a:r>
              <a:rPr lang="ru-RU" dirty="0"/>
              <a:t>, К. Проективный рисунок человека. – М.: Смысл, 2009. – 154 с</a:t>
            </a:r>
            <a:r>
              <a:rPr lang="ru-RU" dirty="0" smtClean="0"/>
              <a:t>.</a:t>
            </a:r>
          </a:p>
          <a:p>
            <a:r>
              <a:rPr lang="ru-RU" dirty="0"/>
              <a:t>Практикум по возрастной психологии: учебное пособие/ ред.: Л. А. </a:t>
            </a:r>
            <a:r>
              <a:rPr lang="ru-RU" dirty="0" err="1"/>
              <a:t>Головей</a:t>
            </a:r>
            <a:r>
              <a:rPr lang="ru-RU" dirty="0"/>
              <a:t>, Е. Ф. Рыбалко. - СПб.: Речь, 2005. - 688 с. </a:t>
            </a:r>
            <a:endParaRPr lang="ru-RU" dirty="0" smtClean="0"/>
          </a:p>
          <a:p>
            <a:r>
              <a:rPr lang="ru-RU" dirty="0" err="1" smtClean="0"/>
              <a:t>Райгородский</a:t>
            </a:r>
            <a:r>
              <a:rPr lang="ru-RU" dirty="0"/>
              <a:t>, Д.Я. Практическая психодиагностика. Методики и тесты: учеб. </a:t>
            </a:r>
            <a:r>
              <a:rPr lang="ru-RU" dirty="0" err="1"/>
              <a:t>пособ</a:t>
            </a:r>
            <a:r>
              <a:rPr lang="ru-RU" dirty="0"/>
              <a:t>..– Самара: Изд. дом «БАХРАХ», 2007. – 672с.</a:t>
            </a:r>
            <a:endParaRPr lang="ru-RU" dirty="0" smtClean="0"/>
          </a:p>
          <a:p>
            <a:r>
              <a:rPr lang="ru-RU" dirty="0" smtClean="0"/>
              <a:t>Романова</a:t>
            </a:r>
            <a:r>
              <a:rPr lang="ru-RU" dirty="0"/>
              <a:t>, Е.С., Потемкина, О.Ф. Графические методы в психологической диагностике. – СПб.: Речь, 2007. -  416с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Семенова З.Ф., Семенова С.В. Психологические рисуночные тесты. Методика «Дом-Дерево-Человек». М.: АСТ, СПБ.: Сова, 2007. – 190 с.</a:t>
            </a:r>
          </a:p>
          <a:p>
            <a:r>
              <a:rPr lang="ru-RU" dirty="0" err="1"/>
              <a:t>Фетискин</a:t>
            </a:r>
            <a:r>
              <a:rPr lang="ru-RU" dirty="0"/>
              <a:t> Н.П., Козлов В.В., Мануйлов Г.М</a:t>
            </a:r>
            <a:r>
              <a:rPr lang="ru-RU" dirty="0" smtClean="0"/>
              <a:t>. Социально-психологическая </a:t>
            </a:r>
            <a:r>
              <a:rPr lang="ru-RU" dirty="0"/>
              <a:t>диагностика развития личности и малых </a:t>
            </a:r>
            <a:r>
              <a:rPr lang="ru-RU" dirty="0" smtClean="0"/>
              <a:t>групп: практикум. М.: Изд-во </a:t>
            </a:r>
            <a:r>
              <a:rPr lang="ru-RU" dirty="0"/>
              <a:t>Института </a:t>
            </a:r>
            <a:r>
              <a:rPr lang="ru-RU" dirty="0" smtClean="0"/>
              <a:t>психотерапии, 2002. -490</a:t>
            </a:r>
            <a:r>
              <a:rPr lang="ru-RU" dirty="0"/>
              <a:t> </a:t>
            </a:r>
            <a:r>
              <a:rPr lang="ru-RU" dirty="0" smtClean="0"/>
              <a:t>с.</a:t>
            </a:r>
          </a:p>
          <a:p>
            <a:r>
              <a:rPr lang="ru-RU" dirty="0" err="1"/>
              <a:t>Шапарь</a:t>
            </a:r>
            <a:r>
              <a:rPr lang="ru-RU" dirty="0"/>
              <a:t> В. Б., </a:t>
            </a:r>
            <a:r>
              <a:rPr lang="ru-RU" dirty="0" err="1"/>
              <a:t>Шапарь</a:t>
            </a:r>
            <a:r>
              <a:rPr lang="ru-RU" dirty="0"/>
              <a:t> О. В. </a:t>
            </a:r>
            <a:r>
              <a:rPr lang="ru-RU" dirty="0" smtClean="0"/>
              <a:t>Практическая </a:t>
            </a:r>
            <a:r>
              <a:rPr lang="ru-RU" dirty="0"/>
              <a:t>психология. Проективные методи­ки. </a:t>
            </a:r>
            <a:r>
              <a:rPr lang="ru-RU" dirty="0" smtClean="0"/>
              <a:t>Ростов </a:t>
            </a:r>
            <a:r>
              <a:rPr lang="ru-RU" dirty="0"/>
              <a:t>н/Д: Фе­никс, 2006. </a:t>
            </a:r>
            <a:r>
              <a:rPr lang="ru-RU" dirty="0" smtClean="0"/>
              <a:t>- </a:t>
            </a:r>
            <a:r>
              <a:rPr lang="ru-RU" dirty="0"/>
              <a:t>480 с.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912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2420888"/>
            <a:ext cx="7452816" cy="3705275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Эмоциональное состояние, самочувствие, активность, настроение</a:t>
            </a:r>
          </a:p>
          <a:p>
            <a:r>
              <a:rPr lang="ru-RU" dirty="0" smtClean="0"/>
              <a:t>Тревога</a:t>
            </a:r>
          </a:p>
          <a:p>
            <a:r>
              <a:rPr lang="ru-RU" dirty="0" smtClean="0"/>
              <a:t>Агрессия</a:t>
            </a:r>
          </a:p>
          <a:p>
            <a:r>
              <a:rPr lang="ru-RU" dirty="0" smtClean="0"/>
              <a:t>Страхи, фобии</a:t>
            </a:r>
          </a:p>
          <a:p>
            <a:r>
              <a:rPr lang="ru-RU" dirty="0" smtClean="0"/>
              <a:t>Депрессия</a:t>
            </a:r>
          </a:p>
          <a:p>
            <a:r>
              <a:rPr lang="ru-RU" dirty="0" smtClean="0"/>
              <a:t>Неврозы</a:t>
            </a:r>
          </a:p>
          <a:p>
            <a:r>
              <a:rPr lang="ru-RU" dirty="0" smtClean="0"/>
              <a:t>Эмоциональная чувствительность, лабильность, возбудимость</a:t>
            </a:r>
          </a:p>
          <a:p>
            <a:r>
              <a:rPr lang="ru-RU" dirty="0" smtClean="0"/>
              <a:t>Стресс и стрессоустойчивость</a:t>
            </a:r>
          </a:p>
          <a:p>
            <a:r>
              <a:rPr lang="ru-RU" dirty="0" smtClean="0"/>
              <a:t>Аффекты</a:t>
            </a:r>
          </a:p>
          <a:p>
            <a:r>
              <a:rPr lang="ru-RU" dirty="0" smtClean="0"/>
              <a:t>Эмоциональный интеллект, </a:t>
            </a:r>
            <a:r>
              <a:rPr lang="ru-RU" dirty="0" err="1" smtClean="0"/>
              <a:t>алекситимия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Диагностируемые конструкты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263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Чаще используется для получения вспомогательной диагностической информации (используется для оценки общего уровня активности, работоспособности и эмоционального фона личности), т.к. конструкт весьма неустойчив</a:t>
            </a:r>
          </a:p>
          <a:p>
            <a:r>
              <a:rPr lang="ru-RU" sz="1600" b="1" dirty="0" smtClean="0"/>
              <a:t>Методы:</a:t>
            </a:r>
            <a:r>
              <a:rPr lang="ru-RU" sz="1600" dirty="0" smtClean="0"/>
              <a:t> наблюдение, беседа, опросники, проективные</a:t>
            </a:r>
          </a:p>
          <a:p>
            <a:r>
              <a:rPr lang="ru-RU" sz="1600" b="1" dirty="0" smtClean="0"/>
              <a:t>Методики (опросники):</a:t>
            </a:r>
          </a:p>
          <a:p>
            <a:pPr>
              <a:buFontTx/>
              <a:buChar char="-"/>
            </a:pPr>
            <a:r>
              <a:rPr lang="ru-RU" sz="1600" dirty="0" smtClean="0"/>
              <a:t>Опросник </a:t>
            </a:r>
            <a:r>
              <a:rPr lang="ru-RU" sz="1600" dirty="0"/>
              <a:t>САН (самочувствие, активность, настроение</a:t>
            </a:r>
            <a:r>
              <a:rPr lang="ru-RU" sz="1600" dirty="0" smtClean="0"/>
              <a:t>), (В.А</a:t>
            </a:r>
            <a:r>
              <a:rPr lang="ru-RU" sz="1600" dirty="0"/>
              <a:t>. </a:t>
            </a:r>
            <a:r>
              <a:rPr lang="ru-RU" sz="1600" dirty="0" err="1" smtClean="0"/>
              <a:t>Доскин</a:t>
            </a:r>
            <a:r>
              <a:rPr lang="ru-RU" sz="1600" dirty="0" smtClean="0"/>
              <a:t>, </a:t>
            </a:r>
            <a:r>
              <a:rPr lang="ru-RU" sz="1600" dirty="0"/>
              <a:t>Н.А. </a:t>
            </a:r>
            <a:r>
              <a:rPr lang="ru-RU" sz="1600" dirty="0" smtClean="0"/>
              <a:t>Лаврентьева, </a:t>
            </a:r>
            <a:r>
              <a:rPr lang="ru-RU" sz="1600" dirty="0"/>
              <a:t>В.Б. </a:t>
            </a:r>
            <a:r>
              <a:rPr lang="ru-RU" sz="1600" dirty="0" err="1"/>
              <a:t>Шарай</a:t>
            </a:r>
            <a:r>
              <a:rPr lang="ru-RU" sz="1600" dirty="0"/>
              <a:t> и М.П. </a:t>
            </a:r>
            <a:r>
              <a:rPr lang="ru-RU" sz="1600" dirty="0" smtClean="0"/>
              <a:t>Мирошников,1973)</a:t>
            </a:r>
          </a:p>
          <a:p>
            <a:pPr>
              <a:buFontTx/>
              <a:buChar char="-"/>
            </a:pPr>
            <a:r>
              <a:rPr lang="ru-RU" sz="1600" dirty="0" smtClean="0"/>
              <a:t>Методика </a:t>
            </a:r>
            <a:r>
              <a:rPr lang="ru-RU" sz="1600" dirty="0"/>
              <a:t>оценки психической активации, интереса, </a:t>
            </a:r>
            <a:r>
              <a:rPr lang="ru-RU" sz="1600" dirty="0" smtClean="0"/>
              <a:t>эмоционального </a:t>
            </a:r>
            <a:r>
              <a:rPr lang="ru-RU" sz="1600" dirty="0"/>
              <a:t>тонуса, напряжения и комфортности </a:t>
            </a:r>
            <a:r>
              <a:rPr lang="ru-RU" sz="1600" dirty="0" smtClean="0"/>
              <a:t>(</a:t>
            </a:r>
            <a:r>
              <a:rPr lang="ru-RU" sz="1600" dirty="0"/>
              <a:t>Л.А. </a:t>
            </a:r>
            <a:r>
              <a:rPr lang="ru-RU" sz="1600" dirty="0" smtClean="0"/>
              <a:t>Курганский </a:t>
            </a:r>
            <a:r>
              <a:rPr lang="ru-RU" sz="1600" dirty="0"/>
              <a:t>и Т.А. </a:t>
            </a:r>
            <a:r>
              <a:rPr lang="ru-RU" sz="1600" dirty="0" smtClean="0"/>
              <a:t>Немчин, 1990)</a:t>
            </a:r>
          </a:p>
          <a:p>
            <a:pPr>
              <a:buFontTx/>
              <a:buChar char="-"/>
            </a:pPr>
            <a:r>
              <a:rPr lang="ru-RU" sz="1600" dirty="0"/>
              <a:t>Тест-опросник «Оценка настроения» </a:t>
            </a:r>
            <a:r>
              <a:rPr lang="ru-RU" sz="1600" dirty="0" smtClean="0"/>
              <a:t>(облегченная </a:t>
            </a:r>
            <a:r>
              <a:rPr lang="ru-RU" sz="1600" dirty="0"/>
              <a:t>версия опросника «САН</a:t>
            </a:r>
            <a:r>
              <a:rPr lang="ru-RU" sz="1600" dirty="0" smtClean="0"/>
              <a:t>»)</a:t>
            </a:r>
          </a:p>
          <a:p>
            <a:pPr>
              <a:buFontTx/>
              <a:buChar char="-"/>
            </a:pPr>
            <a:r>
              <a:rPr lang="ru-RU" sz="1600" dirty="0" smtClean="0"/>
              <a:t> Опросник «</a:t>
            </a:r>
            <a:r>
              <a:rPr lang="ru-RU" sz="1600" dirty="0"/>
              <a:t>Самооценка эмоциональных состояний» </a:t>
            </a:r>
            <a:r>
              <a:rPr lang="ru-RU" sz="1600" dirty="0" smtClean="0"/>
              <a:t>(А</a:t>
            </a:r>
            <a:r>
              <a:rPr lang="ru-RU" sz="1600" dirty="0"/>
              <a:t>. </a:t>
            </a:r>
            <a:r>
              <a:rPr lang="ru-RU" sz="1600" dirty="0" err="1" smtClean="0"/>
              <a:t>Уэссман</a:t>
            </a:r>
            <a:r>
              <a:rPr lang="ru-RU" sz="1600" dirty="0" smtClean="0"/>
              <a:t> </a:t>
            </a:r>
            <a:r>
              <a:rPr lang="ru-RU" sz="1600" dirty="0"/>
              <a:t>и Д. </a:t>
            </a:r>
            <a:r>
              <a:rPr lang="ru-RU" sz="1600" dirty="0" err="1" smtClean="0"/>
              <a:t>Рикс</a:t>
            </a:r>
            <a:r>
              <a:rPr lang="ru-RU" sz="1600" dirty="0" smtClean="0"/>
              <a:t>) </a:t>
            </a:r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Эмоциональное состояние, самочувствие, активность, </a:t>
            </a:r>
            <a:r>
              <a:rPr lang="ru-RU" sz="3600" dirty="0" smtClean="0"/>
              <a:t>настроение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7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904656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tx1"/>
                </a:solidFill>
              </a:rPr>
              <a:t>Методы: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наблюдение, беседа, опросники, </a:t>
            </a:r>
            <a:r>
              <a:rPr lang="ru-RU" sz="1400" dirty="0" smtClean="0">
                <a:solidFill>
                  <a:schemeClr val="tx1"/>
                </a:solidFill>
              </a:rPr>
              <a:t>проективные</a:t>
            </a:r>
          </a:p>
          <a:p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Проективные методики </a:t>
            </a:r>
            <a:r>
              <a:rPr lang="ru-RU" sz="1400" dirty="0" smtClean="0">
                <a:solidFill>
                  <a:schemeClr val="tx1"/>
                </a:solidFill>
              </a:rPr>
              <a:t>(</a:t>
            </a:r>
            <a:r>
              <a:rPr lang="ru-RU" sz="1400" dirty="0">
                <a:solidFill>
                  <a:schemeClr val="tx1"/>
                </a:solidFill>
              </a:rPr>
              <a:t>с 5-6 </a:t>
            </a:r>
            <a:r>
              <a:rPr lang="ru-RU" sz="1400" dirty="0" smtClean="0">
                <a:solidFill>
                  <a:schemeClr val="tx1"/>
                </a:solidFill>
              </a:rPr>
              <a:t>лет): </a:t>
            </a:r>
          </a:p>
          <a:p>
            <a:pPr marL="0" indent="0">
              <a:buNone/>
            </a:pPr>
            <a:r>
              <a:rPr lang="ru-RU" sz="1400" b="1" dirty="0" smtClean="0">
                <a:solidFill>
                  <a:schemeClr val="tx1"/>
                </a:solidFill>
              </a:rPr>
              <a:t>Рисуночные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: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ru-RU" sz="1200" dirty="0" smtClean="0"/>
              <a:t>Дом-дерево-человек </a:t>
            </a:r>
          </a:p>
          <a:p>
            <a:pPr>
              <a:buFontTx/>
              <a:buChar char="-"/>
            </a:pPr>
            <a:r>
              <a:rPr lang="ru-RU" sz="1200" dirty="0" smtClean="0"/>
              <a:t>Несуществующее животное</a:t>
            </a:r>
          </a:p>
          <a:p>
            <a:pPr>
              <a:buFontTx/>
              <a:buChar char="-"/>
            </a:pPr>
            <a:r>
              <a:rPr lang="ru-RU" sz="1200" dirty="0" smtClean="0"/>
              <a:t>Человек под дождем</a:t>
            </a:r>
          </a:p>
          <a:p>
            <a:pPr>
              <a:buFontTx/>
              <a:buChar char="-"/>
            </a:pPr>
            <a:r>
              <a:rPr lang="ru-RU" sz="1200" dirty="0" smtClean="0"/>
              <a:t>Рисунок кактуса</a:t>
            </a:r>
          </a:p>
          <a:p>
            <a:pPr>
              <a:buFontTx/>
              <a:buChar char="-"/>
            </a:pPr>
            <a:r>
              <a:rPr lang="ru-RU" sz="1200" dirty="0" smtClean="0"/>
              <a:t>Автопортрет</a:t>
            </a:r>
          </a:p>
          <a:p>
            <a:pPr>
              <a:buFontTx/>
              <a:buChar char="-"/>
            </a:pPr>
            <a:r>
              <a:rPr lang="ru-RU" sz="1200" dirty="0" smtClean="0"/>
              <a:t>Рисунок человека</a:t>
            </a:r>
          </a:p>
          <a:p>
            <a:pPr>
              <a:buFontTx/>
              <a:buChar char="-"/>
            </a:pPr>
            <a:r>
              <a:rPr lang="ru-RU" sz="1200" dirty="0" smtClean="0"/>
              <a:t>Рисунок дерева</a:t>
            </a:r>
          </a:p>
          <a:p>
            <a:pPr>
              <a:buFontTx/>
              <a:buChar char="-"/>
            </a:pPr>
            <a:r>
              <a:rPr lang="ru-RU" sz="1200" dirty="0" smtClean="0"/>
              <a:t>Рисунок семьи и др.</a:t>
            </a:r>
          </a:p>
          <a:p>
            <a:pPr marL="0" indent="0">
              <a:buNone/>
            </a:pPr>
            <a:r>
              <a:rPr lang="ru-RU" sz="1400" b="1" dirty="0" err="1" smtClean="0">
                <a:solidFill>
                  <a:schemeClr val="tx1"/>
                </a:solidFill>
              </a:rPr>
              <a:t>Импрессивные</a:t>
            </a:r>
            <a:r>
              <a:rPr lang="ru-RU" sz="1400" b="1" dirty="0" smtClean="0">
                <a:solidFill>
                  <a:schemeClr val="tx1"/>
                </a:solidFill>
              </a:rPr>
              <a:t> и интерпретационные: </a:t>
            </a:r>
          </a:p>
          <a:p>
            <a:pPr>
              <a:buFontTx/>
              <a:buChar char="-"/>
            </a:pPr>
            <a:r>
              <a:rPr lang="ru-RU" sz="1200" dirty="0" smtClean="0"/>
              <a:t>Цветовой тест </a:t>
            </a:r>
            <a:r>
              <a:rPr lang="ru-RU" sz="1200" dirty="0" err="1" smtClean="0"/>
              <a:t>Люшера</a:t>
            </a:r>
            <a:endParaRPr lang="ru-RU" sz="1200" dirty="0" smtClean="0"/>
          </a:p>
          <a:p>
            <a:pPr>
              <a:buFontTx/>
              <a:buChar char="-"/>
            </a:pPr>
            <a:r>
              <a:rPr lang="ru-RU" sz="1200" dirty="0" smtClean="0"/>
              <a:t>Силуэт человека (Л. Лебедева)</a:t>
            </a:r>
          </a:p>
          <a:p>
            <a:pPr>
              <a:buFontTx/>
              <a:buChar char="-"/>
            </a:pPr>
            <a:r>
              <a:rPr lang="ru-RU" sz="1200" dirty="0"/>
              <a:t>Тест тревожности </a:t>
            </a:r>
            <a:r>
              <a:rPr lang="ru-RU" sz="1200" dirty="0" smtClean="0"/>
              <a:t>«Выбери </a:t>
            </a:r>
            <a:r>
              <a:rPr lang="ru-RU" sz="1200" dirty="0"/>
              <a:t>нужное </a:t>
            </a:r>
            <a:r>
              <a:rPr lang="ru-RU" sz="1200" dirty="0" smtClean="0"/>
              <a:t>лицо»</a:t>
            </a:r>
            <a:r>
              <a:rPr lang="ru-RU" sz="1200" dirty="0"/>
              <a:t> </a:t>
            </a:r>
            <a:r>
              <a:rPr lang="ru-RU" sz="1200" dirty="0" smtClean="0"/>
              <a:t>(Р</a:t>
            </a:r>
            <a:r>
              <a:rPr lang="ru-RU" sz="1200" dirty="0"/>
              <a:t>. </a:t>
            </a:r>
            <a:r>
              <a:rPr lang="ru-RU" sz="1200" dirty="0" err="1"/>
              <a:t>Тэммл</a:t>
            </a:r>
            <a:r>
              <a:rPr lang="ru-RU" sz="1200" dirty="0"/>
              <a:t>, М. </a:t>
            </a:r>
            <a:r>
              <a:rPr lang="ru-RU" sz="1200" dirty="0" err="1"/>
              <a:t>Дорки</a:t>
            </a:r>
            <a:r>
              <a:rPr lang="ru-RU" sz="1200" dirty="0"/>
              <a:t>, В. </a:t>
            </a:r>
            <a:r>
              <a:rPr lang="ru-RU" sz="1200" dirty="0" err="1" smtClean="0"/>
              <a:t>Амен</a:t>
            </a:r>
            <a:r>
              <a:rPr lang="ru-RU" sz="1200" dirty="0" smtClean="0"/>
              <a:t>) 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400" b="1" dirty="0" smtClean="0">
                <a:solidFill>
                  <a:schemeClr val="tx1"/>
                </a:solidFill>
              </a:rPr>
              <a:t>Опросники: </a:t>
            </a:r>
          </a:p>
          <a:p>
            <a:pPr>
              <a:buFontTx/>
              <a:buChar char="-"/>
            </a:pPr>
            <a:r>
              <a:rPr lang="ru-RU" sz="1200" dirty="0" smtClean="0"/>
              <a:t>Методика </a:t>
            </a:r>
            <a:r>
              <a:rPr lang="ru-RU" sz="1200" dirty="0"/>
              <a:t>самооценки психических состояний Г. </a:t>
            </a:r>
            <a:r>
              <a:rPr lang="ru-RU" sz="1200" dirty="0" err="1" smtClean="0"/>
              <a:t>Айзенка</a:t>
            </a:r>
            <a:r>
              <a:rPr lang="ru-RU" sz="1200" dirty="0" smtClean="0"/>
              <a:t> </a:t>
            </a:r>
          </a:p>
          <a:p>
            <a:pPr>
              <a:buFontTx/>
              <a:buChar char="-"/>
            </a:pPr>
            <a:r>
              <a:rPr lang="ru-RU" sz="1200" dirty="0" smtClean="0"/>
              <a:t>Методика </a:t>
            </a:r>
            <a:r>
              <a:rPr lang="ru-RU" sz="1200" dirty="0"/>
              <a:t>самооценки уровня тревожности </a:t>
            </a:r>
            <a:r>
              <a:rPr lang="ru-RU" sz="1200" dirty="0" smtClean="0"/>
              <a:t>Ч.Д</a:t>
            </a:r>
            <a:r>
              <a:rPr lang="ru-RU" sz="1200" dirty="0"/>
              <a:t>. </a:t>
            </a:r>
            <a:r>
              <a:rPr lang="ru-RU" sz="1200" dirty="0" err="1"/>
              <a:t>Спилбергера</a:t>
            </a:r>
            <a:r>
              <a:rPr lang="ru-RU" sz="1200" dirty="0"/>
              <a:t> и Ю.Л. </a:t>
            </a:r>
            <a:r>
              <a:rPr lang="ru-RU" sz="1200" dirty="0" smtClean="0"/>
              <a:t>Ханина</a:t>
            </a:r>
          </a:p>
          <a:p>
            <a:pPr>
              <a:buFontTx/>
              <a:buChar char="-"/>
            </a:pPr>
            <a:r>
              <a:rPr lang="ru-RU" sz="1200" dirty="0" smtClean="0"/>
              <a:t>Шкала </a:t>
            </a:r>
            <a:r>
              <a:rPr lang="ru-RU" sz="1200" dirty="0"/>
              <a:t>проявления тревожности Дж. Тейлора (</a:t>
            </a:r>
            <a:r>
              <a:rPr lang="en-GB" sz="1200" dirty="0"/>
              <a:t>MAS</a:t>
            </a:r>
            <a:r>
              <a:rPr lang="ru-RU" sz="1200" dirty="0"/>
              <a:t> – </a:t>
            </a:r>
            <a:r>
              <a:rPr lang="en-GB" sz="1200" dirty="0"/>
              <a:t>Manifest Anxiety Scale</a:t>
            </a:r>
            <a:r>
              <a:rPr lang="ru-RU" sz="1200" dirty="0"/>
              <a:t>, 1953</a:t>
            </a:r>
            <a:r>
              <a:rPr lang="ru-RU" sz="1200" dirty="0" smtClean="0"/>
              <a:t>)</a:t>
            </a:r>
          </a:p>
          <a:p>
            <a:pPr>
              <a:buFontTx/>
              <a:buChar char="-"/>
            </a:pPr>
            <a:r>
              <a:rPr lang="ru-RU" sz="1200" dirty="0"/>
              <a:t>Шкала самооценки тревоги Д.В. Шихана (</a:t>
            </a:r>
            <a:r>
              <a:rPr lang="ru-RU" sz="1200" dirty="0" err="1"/>
              <a:t>Sheehan</a:t>
            </a:r>
            <a:r>
              <a:rPr lang="ru-RU" sz="1200" dirty="0"/>
              <a:t> </a:t>
            </a:r>
            <a:r>
              <a:rPr lang="ru-RU" sz="1200" dirty="0" err="1"/>
              <a:t>Clinical</a:t>
            </a:r>
            <a:r>
              <a:rPr lang="ru-RU" sz="1200" dirty="0"/>
              <a:t> </a:t>
            </a:r>
            <a:r>
              <a:rPr lang="ru-RU" sz="1200" dirty="0" err="1"/>
              <a:t>Anxiety</a:t>
            </a:r>
            <a:r>
              <a:rPr lang="ru-RU" sz="1200" dirty="0"/>
              <a:t> </a:t>
            </a:r>
            <a:r>
              <a:rPr lang="ru-RU" sz="1200" dirty="0" err="1"/>
              <a:t>Rating</a:t>
            </a:r>
            <a:r>
              <a:rPr lang="ru-RU" sz="1200" dirty="0"/>
              <a:t> </a:t>
            </a:r>
            <a:r>
              <a:rPr lang="ru-RU" sz="1200" dirty="0" err="1"/>
              <a:t>Scale</a:t>
            </a:r>
            <a:r>
              <a:rPr lang="ru-RU" sz="1200" dirty="0"/>
              <a:t>, </a:t>
            </a:r>
            <a:r>
              <a:rPr lang="ru-RU" sz="1200" dirty="0" smtClean="0"/>
              <a:t>1983)</a:t>
            </a:r>
          </a:p>
          <a:p>
            <a:pPr>
              <a:buFontTx/>
              <a:buChar char="-"/>
            </a:pPr>
            <a:r>
              <a:rPr lang="ru-RU" sz="1200" dirty="0" smtClean="0"/>
              <a:t>Методика </a:t>
            </a:r>
            <a:r>
              <a:rPr lang="ru-RU" sz="1200" dirty="0"/>
              <a:t>диагностики склонности </a:t>
            </a:r>
            <a:r>
              <a:rPr lang="ru-RU" sz="1200" dirty="0" smtClean="0"/>
              <a:t>к </a:t>
            </a:r>
            <a:r>
              <a:rPr lang="ru-RU" sz="1200" dirty="0"/>
              <a:t>немотивированной </a:t>
            </a:r>
            <a:r>
              <a:rPr lang="ru-RU" sz="1200" dirty="0" smtClean="0"/>
              <a:t>тревожности (В.В. Бойко)</a:t>
            </a:r>
          </a:p>
          <a:p>
            <a:pPr>
              <a:buFontTx/>
              <a:buChar char="-"/>
            </a:pPr>
            <a:r>
              <a:rPr lang="ru-RU" sz="1200" dirty="0"/>
              <a:t>Опросник «Тревожность и депрессия</a:t>
            </a:r>
            <a:r>
              <a:rPr lang="ru-RU" sz="1200" dirty="0" smtClean="0"/>
              <a:t>» </a:t>
            </a:r>
            <a:r>
              <a:rPr lang="ru-RU" sz="1200" dirty="0"/>
              <a:t>(К.К. </a:t>
            </a:r>
            <a:r>
              <a:rPr lang="ru-RU" sz="1200" dirty="0" err="1"/>
              <a:t>Яхин</a:t>
            </a:r>
            <a:r>
              <a:rPr lang="ru-RU" sz="1200" dirty="0"/>
              <a:t>, Д.М. Менделевич, 1978</a:t>
            </a:r>
            <a:r>
              <a:rPr lang="ru-RU" sz="1200" dirty="0" smtClean="0"/>
              <a:t>)</a:t>
            </a:r>
          </a:p>
          <a:p>
            <a:pPr>
              <a:buFontTx/>
              <a:buChar char="-"/>
            </a:pPr>
            <a:r>
              <a:rPr lang="ru-RU" sz="1200" dirty="0" smtClean="0"/>
              <a:t>Опрос-беседа с ребенком (с 3 лет) «Страхи в домиках» (М.А. Панфилова)</a:t>
            </a:r>
          </a:p>
          <a:p>
            <a:pPr>
              <a:buFontTx/>
              <a:buChar char="-"/>
            </a:pPr>
            <a:r>
              <a:rPr lang="ru-RU" sz="1200" dirty="0" smtClean="0"/>
              <a:t>Опросник для родителей и воспитателей «Уровень тревожности ребенка» (Г.П. Лаврентьев, Т.М. Титаренко)</a:t>
            </a:r>
          </a:p>
          <a:p>
            <a:pPr>
              <a:buFontTx/>
              <a:buChar char="-"/>
            </a:pPr>
            <a:r>
              <a:rPr lang="ru-RU" sz="1200" dirty="0"/>
              <a:t>Опросник для родителей и </a:t>
            </a:r>
            <a:r>
              <a:rPr lang="ru-RU" sz="1200" dirty="0" smtClean="0"/>
              <a:t>воспитателей «Критерии определения тревожности у ребенка» (П. Бейкер, М. </a:t>
            </a:r>
            <a:r>
              <a:rPr lang="ru-RU" sz="1200" dirty="0" err="1" smtClean="0"/>
              <a:t>Алворд</a:t>
            </a:r>
            <a:r>
              <a:rPr lang="ru-RU" sz="1200" dirty="0" smtClean="0"/>
              <a:t>)</a:t>
            </a:r>
          </a:p>
          <a:p>
            <a:pPr>
              <a:buFontTx/>
              <a:buChar char="-"/>
            </a:pPr>
            <a:r>
              <a:rPr lang="ru-RU" sz="1200" dirty="0" smtClean="0"/>
              <a:t>Тест школьной тревожности </a:t>
            </a:r>
            <a:r>
              <a:rPr lang="ru-RU" sz="1200" dirty="0" err="1" smtClean="0"/>
              <a:t>Филлипса</a:t>
            </a:r>
            <a:endParaRPr lang="ru-RU" sz="12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498384"/>
          </a:xfrm>
        </p:spPr>
        <p:txBody>
          <a:bodyPr>
            <a:noAutofit/>
          </a:bodyPr>
          <a:lstStyle/>
          <a:p>
            <a:r>
              <a:rPr lang="ru-RU" sz="3600" dirty="0" smtClean="0"/>
              <a:t>Тревога, страхи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65893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124744"/>
            <a:ext cx="8568951" cy="5472608"/>
          </a:xfrm>
        </p:spPr>
        <p:txBody>
          <a:bodyPr>
            <a:normAutofit fontScale="55000" lnSpcReduction="20000"/>
          </a:bodyPr>
          <a:lstStyle/>
          <a:p>
            <a:r>
              <a:rPr lang="ru-RU" sz="2500" b="1" dirty="0">
                <a:solidFill>
                  <a:schemeClr val="tx1"/>
                </a:solidFill>
              </a:rPr>
              <a:t>Методы:</a:t>
            </a:r>
            <a:r>
              <a:rPr lang="ru-RU" sz="2500" dirty="0">
                <a:solidFill>
                  <a:schemeClr val="tx1"/>
                </a:solidFill>
              </a:rPr>
              <a:t> наблюдение, беседа, опросники, проективные</a:t>
            </a:r>
          </a:p>
          <a:p>
            <a:r>
              <a:rPr lang="ru-RU" sz="2500" dirty="0"/>
              <a:t> </a:t>
            </a:r>
            <a:r>
              <a:rPr lang="ru-RU" sz="2500" b="1" dirty="0">
                <a:solidFill>
                  <a:schemeClr val="tx1"/>
                </a:solidFill>
              </a:rPr>
              <a:t>Проективные методики </a:t>
            </a:r>
            <a:r>
              <a:rPr lang="ru-RU" sz="2500" dirty="0">
                <a:solidFill>
                  <a:schemeClr val="tx1"/>
                </a:solidFill>
              </a:rPr>
              <a:t>(с 5-6 лет): </a:t>
            </a:r>
            <a:endParaRPr lang="ru-RU" sz="25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500" b="1" dirty="0">
                <a:solidFill>
                  <a:schemeClr val="tx1"/>
                </a:solidFill>
              </a:rPr>
              <a:t>Рисуночные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b="1" dirty="0">
                <a:solidFill>
                  <a:schemeClr val="tx1"/>
                </a:solidFill>
              </a:rPr>
              <a:t>: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ru-RU" sz="2500" dirty="0" smtClean="0"/>
              <a:t>Дом-дерево-человек</a:t>
            </a:r>
            <a:endParaRPr lang="ru-RU" sz="2500" dirty="0"/>
          </a:p>
          <a:p>
            <a:pPr>
              <a:buFontTx/>
              <a:buChar char="-"/>
            </a:pPr>
            <a:r>
              <a:rPr lang="ru-RU" sz="2500" dirty="0"/>
              <a:t>Несуществующее </a:t>
            </a:r>
            <a:r>
              <a:rPr lang="ru-RU" sz="2500" dirty="0" smtClean="0"/>
              <a:t>животное</a:t>
            </a:r>
            <a:endParaRPr lang="ru-RU" sz="2500" dirty="0"/>
          </a:p>
          <a:p>
            <a:pPr>
              <a:buFontTx/>
              <a:buChar char="-"/>
            </a:pPr>
            <a:r>
              <a:rPr lang="ru-RU" sz="2500" dirty="0"/>
              <a:t>Рисунок </a:t>
            </a:r>
            <a:r>
              <a:rPr lang="ru-RU" sz="2500" dirty="0" smtClean="0"/>
              <a:t>кактуса</a:t>
            </a:r>
            <a:endParaRPr lang="ru-RU" sz="2500" dirty="0"/>
          </a:p>
          <a:p>
            <a:pPr>
              <a:buFontTx/>
              <a:buChar char="-"/>
            </a:pPr>
            <a:r>
              <a:rPr lang="ru-RU" sz="2500" dirty="0" smtClean="0"/>
              <a:t>Автопортрет</a:t>
            </a:r>
            <a:endParaRPr lang="ru-RU" sz="2500" dirty="0"/>
          </a:p>
          <a:p>
            <a:pPr>
              <a:buFontTx/>
              <a:buChar char="-"/>
            </a:pPr>
            <a:r>
              <a:rPr lang="ru-RU" sz="2500" dirty="0"/>
              <a:t>Рисунок </a:t>
            </a:r>
            <a:r>
              <a:rPr lang="ru-RU" sz="2500" dirty="0" smtClean="0"/>
              <a:t>человека</a:t>
            </a:r>
            <a:endParaRPr lang="ru-RU" sz="2500" dirty="0"/>
          </a:p>
          <a:p>
            <a:pPr>
              <a:buFontTx/>
              <a:buChar char="-"/>
            </a:pPr>
            <a:r>
              <a:rPr lang="ru-RU" sz="2500" dirty="0" smtClean="0"/>
              <a:t>Рисунок </a:t>
            </a:r>
            <a:r>
              <a:rPr lang="ru-RU" sz="2500" dirty="0"/>
              <a:t>семьи и др.</a:t>
            </a:r>
          </a:p>
          <a:p>
            <a:pPr marL="0" indent="0">
              <a:buNone/>
            </a:pPr>
            <a:r>
              <a:rPr lang="ru-RU" sz="2500" b="1" dirty="0">
                <a:solidFill>
                  <a:schemeClr val="tx1"/>
                </a:solidFill>
              </a:rPr>
              <a:t>Интерпретационные: </a:t>
            </a:r>
          </a:p>
          <a:p>
            <a:pPr>
              <a:buFontTx/>
              <a:buChar char="-"/>
            </a:pPr>
            <a:r>
              <a:rPr lang="ru-RU" sz="2500" dirty="0"/>
              <a:t>Тест руки (</a:t>
            </a:r>
            <a:r>
              <a:rPr lang="en-US" sz="2500" dirty="0"/>
              <a:t>Hand-test</a:t>
            </a:r>
            <a:r>
              <a:rPr lang="en-US" sz="2500" dirty="0" smtClean="0"/>
              <a:t>)</a:t>
            </a:r>
            <a:r>
              <a:rPr lang="ru-RU" sz="2500" dirty="0" smtClean="0"/>
              <a:t> </a:t>
            </a:r>
            <a:endParaRPr lang="ru-RU" sz="2500" dirty="0"/>
          </a:p>
          <a:p>
            <a:pPr>
              <a:buFontTx/>
              <a:buChar char="-"/>
            </a:pPr>
            <a:r>
              <a:rPr lang="en-US" sz="2500" dirty="0"/>
              <a:t>TAT (</a:t>
            </a:r>
            <a:r>
              <a:rPr lang="ru-RU" sz="2500" dirty="0"/>
              <a:t>Тест тематической апперцепции) и </a:t>
            </a:r>
            <a:r>
              <a:rPr lang="en-US" sz="2500" dirty="0"/>
              <a:t>CAT </a:t>
            </a:r>
            <a:r>
              <a:rPr lang="ru-RU" sz="2500" dirty="0"/>
              <a:t>(Детский апперцептивный тест)</a:t>
            </a:r>
          </a:p>
          <a:p>
            <a:r>
              <a:rPr lang="ru-RU" sz="2500" b="1" dirty="0" smtClean="0">
                <a:solidFill>
                  <a:schemeClr val="tx1"/>
                </a:solidFill>
              </a:rPr>
              <a:t>Опросники</a:t>
            </a:r>
            <a:r>
              <a:rPr lang="ru-RU" sz="2500" b="1" dirty="0">
                <a:solidFill>
                  <a:schemeClr val="tx1"/>
                </a:solidFill>
              </a:rPr>
              <a:t>: </a:t>
            </a:r>
          </a:p>
          <a:p>
            <a:pPr>
              <a:buFontTx/>
              <a:buChar char="-"/>
            </a:pPr>
            <a:r>
              <a:rPr lang="ru-RU" sz="2500" dirty="0" smtClean="0"/>
              <a:t>Методика </a:t>
            </a:r>
            <a:r>
              <a:rPr lang="ru-RU" sz="2500" dirty="0"/>
              <a:t>оценки агрессивности в отношениях </a:t>
            </a:r>
            <a:r>
              <a:rPr lang="ru-RU" sz="2500" dirty="0" smtClean="0"/>
              <a:t>(А</a:t>
            </a:r>
            <a:r>
              <a:rPr lang="ru-RU" sz="2500" dirty="0"/>
              <a:t>. </a:t>
            </a:r>
            <a:r>
              <a:rPr lang="ru-RU" sz="2500" dirty="0" err="1" smtClean="0"/>
              <a:t>Ассингер</a:t>
            </a:r>
            <a:r>
              <a:rPr lang="ru-RU" sz="2500" dirty="0" smtClean="0"/>
              <a:t>)</a:t>
            </a:r>
          </a:p>
          <a:p>
            <a:pPr>
              <a:buFontTx/>
              <a:buChar char="-"/>
            </a:pPr>
            <a:r>
              <a:rPr lang="ru-RU" sz="2500" dirty="0"/>
              <a:t>Методика «Личностная агрессивность и конфликтность</a:t>
            </a:r>
            <a:r>
              <a:rPr lang="ru-RU" sz="2500" dirty="0" smtClean="0"/>
              <a:t>»</a:t>
            </a:r>
            <a:r>
              <a:rPr lang="ru-RU" sz="2500" dirty="0"/>
              <a:t> </a:t>
            </a:r>
            <a:r>
              <a:rPr lang="ru-RU" sz="2500" dirty="0" smtClean="0"/>
              <a:t>(Е.П</a:t>
            </a:r>
            <a:r>
              <a:rPr lang="ru-RU" sz="2500" dirty="0"/>
              <a:t>. </a:t>
            </a:r>
            <a:r>
              <a:rPr lang="ru-RU" sz="2500" dirty="0" smtClean="0"/>
              <a:t>Ильин </a:t>
            </a:r>
            <a:r>
              <a:rPr lang="ru-RU" sz="2500" dirty="0"/>
              <a:t>и П.А. </a:t>
            </a:r>
            <a:r>
              <a:rPr lang="ru-RU" sz="2500" dirty="0" smtClean="0"/>
              <a:t>Ковалев)</a:t>
            </a:r>
          </a:p>
          <a:p>
            <a:pPr>
              <a:buFontTx/>
              <a:buChar char="-"/>
            </a:pPr>
            <a:r>
              <a:rPr lang="ru-RU" sz="2500" dirty="0"/>
              <a:t>Методика определения интегральных форм коммуникативной агрессивности </a:t>
            </a:r>
            <a:r>
              <a:rPr lang="ru-RU" sz="2500" dirty="0" smtClean="0"/>
              <a:t>(В.В</a:t>
            </a:r>
            <a:r>
              <a:rPr lang="ru-RU" sz="2500" dirty="0"/>
              <a:t>. </a:t>
            </a:r>
            <a:r>
              <a:rPr lang="ru-RU" sz="2500" dirty="0" smtClean="0"/>
              <a:t>Бойко)</a:t>
            </a:r>
          </a:p>
          <a:p>
            <a:pPr>
              <a:buFontTx/>
              <a:buChar char="-"/>
            </a:pPr>
            <a:r>
              <a:rPr lang="ru-RU" sz="2500" dirty="0" smtClean="0"/>
              <a:t>Методика </a:t>
            </a:r>
            <a:r>
              <a:rPr lang="ru-RU" sz="2500" dirty="0"/>
              <a:t>диагностики показателей и форм </a:t>
            </a:r>
            <a:r>
              <a:rPr lang="ru-RU" sz="2500" dirty="0" smtClean="0"/>
              <a:t>агрессивного </a:t>
            </a:r>
            <a:r>
              <a:rPr lang="ru-RU" sz="2500" dirty="0"/>
              <a:t>поведения А. </a:t>
            </a:r>
            <a:r>
              <a:rPr lang="ru-RU" sz="2500" dirty="0" err="1"/>
              <a:t>Басса</a:t>
            </a:r>
            <a:r>
              <a:rPr lang="ru-RU" sz="2500" dirty="0"/>
              <a:t> − А. </a:t>
            </a:r>
            <a:r>
              <a:rPr lang="ru-RU" sz="2500" dirty="0" err="1" smtClean="0"/>
              <a:t>Дарки</a:t>
            </a:r>
            <a:r>
              <a:rPr lang="ru-RU" sz="2500" dirty="0" smtClean="0"/>
              <a:t> (</a:t>
            </a:r>
            <a:r>
              <a:rPr lang="ru-RU" sz="2500" dirty="0" err="1"/>
              <a:t>Buss</a:t>
            </a:r>
            <a:r>
              <a:rPr lang="ru-RU" sz="2500" dirty="0"/>
              <a:t> − </a:t>
            </a:r>
            <a:r>
              <a:rPr lang="ru-RU" sz="2500" dirty="0" err="1"/>
              <a:t>Durkey</a:t>
            </a:r>
            <a:r>
              <a:rPr lang="ru-RU" sz="2500" dirty="0"/>
              <a:t> </a:t>
            </a:r>
            <a:r>
              <a:rPr lang="en-GB" sz="2500" dirty="0"/>
              <a:t>Hostility Inventory</a:t>
            </a:r>
            <a:r>
              <a:rPr lang="ru-RU" sz="2500" dirty="0"/>
              <a:t>, </a:t>
            </a:r>
            <a:r>
              <a:rPr lang="en-GB" sz="2500" dirty="0" smtClean="0"/>
              <a:t>BDHI</a:t>
            </a:r>
            <a:r>
              <a:rPr lang="ru-RU" sz="2500" dirty="0" smtClean="0"/>
              <a:t>, 1957)</a:t>
            </a:r>
            <a:endParaRPr lang="ru-RU" sz="2500" dirty="0"/>
          </a:p>
          <a:p>
            <a:pPr>
              <a:buFontTx/>
              <a:buChar char="-"/>
            </a:pPr>
            <a:r>
              <a:rPr lang="ru-RU" sz="2500" dirty="0"/>
              <a:t>Шкала </a:t>
            </a:r>
            <a:r>
              <a:rPr lang="ru-RU" sz="2500" dirty="0" smtClean="0"/>
              <a:t>враждебности У</a:t>
            </a:r>
            <a:r>
              <a:rPr lang="ru-RU" sz="2500" dirty="0"/>
              <a:t>. Кука − Д. </a:t>
            </a:r>
            <a:r>
              <a:rPr lang="ru-RU" sz="2500" dirty="0" err="1"/>
              <a:t>Медлей</a:t>
            </a:r>
            <a:r>
              <a:rPr lang="ru-RU" sz="2500" dirty="0"/>
              <a:t> (</a:t>
            </a:r>
            <a:r>
              <a:rPr lang="en-GB" sz="2500" dirty="0"/>
              <a:t>Hostility pharisaic virtue scale</a:t>
            </a:r>
            <a:r>
              <a:rPr lang="ru-RU" sz="2500" dirty="0"/>
              <a:t>, </a:t>
            </a:r>
            <a:r>
              <a:rPr lang="en-GB" sz="2500" dirty="0"/>
              <a:t>W</a:t>
            </a:r>
            <a:r>
              <a:rPr lang="ru-RU" sz="2500" dirty="0"/>
              <a:t>.</a:t>
            </a:r>
            <a:r>
              <a:rPr lang="en-GB" sz="2500" dirty="0"/>
              <a:t>W</a:t>
            </a:r>
            <a:r>
              <a:rPr lang="ru-RU" sz="2500" dirty="0"/>
              <a:t>. </a:t>
            </a:r>
            <a:r>
              <a:rPr lang="en-GB" sz="2500" dirty="0"/>
              <a:t>Cook</a:t>
            </a:r>
            <a:r>
              <a:rPr lang="ru-RU" sz="2500" dirty="0"/>
              <a:t>, </a:t>
            </a:r>
            <a:r>
              <a:rPr lang="en-GB" sz="2500" dirty="0"/>
              <a:t>D</a:t>
            </a:r>
            <a:r>
              <a:rPr lang="ru-RU" sz="2500" dirty="0"/>
              <a:t>.</a:t>
            </a:r>
            <a:r>
              <a:rPr lang="en-GB" sz="2500" dirty="0"/>
              <a:t>M</a:t>
            </a:r>
            <a:r>
              <a:rPr lang="ru-RU" sz="2500" dirty="0"/>
              <a:t>. </a:t>
            </a:r>
            <a:r>
              <a:rPr lang="en-GB" sz="2500" dirty="0"/>
              <a:t>Medley</a:t>
            </a:r>
            <a:r>
              <a:rPr lang="ru-RU" sz="2500" dirty="0"/>
              <a:t>, 1954, адаптация Л.Н. </a:t>
            </a:r>
            <a:r>
              <a:rPr lang="ru-RU" sz="2500" dirty="0" err="1"/>
              <a:t>Собчик</a:t>
            </a:r>
            <a:r>
              <a:rPr lang="ru-RU" sz="2500" dirty="0" smtClean="0"/>
              <a:t>)</a:t>
            </a:r>
          </a:p>
          <a:p>
            <a:pPr>
              <a:buFontTx/>
              <a:buChar char="-"/>
            </a:pPr>
            <a:r>
              <a:rPr lang="ru-RU" sz="2500" dirty="0"/>
              <a:t>Опросник для диагностики склонности к </a:t>
            </a:r>
            <a:r>
              <a:rPr lang="ru-RU" sz="2500" dirty="0" smtClean="0"/>
              <a:t>агрессии </a:t>
            </a:r>
            <a:r>
              <a:rPr lang="en-US" sz="2500" dirty="0" smtClean="0"/>
              <a:t>BPAQ</a:t>
            </a:r>
            <a:r>
              <a:rPr lang="ru-RU" sz="2500" dirty="0" smtClean="0"/>
              <a:t> </a:t>
            </a:r>
            <a:r>
              <a:rPr lang="ru-RU" sz="2500" dirty="0"/>
              <a:t>(</a:t>
            </a:r>
            <a:r>
              <a:rPr lang="en-GB" sz="2500" dirty="0"/>
              <a:t>Buss</a:t>
            </a:r>
            <a:r>
              <a:rPr lang="ru-RU" sz="2500" dirty="0"/>
              <a:t>-</a:t>
            </a:r>
            <a:r>
              <a:rPr lang="en-GB" sz="2500" dirty="0"/>
              <a:t>Perry Aggression Questionnaire</a:t>
            </a:r>
            <a:r>
              <a:rPr lang="ru-RU" sz="2500" dirty="0"/>
              <a:t>, 1992</a:t>
            </a:r>
            <a:r>
              <a:rPr lang="ru-RU" sz="2500" dirty="0" smtClean="0"/>
              <a:t>)</a:t>
            </a:r>
          </a:p>
          <a:p>
            <a:pPr>
              <a:buFontTx/>
              <a:buChar char="-"/>
            </a:pPr>
            <a:r>
              <a:rPr lang="ru-RU" sz="2500" dirty="0"/>
              <a:t>Опросник </a:t>
            </a:r>
            <a:r>
              <a:rPr lang="ru-RU" sz="2500" dirty="0" smtClean="0"/>
              <a:t>для диагностики </a:t>
            </a:r>
            <a:r>
              <a:rPr lang="ru-RU" sz="2500" dirty="0"/>
              <a:t>уровня </a:t>
            </a:r>
            <a:r>
              <a:rPr lang="ru-RU" sz="2500" dirty="0" err="1"/>
              <a:t>легитимизированной</a:t>
            </a:r>
            <a:r>
              <a:rPr lang="ru-RU" sz="2500" dirty="0"/>
              <a:t> агрессии ЛА-44 </a:t>
            </a:r>
            <a:r>
              <a:rPr lang="ru-RU" sz="2500" dirty="0" smtClean="0"/>
              <a:t>(</a:t>
            </a:r>
            <a:r>
              <a:rPr lang="ru-RU" sz="2500" dirty="0"/>
              <a:t>С.Н. </a:t>
            </a:r>
            <a:r>
              <a:rPr lang="ru-RU" sz="2500" dirty="0" err="1"/>
              <a:t>Ениколопов</a:t>
            </a:r>
            <a:r>
              <a:rPr lang="ru-RU" sz="2500" dirty="0"/>
              <a:t>, Н.П. Цибульский) </a:t>
            </a:r>
            <a:endParaRPr lang="ru-RU" sz="2500" dirty="0" smtClean="0"/>
          </a:p>
          <a:p>
            <a:pPr>
              <a:buFontTx/>
              <a:buChar char="-"/>
            </a:pPr>
            <a:r>
              <a:rPr lang="ru-RU" sz="2500" dirty="0"/>
              <a:t>Методика самооценки психических состояний Г. </a:t>
            </a:r>
            <a:r>
              <a:rPr lang="ru-RU" sz="2500" dirty="0" err="1"/>
              <a:t>Айзенка</a:t>
            </a:r>
            <a:r>
              <a:rPr lang="ru-RU" sz="2500" dirty="0"/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2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Агрессия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850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196752"/>
            <a:ext cx="8640959" cy="532859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Методы:</a:t>
            </a:r>
            <a:r>
              <a:rPr lang="ru-RU" dirty="0">
                <a:solidFill>
                  <a:schemeClr val="tx1"/>
                </a:solidFill>
              </a:rPr>
              <a:t> наблюдение, беседа, </a:t>
            </a:r>
            <a:r>
              <a:rPr lang="ru-RU" dirty="0" smtClean="0">
                <a:solidFill>
                  <a:schemeClr val="tx1"/>
                </a:solidFill>
              </a:rPr>
              <a:t>анкетирование, опросники</a:t>
            </a:r>
            <a:r>
              <a:rPr lang="ru-RU" dirty="0">
                <a:solidFill>
                  <a:schemeClr val="tx1"/>
                </a:solidFill>
              </a:rPr>
              <a:t>, проективные</a:t>
            </a:r>
          </a:p>
          <a:p>
            <a:r>
              <a:rPr lang="ru-RU" dirty="0"/>
              <a:t> </a:t>
            </a:r>
            <a:r>
              <a:rPr lang="ru-RU" b="1" dirty="0">
                <a:solidFill>
                  <a:schemeClr val="tx1"/>
                </a:solidFill>
              </a:rPr>
              <a:t>Проективные методики </a:t>
            </a:r>
            <a:r>
              <a:rPr lang="ru-RU" dirty="0">
                <a:solidFill>
                  <a:schemeClr val="tx1"/>
                </a:solidFill>
              </a:rPr>
              <a:t>(с 5-6 лет):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Рисуночные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: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ru-RU" dirty="0" smtClean="0"/>
              <a:t>Дом-дерево-человек</a:t>
            </a:r>
            <a:endParaRPr lang="ru-RU" dirty="0"/>
          </a:p>
          <a:p>
            <a:pPr>
              <a:buFontTx/>
              <a:buChar char="-"/>
            </a:pPr>
            <a:r>
              <a:rPr lang="ru-RU" dirty="0"/>
              <a:t>Несуществующее </a:t>
            </a:r>
            <a:r>
              <a:rPr lang="ru-RU" dirty="0" smtClean="0"/>
              <a:t>животное</a:t>
            </a:r>
            <a:endParaRPr lang="ru-RU" dirty="0"/>
          </a:p>
          <a:p>
            <a:pPr>
              <a:buFontTx/>
              <a:buChar char="-"/>
            </a:pPr>
            <a:r>
              <a:rPr lang="ru-RU" dirty="0"/>
              <a:t>Человек под </a:t>
            </a:r>
            <a:r>
              <a:rPr lang="ru-RU" dirty="0" smtClean="0"/>
              <a:t>дождем</a:t>
            </a:r>
            <a:endParaRPr lang="ru-RU" dirty="0"/>
          </a:p>
          <a:p>
            <a:pPr>
              <a:buFontTx/>
              <a:buChar char="-"/>
            </a:pPr>
            <a:r>
              <a:rPr lang="ru-RU" dirty="0"/>
              <a:t>Рисунок </a:t>
            </a:r>
            <a:r>
              <a:rPr lang="ru-RU" dirty="0" smtClean="0"/>
              <a:t>кактуса</a:t>
            </a: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Автопортрет</a:t>
            </a:r>
            <a:endParaRPr lang="ru-RU" dirty="0"/>
          </a:p>
          <a:p>
            <a:pPr>
              <a:buFontTx/>
              <a:buChar char="-"/>
            </a:pPr>
            <a:r>
              <a:rPr lang="ru-RU" dirty="0"/>
              <a:t>Рисунок </a:t>
            </a:r>
            <a:r>
              <a:rPr lang="ru-RU" dirty="0" smtClean="0"/>
              <a:t>человека</a:t>
            </a:r>
            <a:endParaRPr lang="ru-RU" dirty="0"/>
          </a:p>
          <a:p>
            <a:pPr>
              <a:buFontTx/>
              <a:buChar char="-"/>
            </a:pPr>
            <a:r>
              <a:rPr lang="ru-RU" dirty="0"/>
              <a:t>Рисунок </a:t>
            </a:r>
            <a:r>
              <a:rPr lang="ru-RU" dirty="0" smtClean="0"/>
              <a:t>дерева</a:t>
            </a:r>
            <a:endParaRPr lang="ru-RU" dirty="0"/>
          </a:p>
          <a:p>
            <a:pPr>
              <a:buFontTx/>
              <a:buChar char="-"/>
            </a:pPr>
            <a:r>
              <a:rPr lang="ru-RU" dirty="0"/>
              <a:t>Рисунок семьи и др.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Импрессивные</a:t>
            </a:r>
            <a:r>
              <a:rPr lang="ru-RU" b="1" dirty="0" smtClean="0">
                <a:solidFill>
                  <a:schemeClr val="tx1"/>
                </a:solidFill>
              </a:rPr>
              <a:t>, интерпретационные, рефрактивные: </a:t>
            </a:r>
            <a:endParaRPr lang="ru-RU" b="1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en-US" dirty="0" smtClean="0"/>
              <a:t>TAT </a:t>
            </a:r>
            <a:r>
              <a:rPr lang="en-US" dirty="0"/>
              <a:t>(</a:t>
            </a:r>
            <a:r>
              <a:rPr lang="ru-RU" dirty="0"/>
              <a:t>Тест тематической апперцепции) и </a:t>
            </a:r>
            <a:r>
              <a:rPr lang="en-US" dirty="0"/>
              <a:t>CAT </a:t>
            </a:r>
            <a:r>
              <a:rPr lang="ru-RU" dirty="0"/>
              <a:t>(Детский апперцептивный тест</a:t>
            </a:r>
            <a:r>
              <a:rPr lang="ru-RU" dirty="0" smtClean="0"/>
              <a:t>)</a:t>
            </a:r>
          </a:p>
          <a:p>
            <a:pPr>
              <a:buFontTx/>
              <a:buChar char="-"/>
            </a:pPr>
            <a:r>
              <a:rPr lang="ru-RU" dirty="0" smtClean="0"/>
              <a:t>Тест рисуночной фрустрации С. Розенцвейга</a:t>
            </a:r>
          </a:p>
          <a:p>
            <a:pPr>
              <a:buFontTx/>
              <a:buChar char="-"/>
            </a:pPr>
            <a:r>
              <a:rPr lang="ru-RU" dirty="0"/>
              <a:t>Цветовой тест </a:t>
            </a:r>
            <a:r>
              <a:rPr lang="ru-RU" dirty="0" err="1" smtClean="0"/>
              <a:t>Люшера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Графологический тест (Методика диагностики здоровья по почерку)</a:t>
            </a: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Autofit/>
          </a:bodyPr>
          <a:lstStyle/>
          <a:p>
            <a:r>
              <a:rPr lang="ru-RU" sz="3200" dirty="0" smtClean="0"/>
              <a:t>Депрессия, неврозы, стресс </a:t>
            </a:r>
            <a:r>
              <a:rPr lang="ru-RU" sz="3200" dirty="0"/>
              <a:t>и </a:t>
            </a:r>
            <a:r>
              <a:rPr lang="ru-RU" sz="3200" dirty="0" smtClean="0"/>
              <a:t>стрессоустойчивость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52282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628800"/>
            <a:ext cx="8064895" cy="4968552"/>
          </a:xfrm>
        </p:spPr>
        <p:txBody>
          <a:bodyPr>
            <a:normAutofit fontScale="62500" lnSpcReduction="20000"/>
          </a:bodyPr>
          <a:lstStyle/>
          <a:p>
            <a:r>
              <a:rPr lang="ru-RU" sz="2600" b="1" dirty="0" smtClean="0">
                <a:solidFill>
                  <a:schemeClr val="tx1"/>
                </a:solidFill>
              </a:rPr>
              <a:t>Опросники:</a:t>
            </a:r>
          </a:p>
          <a:p>
            <a:pPr>
              <a:buFontTx/>
              <a:buChar char="-"/>
            </a:pPr>
            <a:r>
              <a:rPr lang="ru-RU" sz="2600" dirty="0" smtClean="0"/>
              <a:t>Методика </a:t>
            </a:r>
            <a:r>
              <a:rPr lang="ru-RU" sz="2600" dirty="0"/>
              <a:t>экспресс-диагностики личностной склонности к сниженному настроению (дистимии</a:t>
            </a:r>
            <a:r>
              <a:rPr lang="ru-RU" sz="2600" dirty="0" smtClean="0"/>
              <a:t>) В.В. Бойко</a:t>
            </a:r>
          </a:p>
          <a:p>
            <a:pPr>
              <a:buFontTx/>
              <a:buChar char="-"/>
            </a:pPr>
            <a:r>
              <a:rPr lang="ru-RU" sz="2600" dirty="0"/>
              <a:t>Методика дифференциальной диагностики депрессивных состояний В.А. </a:t>
            </a:r>
            <a:r>
              <a:rPr lang="ru-RU" sz="2600" dirty="0" err="1" smtClean="0"/>
              <a:t>Жмурова</a:t>
            </a:r>
            <a:endParaRPr lang="ru-RU" sz="2600" dirty="0" smtClean="0"/>
          </a:p>
          <a:p>
            <a:pPr>
              <a:buFontTx/>
              <a:buChar char="-"/>
            </a:pPr>
            <a:r>
              <a:rPr lang="ru-RU" sz="2600" dirty="0"/>
              <a:t>Методика дифференциальной диагностики депрессивных состояний В. </a:t>
            </a:r>
            <a:r>
              <a:rPr lang="ru-RU" sz="2600" dirty="0" err="1" smtClean="0"/>
              <a:t>Зунге</a:t>
            </a:r>
            <a:endParaRPr lang="ru-RU" sz="2600" dirty="0" smtClean="0"/>
          </a:p>
          <a:p>
            <a:pPr>
              <a:buFontTx/>
              <a:buChar char="-"/>
            </a:pPr>
            <a:r>
              <a:rPr lang="ru-RU" sz="2600" dirty="0"/>
              <a:t>Методика экспресс-диагностики невроза К. Хека и Х. </a:t>
            </a:r>
            <a:r>
              <a:rPr lang="ru-RU" sz="2600" dirty="0" err="1" smtClean="0"/>
              <a:t>Хесса</a:t>
            </a:r>
            <a:endParaRPr lang="ru-RU" sz="2600" dirty="0" smtClean="0"/>
          </a:p>
          <a:p>
            <a:pPr>
              <a:buFontTx/>
              <a:buChar char="-"/>
            </a:pPr>
            <a:r>
              <a:rPr lang="ru-RU" sz="2600" dirty="0"/>
              <a:t>Методика диагностики уровня невротизации Л.И. </a:t>
            </a:r>
            <a:r>
              <a:rPr lang="ru-RU" sz="2600" dirty="0" err="1" smtClean="0"/>
              <a:t>Вассермана</a:t>
            </a:r>
            <a:endParaRPr lang="ru-RU" sz="2600" dirty="0" smtClean="0"/>
          </a:p>
          <a:p>
            <a:pPr>
              <a:buFontTx/>
              <a:buChar char="-"/>
            </a:pPr>
            <a:r>
              <a:rPr lang="ru-RU" sz="2600" dirty="0"/>
              <a:t>Опросник определения уровня невротизации и </a:t>
            </a:r>
            <a:r>
              <a:rPr lang="ru-RU" sz="2600" dirty="0" err="1" smtClean="0"/>
              <a:t>психопатизации</a:t>
            </a:r>
            <a:r>
              <a:rPr lang="ru-RU" sz="2600" dirty="0" smtClean="0"/>
              <a:t> (УНП, И.Б</a:t>
            </a:r>
            <a:r>
              <a:rPr lang="ru-RU" sz="2600" dirty="0"/>
              <a:t>. </a:t>
            </a:r>
            <a:r>
              <a:rPr lang="ru-RU" sz="2600" dirty="0" smtClean="0"/>
              <a:t>Ласко, </a:t>
            </a:r>
            <a:r>
              <a:rPr lang="ru-RU" sz="2600" dirty="0"/>
              <a:t>Б.И. </a:t>
            </a:r>
            <a:r>
              <a:rPr lang="ru-RU" sz="2600" dirty="0" smtClean="0"/>
              <a:t>Тонконогий, 1974)</a:t>
            </a:r>
          </a:p>
          <a:p>
            <a:pPr>
              <a:buFontTx/>
              <a:buChar char="-"/>
            </a:pPr>
            <a:r>
              <a:rPr lang="ru-RU" sz="2600" dirty="0" smtClean="0"/>
              <a:t>Шкала </a:t>
            </a:r>
            <a:r>
              <a:rPr lang="ru-RU" sz="2600" dirty="0"/>
              <a:t>экспресс-диагностики уровня </a:t>
            </a:r>
            <a:r>
              <a:rPr lang="ru-RU" sz="2600" dirty="0" smtClean="0"/>
              <a:t>невротизации (модификация УНП, ПНИ им. </a:t>
            </a:r>
            <a:r>
              <a:rPr lang="ru-RU" sz="2600" dirty="0"/>
              <a:t>В.М. </a:t>
            </a:r>
            <a:r>
              <a:rPr lang="ru-RU" sz="2600" dirty="0" smtClean="0"/>
              <a:t>Бехтерева, </a:t>
            </a:r>
            <a:r>
              <a:rPr lang="ru-RU" sz="2600" dirty="0"/>
              <a:t>1974)</a:t>
            </a:r>
            <a:endParaRPr lang="ru-RU" sz="2600" dirty="0" smtClean="0"/>
          </a:p>
          <a:p>
            <a:pPr>
              <a:buFontTx/>
              <a:buChar char="-"/>
            </a:pPr>
            <a:r>
              <a:rPr lang="ru-RU" sz="2600" dirty="0" smtClean="0"/>
              <a:t>Клинический </a:t>
            </a:r>
            <a:r>
              <a:rPr lang="ru-RU" sz="2600" dirty="0"/>
              <a:t>опросник для выявления и оценки невротических </a:t>
            </a:r>
            <a:r>
              <a:rPr lang="ru-RU" sz="2600" dirty="0" smtClean="0"/>
              <a:t>состояний </a:t>
            </a:r>
            <a:r>
              <a:rPr lang="ru-RU" sz="2600" dirty="0"/>
              <a:t>(К.К. </a:t>
            </a:r>
            <a:r>
              <a:rPr lang="ru-RU" sz="2600" dirty="0" err="1"/>
              <a:t>Яхин</a:t>
            </a:r>
            <a:r>
              <a:rPr lang="ru-RU" sz="2600" dirty="0"/>
              <a:t>, Д.М. Менделевич, 1978)</a:t>
            </a:r>
            <a:endParaRPr lang="ru-RU" sz="2600" dirty="0" smtClean="0"/>
          </a:p>
          <a:p>
            <a:pPr>
              <a:buFontTx/>
              <a:buChar char="-"/>
            </a:pPr>
            <a:r>
              <a:rPr lang="ru-RU" sz="2600" dirty="0" smtClean="0"/>
              <a:t>Опросник </a:t>
            </a:r>
            <a:r>
              <a:rPr lang="ru-RU" sz="2600" dirty="0"/>
              <a:t>невротических </a:t>
            </a:r>
            <a:r>
              <a:rPr lang="ru-RU" sz="2600" dirty="0" smtClean="0"/>
              <a:t>расстройств </a:t>
            </a:r>
            <a:r>
              <a:rPr lang="ru-RU" sz="2600" dirty="0"/>
              <a:t>(</a:t>
            </a:r>
            <a:r>
              <a:rPr lang="ru-RU" sz="2600" dirty="0" smtClean="0"/>
              <a:t>ОНР, модификация </a:t>
            </a:r>
            <a:r>
              <a:rPr lang="ru-RU" sz="2600" dirty="0"/>
              <a:t>опросника BVNK-300, разработанного в Германии H.D. </a:t>
            </a:r>
            <a:r>
              <a:rPr lang="ru-RU" sz="2600" dirty="0" err="1" smtClean="0"/>
              <a:t>Hansgen</a:t>
            </a:r>
            <a:r>
              <a:rPr lang="ru-RU" sz="2600" dirty="0" smtClean="0"/>
              <a:t>, 1982</a:t>
            </a:r>
            <a:r>
              <a:rPr lang="ru-RU" sz="2600" dirty="0"/>
              <a:t>)</a:t>
            </a:r>
            <a:endParaRPr lang="ru-RU" sz="2600" dirty="0" smtClean="0"/>
          </a:p>
          <a:p>
            <a:pPr>
              <a:buFontTx/>
              <a:buChar char="-"/>
            </a:pPr>
            <a:r>
              <a:rPr lang="ru-RU" sz="2600" dirty="0" smtClean="0"/>
              <a:t>Шкала </a:t>
            </a:r>
            <a:r>
              <a:rPr lang="ru-RU" sz="2600" dirty="0"/>
              <a:t>нервно-психического </a:t>
            </a:r>
            <a:r>
              <a:rPr lang="ru-RU" sz="2600" dirty="0" smtClean="0"/>
              <a:t>напряжения (опросник </a:t>
            </a:r>
            <a:r>
              <a:rPr lang="ru-RU" sz="2600" dirty="0"/>
              <a:t>НПН, Т.А. </a:t>
            </a:r>
            <a:r>
              <a:rPr lang="ru-RU" sz="2600" dirty="0" smtClean="0"/>
              <a:t>Немчин, 1981</a:t>
            </a:r>
            <a:r>
              <a:rPr lang="ru-RU" sz="2600" dirty="0"/>
              <a:t>) </a:t>
            </a:r>
            <a:endParaRPr lang="ru-RU" sz="2600" dirty="0" smtClean="0"/>
          </a:p>
          <a:p>
            <a:pPr>
              <a:buFontTx/>
              <a:buChar char="-"/>
            </a:pPr>
            <a:r>
              <a:rPr lang="ru-RU" sz="2600" dirty="0" smtClean="0"/>
              <a:t>Методика </a:t>
            </a:r>
            <a:r>
              <a:rPr lang="ru-RU" sz="2600" dirty="0"/>
              <a:t>определения стрессоустойчивости и социальной адаптации Т. Холмса и Р. </a:t>
            </a:r>
            <a:r>
              <a:rPr lang="ru-RU" sz="2600" dirty="0" err="1" smtClean="0"/>
              <a:t>Раге</a:t>
            </a:r>
            <a:endParaRPr lang="ru-RU" sz="2600" dirty="0" smtClean="0"/>
          </a:p>
          <a:p>
            <a:pPr>
              <a:buFontTx/>
              <a:buChar char="-"/>
            </a:pPr>
            <a:r>
              <a:rPr lang="ru-RU" sz="2600" dirty="0" smtClean="0"/>
              <a:t>Методика </a:t>
            </a:r>
            <a:r>
              <a:rPr lang="ru-RU" sz="2600" dirty="0"/>
              <a:t>экспресс-диагностики состояния </a:t>
            </a:r>
            <a:r>
              <a:rPr lang="ru-RU" sz="2600" dirty="0" smtClean="0"/>
              <a:t>стресса</a:t>
            </a:r>
            <a:r>
              <a:rPr lang="ru-RU" sz="2600" dirty="0"/>
              <a:t> К. </a:t>
            </a:r>
            <a:r>
              <a:rPr lang="ru-RU" sz="2600" dirty="0" err="1"/>
              <a:t>Шрайнера</a:t>
            </a:r>
            <a:r>
              <a:rPr lang="ru-RU" sz="2600" dirty="0"/>
              <a:t> (ДСС, 1993) </a:t>
            </a:r>
            <a:endParaRPr lang="ru-RU" sz="2600" dirty="0" smtClean="0"/>
          </a:p>
          <a:p>
            <a:pPr>
              <a:buFontTx/>
              <a:buChar char="-"/>
            </a:pPr>
            <a:r>
              <a:rPr lang="ru-RU" sz="2600" dirty="0" smtClean="0"/>
              <a:t>Методика диагностики нервно-психической неустойчивости «Прогноз» (Санкт-Петербургская военно-медицинская академия, 1985</a:t>
            </a:r>
            <a:r>
              <a:rPr lang="ru-RU" sz="2600" dirty="0"/>
              <a:t>) </a:t>
            </a:r>
            <a:endParaRPr lang="ru-RU" sz="26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Депрессия, неврозы, стресс и стрессоустойчивость</a:t>
            </a:r>
          </a:p>
        </p:txBody>
      </p:sp>
    </p:spTree>
    <p:extLst>
      <p:ext uri="{BB962C8B-B14F-4D97-AF65-F5344CB8AC3E}">
        <p14:creationId xmlns:p14="http://schemas.microsoft.com/office/powerpoint/2010/main" val="1568888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700808"/>
            <a:ext cx="8136903" cy="4824536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Методы:</a:t>
            </a:r>
            <a:r>
              <a:rPr lang="ru-RU" dirty="0">
                <a:solidFill>
                  <a:schemeClr val="tx1"/>
                </a:solidFill>
              </a:rPr>
              <a:t> наблюдение, беседа, </a:t>
            </a:r>
            <a:r>
              <a:rPr lang="ru-RU" dirty="0" smtClean="0">
                <a:solidFill>
                  <a:schemeClr val="tx1"/>
                </a:solidFill>
              </a:rPr>
              <a:t>опросники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Опросники </a:t>
            </a:r>
            <a:r>
              <a:rPr lang="ru-RU" b="1" dirty="0">
                <a:solidFill>
                  <a:schemeClr val="tx1"/>
                </a:solidFill>
              </a:rPr>
              <a:t>В.В. Бойко 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ru-RU" dirty="0" smtClean="0"/>
              <a:t>Методика </a:t>
            </a:r>
            <a:r>
              <a:rPr lang="ru-RU" dirty="0"/>
              <a:t>диагностики типа эмоциональной реакции на воздействие стимулов окружающей среды</a:t>
            </a:r>
          </a:p>
          <a:p>
            <a:pPr>
              <a:buFontTx/>
              <a:buChar char="-"/>
            </a:pPr>
            <a:r>
              <a:rPr lang="ru-RU" dirty="0"/>
              <a:t>Методика экспресс-диагностики неуправляемой эмоциональной возбудимости</a:t>
            </a:r>
          </a:p>
          <a:p>
            <a:pPr>
              <a:buFontTx/>
              <a:buChar char="-"/>
            </a:pPr>
            <a:r>
              <a:rPr lang="ru-RU" dirty="0"/>
              <a:t>Методика экспресс-диагностики склонности к аффективному поведению</a:t>
            </a:r>
          </a:p>
          <a:p>
            <a:pPr>
              <a:buFontTx/>
              <a:buChar char="-"/>
            </a:pPr>
            <a:r>
              <a:rPr lang="ru-RU" dirty="0"/>
              <a:t>Методика диагностики помех в установлении эмоциональных контактов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Диагностика </a:t>
            </a:r>
            <a:r>
              <a:rPr lang="ru-RU" b="1" dirty="0">
                <a:solidFill>
                  <a:schemeClr val="tx1"/>
                </a:solidFill>
              </a:rPr>
              <a:t>акцентуаций </a:t>
            </a:r>
            <a:r>
              <a:rPr lang="ru-RU" dirty="0"/>
              <a:t>(лабильный (</a:t>
            </a:r>
            <a:r>
              <a:rPr lang="ru-RU" dirty="0" err="1"/>
              <a:t>циклотимный</a:t>
            </a:r>
            <a:r>
              <a:rPr lang="ru-RU" dirty="0"/>
              <a:t>), </a:t>
            </a:r>
            <a:r>
              <a:rPr lang="ru-RU" dirty="0" smtClean="0"/>
              <a:t>эмотивный,  </a:t>
            </a:r>
            <a:r>
              <a:rPr lang="ru-RU" dirty="0" err="1" smtClean="0"/>
              <a:t>дистимичный</a:t>
            </a:r>
            <a:r>
              <a:rPr lang="ru-RU" dirty="0" smtClean="0"/>
              <a:t> и </a:t>
            </a:r>
            <a:r>
              <a:rPr lang="ru-RU" dirty="0" err="1" smtClean="0"/>
              <a:t>гипертимный</a:t>
            </a:r>
            <a:r>
              <a:rPr lang="ru-RU" dirty="0" smtClean="0"/>
              <a:t> типы) -опросники, проективные рисунки</a:t>
            </a:r>
            <a:endParaRPr lang="ru-RU" dirty="0"/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Эмоциональная возбудимость, </a:t>
            </a:r>
            <a:r>
              <a:rPr lang="ru-RU" dirty="0" err="1" smtClean="0"/>
              <a:t>аффективность</a:t>
            </a:r>
            <a:r>
              <a:rPr lang="ru-RU" dirty="0" smtClean="0"/>
              <a:t>, </a:t>
            </a:r>
            <a:r>
              <a:rPr lang="ru-RU" dirty="0" err="1" smtClean="0"/>
              <a:t>эмотивность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588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060848"/>
            <a:ext cx="7848872" cy="4464496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smtClean="0"/>
              <a:t>Эмоциональный интеллект- </a:t>
            </a:r>
            <a:r>
              <a:rPr lang="ru-RU" dirty="0" smtClean="0"/>
              <a:t>это способность </a:t>
            </a:r>
            <a:r>
              <a:rPr lang="ru-RU" dirty="0"/>
              <a:t>к пониманию своих и чужих эмоций и </a:t>
            </a:r>
            <a:r>
              <a:rPr lang="ru-RU" dirty="0" smtClean="0"/>
              <a:t>управлению ими</a:t>
            </a:r>
          </a:p>
          <a:p>
            <a:r>
              <a:rPr lang="ru-RU" b="1" dirty="0" smtClean="0"/>
              <a:t>Методы диагностики</a:t>
            </a:r>
            <a:r>
              <a:rPr lang="ru-RU" dirty="0" smtClean="0"/>
              <a:t>: </a:t>
            </a:r>
            <a:r>
              <a:rPr lang="ru-RU" dirty="0"/>
              <a:t>наблюдение, беседа, </a:t>
            </a:r>
            <a:r>
              <a:rPr lang="ru-RU" dirty="0" smtClean="0"/>
              <a:t>опросники, интерактивные</a:t>
            </a:r>
          </a:p>
          <a:p>
            <a:r>
              <a:rPr lang="ru-RU" b="1" dirty="0" smtClean="0"/>
              <a:t>Методики </a:t>
            </a:r>
            <a:r>
              <a:rPr lang="ru-RU" dirty="0" smtClean="0"/>
              <a:t>(тесты и опросники):</a:t>
            </a:r>
          </a:p>
          <a:p>
            <a:pPr>
              <a:buFontTx/>
              <a:buChar char="-"/>
            </a:pPr>
            <a:r>
              <a:rPr lang="ru-RU" dirty="0" smtClean="0"/>
              <a:t>Опросник «</a:t>
            </a:r>
            <a:r>
              <a:rPr lang="ru-RU" dirty="0" err="1" smtClean="0"/>
              <a:t>ЭмИн</a:t>
            </a:r>
            <a:r>
              <a:rPr lang="ru-RU" dirty="0" smtClean="0"/>
              <a:t>» (Д.В. Люсин, 2006)</a:t>
            </a:r>
          </a:p>
          <a:p>
            <a:pPr>
              <a:buFontTx/>
              <a:buChar char="-"/>
            </a:pPr>
            <a:r>
              <a:rPr lang="ru-RU" dirty="0" err="1"/>
              <a:t>Торонтская</a:t>
            </a:r>
            <a:r>
              <a:rPr lang="ru-RU" dirty="0"/>
              <a:t> </a:t>
            </a:r>
            <a:r>
              <a:rPr lang="ru-RU" dirty="0" err="1"/>
              <a:t>алекситимическая</a:t>
            </a:r>
            <a:r>
              <a:rPr lang="ru-RU" dirty="0"/>
              <a:t> </a:t>
            </a:r>
            <a:r>
              <a:rPr lang="ru-RU" dirty="0" smtClean="0"/>
              <a:t>шкала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en-GB" dirty="0" smtClean="0"/>
              <a:t>TAS</a:t>
            </a:r>
            <a:r>
              <a:rPr lang="ru-RU" dirty="0" smtClean="0"/>
              <a:t> - </a:t>
            </a:r>
            <a:r>
              <a:rPr lang="ru-RU" dirty="0" err="1" smtClean="0"/>
              <a:t>Торонтский</a:t>
            </a:r>
            <a:r>
              <a:rPr lang="ru-RU" dirty="0" smtClean="0"/>
              <a:t> </a:t>
            </a:r>
            <a:r>
              <a:rPr lang="ru-RU" dirty="0" err="1"/>
              <a:t>алекситимический</a:t>
            </a:r>
            <a:r>
              <a:rPr lang="ru-RU" dirty="0"/>
              <a:t> </a:t>
            </a:r>
            <a:r>
              <a:rPr lang="ru-RU" dirty="0" smtClean="0"/>
              <a:t>тест, G.J</a:t>
            </a:r>
            <a:r>
              <a:rPr lang="ru-RU" dirty="0"/>
              <a:t>. </a:t>
            </a:r>
            <a:r>
              <a:rPr lang="ru-RU" dirty="0" err="1"/>
              <a:t>Taylor</a:t>
            </a:r>
            <a:r>
              <a:rPr lang="ru-RU" dirty="0"/>
              <a:t> с </a:t>
            </a:r>
            <a:r>
              <a:rPr lang="ru-RU" dirty="0" smtClean="0"/>
              <a:t>соавторами, 1985, адаптирован </a:t>
            </a:r>
            <a:r>
              <a:rPr lang="ru-RU" dirty="0"/>
              <a:t>в Психоневрологическом институте им. В.М. </a:t>
            </a:r>
            <a:r>
              <a:rPr lang="ru-RU" dirty="0" smtClean="0"/>
              <a:t>Бехтерева) </a:t>
            </a:r>
          </a:p>
          <a:p>
            <a:pPr>
              <a:buFontTx/>
              <a:buChar char="-"/>
            </a:pPr>
            <a:r>
              <a:rPr lang="ru-RU" dirty="0"/>
              <a:t>Тест-анкета «Эмоциональная направленность</a:t>
            </a:r>
            <a:r>
              <a:rPr lang="ru-RU" dirty="0" smtClean="0"/>
              <a:t>»</a:t>
            </a:r>
            <a:r>
              <a:rPr lang="ru-RU" dirty="0"/>
              <a:t> </a:t>
            </a:r>
            <a:r>
              <a:rPr lang="ru-RU" dirty="0" smtClean="0"/>
              <a:t>(Б.И</a:t>
            </a:r>
            <a:r>
              <a:rPr lang="ru-RU" dirty="0"/>
              <a:t>. </a:t>
            </a:r>
            <a:r>
              <a:rPr lang="ru-RU" dirty="0" smtClean="0"/>
              <a:t>Додонов, 1978)</a:t>
            </a:r>
          </a:p>
          <a:p>
            <a:pPr>
              <a:buFontTx/>
              <a:buChar char="-"/>
            </a:pPr>
            <a:r>
              <a:rPr lang="ru-RU" dirty="0" smtClean="0"/>
              <a:t>Опросник диагностики эмоционального интеллекта </a:t>
            </a:r>
            <a:r>
              <a:rPr lang="ru-RU" dirty="0"/>
              <a:t>(Н. Холл</a:t>
            </a:r>
            <a:r>
              <a:rPr lang="ru-RU" dirty="0" smtClean="0"/>
              <a:t>)</a:t>
            </a:r>
          </a:p>
          <a:p>
            <a:pPr>
              <a:buFontTx/>
              <a:buChar char="-"/>
            </a:pPr>
            <a:r>
              <a:rPr lang="ru-RU" dirty="0" smtClean="0"/>
              <a:t>Анкета для воспитателей и родителей дошкольников  (М.А. </a:t>
            </a:r>
            <a:r>
              <a:rPr lang="ru-RU" dirty="0" err="1" smtClean="0"/>
              <a:t>Нгуен</a:t>
            </a:r>
            <a:r>
              <a:rPr lang="ru-RU" dirty="0" smtClean="0"/>
              <a:t>)</a:t>
            </a: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Проективная методика «</a:t>
            </a:r>
            <a:r>
              <a:rPr lang="ru-RU" dirty="0" err="1" smtClean="0"/>
              <a:t>Дорисовывание</a:t>
            </a:r>
            <a:r>
              <a:rPr lang="ru-RU" dirty="0" smtClean="0"/>
              <a:t>: Мир вещей-Мир людей-Мир эмоций» (для дошкольников)</a:t>
            </a:r>
          </a:p>
          <a:p>
            <a:pPr>
              <a:buFontTx/>
              <a:buChar char="-"/>
            </a:pPr>
            <a:r>
              <a:rPr lang="ru-RU" dirty="0"/>
              <a:t>Проективная </a:t>
            </a:r>
            <a:r>
              <a:rPr lang="ru-RU" dirty="0" smtClean="0"/>
              <a:t>методика «Три желания»</a:t>
            </a:r>
            <a:r>
              <a:rPr lang="ru-RU" dirty="0"/>
              <a:t> (для дошкольников)</a:t>
            </a:r>
          </a:p>
          <a:p>
            <a:pPr>
              <a:buFontTx/>
              <a:buChar char="-"/>
            </a:pPr>
            <a:r>
              <a:rPr lang="ru-RU" dirty="0" smtClean="0"/>
              <a:t>Беседа </a:t>
            </a:r>
            <a:r>
              <a:rPr lang="ru-RU" dirty="0"/>
              <a:t>(для дошкольников</a:t>
            </a:r>
            <a:r>
              <a:rPr lang="ru-RU" dirty="0" smtClean="0"/>
              <a:t>) по рассказу «Что-почему-как?»</a:t>
            </a:r>
            <a:endParaRPr lang="ru-RU" dirty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Эмоциональный интеллект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19100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207</TotalTime>
  <Words>1634</Words>
  <Application>Microsoft Office PowerPoint</Application>
  <PresentationFormat>Экран (4:3)</PresentationFormat>
  <Paragraphs>174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Волна</vt:lpstr>
      <vt:lpstr>Психодиагностика эмоциональных состояний</vt:lpstr>
      <vt:lpstr>Диагностируемые конструкты</vt:lpstr>
      <vt:lpstr>Эмоциональное состояние, самочувствие, активность, настроение</vt:lpstr>
      <vt:lpstr>Тревога, страхи</vt:lpstr>
      <vt:lpstr>Агрессия</vt:lpstr>
      <vt:lpstr>Депрессия, неврозы, стресс и стрессоустойчивость</vt:lpstr>
      <vt:lpstr>Депрессия, неврозы, стресс и стрессоустойчивость</vt:lpstr>
      <vt:lpstr>Эмоциональная возбудимость, аффективность, эмотивность</vt:lpstr>
      <vt:lpstr>Эмоциональный интеллект</vt:lpstr>
      <vt:lpstr>Признаки эмоционального неблагополучия в рисунках</vt:lpstr>
      <vt:lpstr>Признаки эмоционального неблагополучия в рисунках</vt:lpstr>
      <vt:lpstr>Признаки эмоционального неблагополучия в рисунках</vt:lpstr>
      <vt:lpstr>Признаки эмоционального неблагополучия в рисунках</vt:lpstr>
      <vt:lpstr>Признаки эмоционального неблагополучия в рисунках</vt:lpstr>
      <vt:lpstr>Литература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Психодиагностика эмоциональных состояний</dc:title>
  <dc:creator>OLGA</dc:creator>
  <cp:lastModifiedBy>OLGA</cp:lastModifiedBy>
  <cp:revision>20</cp:revision>
  <dcterms:created xsi:type="dcterms:W3CDTF">2017-09-25T02:46:34Z</dcterms:created>
  <dcterms:modified xsi:type="dcterms:W3CDTF">2017-10-20T11:16:25Z</dcterms:modified>
</cp:coreProperties>
</file>