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3" r:id="rId5"/>
    <p:sldId id="265" r:id="rId6"/>
    <p:sldId id="264" r:id="rId7"/>
    <p:sldId id="262" r:id="rId8"/>
    <p:sldId id="266" r:id="rId9"/>
    <p:sldId id="267" r:id="rId10"/>
    <p:sldId id="268" r:id="rId11"/>
    <p:sldId id="272" r:id="rId12"/>
    <p:sldId id="270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831100E-C4D4-41B1-94B7-798981675200}" type="datetimeFigureOut">
              <a:rPr lang="ru-RU" smtClean="0"/>
              <a:t>24.09.2017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D15F620-C793-4641-9B9B-34883DCAC28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Диагностика возрастного развития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Барканова О.В.</a:t>
            </a:r>
          </a:p>
          <a:p>
            <a:r>
              <a:rPr lang="ru-RU" dirty="0" smtClean="0"/>
              <a:t>кафедра психологии ИППО КГПУ им. В.П. Астафьева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7468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814273"/>
              </p:ext>
            </p:extLst>
          </p:nvPr>
        </p:nvGraphicFramePr>
        <p:xfrm>
          <a:off x="755576" y="548680"/>
          <a:ext cx="7920880" cy="5974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6652"/>
                <a:gridCol w="6044228"/>
              </a:tblGrid>
              <a:tr h="1760363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Младший школьный возраст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состояние эмоционального благополучия;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3716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особенности мотивации и уровень произвольной регуляции поведения и деятельности;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351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показателя развития рефлексии, внутреннего плана действий, анализа;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351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характер познавательного отношения к действительности;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особенности умственного развития;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351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уровень освоения учебной деятельности;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индивидуально-типологические особенности;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особенности ориентации на сверстников и взрослых</a:t>
                      </a:r>
                      <a:endParaRPr lang="ru-RU" sz="1400" b="1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63850">
                <a:tc>
                  <a:txBody>
                    <a:bodyPr/>
                    <a:lstStyle/>
                    <a:p>
                      <a:pPr marL="0" indent="127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Подростковый</a:t>
                      </a:r>
                      <a:endParaRPr lang="ru-RU" sz="1400" dirty="0">
                        <a:effectLst/>
                      </a:endParaRPr>
                    </a:p>
                    <a:p>
                      <a:pPr marL="0" indent="127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возраст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характер общения со сверстниками и взрослыми;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уровень освоения средств. общения;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3716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показатели овладения способами регуляции эмоциональных состояний;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3716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особенности мотивации и освоения «стратегией преодоления трудностей»;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605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индивидуально-типологические особенности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особенности умственного развития;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особенности «Я-концепции»</a:t>
                      </a:r>
                      <a:endParaRPr lang="ru-RU" sz="1400" b="1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3964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Ранняя юность (старший</a:t>
                      </a:r>
                      <a:endParaRPr lang="ru-RU" sz="1400" dirty="0">
                        <a:effectLst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школьный возраст)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особенности мотивации;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351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показатели идентификации;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3716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степень психологической готовности к личностному и жизненному самоопределению;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605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характер общения со сверстниками;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351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характер общения со взрослыми;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351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показатели </a:t>
                      </a:r>
                      <a:r>
                        <a:rPr lang="ru-RU" sz="1400" u="none" strike="noStrike" spc="0" dirty="0" err="1">
                          <a:effectLst/>
                        </a:rPr>
                        <a:t>психосексуального</a:t>
                      </a:r>
                      <a:r>
                        <a:rPr lang="ru-RU" sz="1400" u="none" strike="noStrike" spc="0" dirty="0">
                          <a:effectLst/>
                        </a:rPr>
                        <a:t> развития;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605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индивидуально-типологические особенности;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3510" algn="l"/>
                        </a:tabLst>
                      </a:pPr>
                      <a:r>
                        <a:rPr lang="ru-RU" sz="1400" u="none" strike="noStrike" spc="0" dirty="0">
                          <a:effectLst/>
                        </a:rPr>
                        <a:t>особенности умственного развития</a:t>
                      </a:r>
                      <a:endParaRPr lang="ru-RU" sz="1400" b="1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687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196752"/>
            <a:ext cx="8280920" cy="5400600"/>
          </a:xfrm>
        </p:spPr>
        <p:txBody>
          <a:bodyPr>
            <a:noAutofit/>
          </a:bodyPr>
          <a:lstStyle/>
          <a:p>
            <a:r>
              <a:rPr lang="ru-RU" sz="1400" dirty="0" smtClean="0"/>
              <a:t>Ведущая психическая функция – восприятие (непосредственное, непроизвольное, связанное с предметными действиями), память в форме узнавания (восприятия знакомых предметов)</a:t>
            </a:r>
          </a:p>
          <a:p>
            <a:r>
              <a:rPr lang="ru-RU" sz="1400" dirty="0" smtClean="0"/>
              <a:t>Воображение – пассивное (узнавание), позже подражательное (предметное, ситуативное)</a:t>
            </a:r>
          </a:p>
          <a:p>
            <a:r>
              <a:rPr lang="ru-RU" sz="1400" dirty="0" smtClean="0"/>
              <a:t>Внимание – непроизвольное, неустойчивое, слабо переключаемое</a:t>
            </a:r>
          </a:p>
          <a:p>
            <a:r>
              <a:rPr lang="ru-RU" sz="1400" dirty="0" smtClean="0"/>
              <a:t>Мышление – наглядно-действенное, наглядно-образное (с 2,5 лет)</a:t>
            </a:r>
          </a:p>
          <a:p>
            <a:r>
              <a:rPr lang="ru-RU" sz="1400" dirty="0" smtClean="0"/>
              <a:t>Интеллект – сенсомоторный (0-2 лет, по Ж. Пиаже)</a:t>
            </a:r>
          </a:p>
          <a:p>
            <a:r>
              <a:rPr lang="ru-RU" sz="1400" dirty="0" smtClean="0"/>
              <a:t>Речь – </a:t>
            </a:r>
            <a:r>
              <a:rPr lang="ru-RU" sz="1400" dirty="0" err="1" smtClean="0"/>
              <a:t>монологичная</a:t>
            </a:r>
            <a:r>
              <a:rPr lang="ru-RU" sz="1400" dirty="0" smtClean="0"/>
              <a:t>, автономная, накопление словаря (≈ 1200 слов), фонематический слух, пассивная речь &gt; активная речь</a:t>
            </a:r>
          </a:p>
          <a:p>
            <a:r>
              <a:rPr lang="ru-RU" sz="1400" dirty="0" smtClean="0"/>
              <a:t>Эмоциональные реакции – неустойчивые, связанные с непосредственными желаниями и потребностями ребенка, простые эмоции; к 3 годам появляются эстетические и высшие эмоции</a:t>
            </a:r>
          </a:p>
          <a:p>
            <a:r>
              <a:rPr lang="ru-RU" sz="1400" dirty="0" smtClean="0"/>
              <a:t>Общение – ситуативно-деловое (1,5 мес-3/4 года, по М.И. Лисиной); полевое (ситуативное) поведение (по К. Левину)</a:t>
            </a:r>
          </a:p>
          <a:p>
            <a:r>
              <a:rPr lang="ru-RU" sz="1400" dirty="0" smtClean="0"/>
              <a:t>Ведущая деятельность – предметно-</a:t>
            </a:r>
            <a:r>
              <a:rPr lang="ru-RU" sz="1400" dirty="0" err="1" smtClean="0"/>
              <a:t>манипулятивная</a:t>
            </a:r>
            <a:r>
              <a:rPr lang="ru-RU" sz="1400" dirty="0" smtClean="0"/>
              <a:t>; игра (по М. </a:t>
            </a:r>
            <a:r>
              <a:rPr lang="ru-RU" sz="1400" dirty="0" err="1" smtClean="0"/>
              <a:t>Партен</a:t>
            </a:r>
            <a:r>
              <a:rPr lang="ru-RU" sz="1400" dirty="0" smtClean="0"/>
              <a:t>) – в одиночку, параллельная («рядом, но не вместе»), игра-наблюдение; предметные и сенсорные игры (по Г. </a:t>
            </a:r>
            <a:r>
              <a:rPr lang="ru-RU" sz="1400" dirty="0" err="1" smtClean="0"/>
              <a:t>Крайг</a:t>
            </a:r>
            <a:r>
              <a:rPr lang="ru-RU" sz="1400" dirty="0" smtClean="0"/>
              <a:t>)</a:t>
            </a:r>
          </a:p>
          <a:p>
            <a:r>
              <a:rPr lang="ru-RU" sz="1400" dirty="0" smtClean="0"/>
              <a:t>Новообразования возраста: </a:t>
            </a:r>
            <a:r>
              <a:rPr lang="ru-RU" sz="1400" dirty="0" err="1" smtClean="0"/>
              <a:t>прямохождение</a:t>
            </a:r>
            <a:r>
              <a:rPr lang="ru-RU" sz="1400" dirty="0" smtClean="0"/>
              <a:t>, предметная деятельность, самосознание и самостоятельность («Я сам!»), активная речь; до 3 лет закладывается моторная одаренность, устная речь, практический интеллект</a:t>
            </a:r>
          </a:p>
          <a:p>
            <a:r>
              <a:rPr lang="ru-RU" sz="1400" dirty="0" smtClean="0"/>
              <a:t>Методы диагностики: сбор и изучение анамнеза, наблюдение, экспериментальные пробы, приборные и аппаратурные, беседа с ребенком и ближайшим окружением, предметные игры</a:t>
            </a:r>
          </a:p>
          <a:p>
            <a:r>
              <a:rPr lang="ru-RU" sz="1400" dirty="0" smtClean="0"/>
              <a:t>Ограничения в диагностике: по времени (непосредственное обследование не более 15 минут), по форме (только индивидуально), по методам (маленький выбор)</a:t>
            </a:r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Ранний возраст (1-3 года)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49435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052736"/>
            <a:ext cx="8496944" cy="5616624"/>
          </a:xfrm>
        </p:spPr>
        <p:txBody>
          <a:bodyPr>
            <a:noAutofit/>
          </a:bodyPr>
          <a:lstStyle/>
          <a:p>
            <a:r>
              <a:rPr lang="ru-RU" sz="1300" dirty="0" smtClean="0"/>
              <a:t>Ведущая психическая функция – память (до 4/5лет – непроизвольная, образная, сенсорная, моторная, предметно-ситуативная; с 4/5 лет – произвольная, словесно-логическая)</a:t>
            </a:r>
          </a:p>
          <a:p>
            <a:r>
              <a:rPr lang="ru-RU" sz="1300" dirty="0" smtClean="0"/>
              <a:t>Мышление: наглядно-образное (2,5-6,5 лет), наглядно схематическое (4,5-7 лет), словесно-логическое (с 5,5 лет)</a:t>
            </a:r>
          </a:p>
          <a:p>
            <a:r>
              <a:rPr lang="ru-RU" sz="1300" dirty="0" smtClean="0"/>
              <a:t>Внимание: увеличение объема, устойчивости, концентрации, переключаемости</a:t>
            </a:r>
            <a:r>
              <a:rPr lang="ru-RU" sz="1300" dirty="0"/>
              <a:t>;</a:t>
            </a:r>
            <a:r>
              <a:rPr lang="ru-RU" sz="1300" dirty="0" smtClean="0"/>
              <a:t> произвольность</a:t>
            </a:r>
          </a:p>
          <a:p>
            <a:r>
              <a:rPr lang="ru-RU" sz="1300" dirty="0" smtClean="0"/>
              <a:t>Восприятие – формирование сенсорных эталонов, соотнесение с эталоном</a:t>
            </a:r>
          </a:p>
          <a:p>
            <a:r>
              <a:rPr lang="ru-RU" sz="1300" dirty="0" smtClean="0"/>
              <a:t>Интеллект: стадия конкретных операций (по Ж. Пиаже); первый </a:t>
            </a:r>
            <a:r>
              <a:rPr lang="ru-RU" sz="1300" dirty="0"/>
              <a:t>сенситивный период развития </a:t>
            </a:r>
            <a:r>
              <a:rPr lang="ru-RU" sz="1300" dirty="0" smtClean="0"/>
              <a:t>пространственных представлений (4 </a:t>
            </a:r>
            <a:r>
              <a:rPr lang="ru-RU" sz="1300" dirty="0"/>
              <a:t>года</a:t>
            </a:r>
            <a:r>
              <a:rPr lang="ru-RU" sz="1300" dirty="0" smtClean="0"/>
              <a:t>); </a:t>
            </a:r>
            <a:r>
              <a:rPr lang="ru-RU" sz="1300" dirty="0"/>
              <a:t>закладываются физические, математические, музыкальные </a:t>
            </a:r>
            <a:r>
              <a:rPr lang="ru-RU" sz="1300" dirty="0" smtClean="0"/>
              <a:t>способности (5 лет), </a:t>
            </a:r>
            <a:r>
              <a:rPr lang="ru-RU" sz="1300" dirty="0"/>
              <a:t>воображение и образное </a:t>
            </a:r>
            <a:r>
              <a:rPr lang="ru-RU" sz="1300" dirty="0" smtClean="0"/>
              <a:t>мышление, познавательная </a:t>
            </a:r>
            <a:r>
              <a:rPr lang="ru-RU" sz="1300" dirty="0"/>
              <a:t>мотивация, активная ориентация в окружающем мире</a:t>
            </a:r>
          </a:p>
          <a:p>
            <a:r>
              <a:rPr lang="ru-RU" sz="1300" dirty="0" smtClean="0"/>
              <a:t>Речь: активное накопление словаря, словотворчество (языковые игры), переход от индикативной к номинативной функции речи; к 6-7 годам запас слов - 3-5 тысяч; правильность, выразительность речи. Первый сенситивный период развития лингвистических способностей (3-4 года). </a:t>
            </a:r>
          </a:p>
          <a:p>
            <a:r>
              <a:rPr lang="ru-RU" sz="1300" dirty="0" smtClean="0"/>
              <a:t>Общение (по М.И. Лисиной): </a:t>
            </a:r>
            <a:r>
              <a:rPr lang="ru-RU" sz="1300" dirty="0" err="1" smtClean="0"/>
              <a:t>внеситуативно</a:t>
            </a:r>
            <a:r>
              <a:rPr lang="ru-RU" sz="1300" dirty="0" smtClean="0"/>
              <a:t>-познавательное (3/4-5/6 лет), </a:t>
            </a:r>
            <a:r>
              <a:rPr lang="ru-RU" sz="1300" dirty="0" err="1" smtClean="0"/>
              <a:t>внеситуативно</a:t>
            </a:r>
            <a:r>
              <a:rPr lang="ru-RU" sz="1300" dirty="0" smtClean="0"/>
              <a:t>-личностное (5/6-7 лет)</a:t>
            </a:r>
          </a:p>
          <a:p>
            <a:r>
              <a:rPr lang="ru-RU" sz="1300" dirty="0" smtClean="0"/>
              <a:t>Ведущая деятельность – игровая (совместные игры; моторные, языковые (с 3-4 лет), сюжетно-ролевые (с 4-5 лет), игры с правилами и игры-состязания (с 5-6 лет))</a:t>
            </a:r>
          </a:p>
          <a:p>
            <a:r>
              <a:rPr lang="ru-RU" sz="1300" dirty="0" smtClean="0"/>
              <a:t>Новообразования возраста: соподчинение мотивов, познавательная мотивация, произвольность, первый</a:t>
            </a:r>
            <a:r>
              <a:rPr lang="ru-RU" sz="1300" dirty="0"/>
              <a:t> </a:t>
            </a:r>
            <a:r>
              <a:rPr lang="ru-RU" sz="1300" dirty="0" smtClean="0"/>
              <a:t>схематичный</a:t>
            </a:r>
            <a:r>
              <a:rPr lang="ru-RU" sz="1300" dirty="0"/>
              <a:t> </a:t>
            </a:r>
            <a:r>
              <a:rPr lang="ru-RU" sz="1300" dirty="0" smtClean="0"/>
              <a:t>абрис</a:t>
            </a:r>
            <a:r>
              <a:rPr lang="ru-RU" sz="1300" dirty="0"/>
              <a:t> цельного детского </a:t>
            </a:r>
            <a:r>
              <a:rPr lang="ru-RU" sz="1300" dirty="0" smtClean="0"/>
              <a:t>мировоззрения, первичные этические инстанции, знаковая функция сознания, </a:t>
            </a:r>
            <a:r>
              <a:rPr lang="ru-RU" sz="1300" dirty="0" err="1" smtClean="0"/>
              <a:t>децентрация</a:t>
            </a:r>
            <a:r>
              <a:rPr lang="ru-RU" sz="1300" dirty="0" smtClean="0"/>
              <a:t> мышления, внутренняя позиция школьника, способность к организации самостоятельной и совместной деятельности</a:t>
            </a:r>
          </a:p>
          <a:p>
            <a:r>
              <a:rPr lang="ru-RU" sz="1300" dirty="0"/>
              <a:t>Методы </a:t>
            </a:r>
            <a:r>
              <a:rPr lang="ru-RU" sz="1300" dirty="0" smtClean="0"/>
              <a:t>диагностики</a:t>
            </a:r>
            <a:r>
              <a:rPr lang="ru-RU" sz="1300" dirty="0"/>
              <a:t>: сбор и изучение анамнеза, наблюдение, экспериментальные пробы, </a:t>
            </a:r>
            <a:r>
              <a:rPr lang="ru-RU" sz="1300" dirty="0" smtClean="0"/>
              <a:t>приборные и аппаратурные, беседа </a:t>
            </a:r>
            <a:r>
              <a:rPr lang="ru-RU" sz="1300" dirty="0"/>
              <a:t>с ребенком и ближайшим окружением, </a:t>
            </a:r>
            <a:r>
              <a:rPr lang="ru-RU" sz="1300" dirty="0" smtClean="0"/>
              <a:t>игры, тестирование, проективные (с 5-6 лет)</a:t>
            </a:r>
          </a:p>
          <a:p>
            <a:r>
              <a:rPr lang="ru-RU" sz="1300" dirty="0"/>
              <a:t>Ограничения в диагностике: по времени (непосредственное обследование не более </a:t>
            </a:r>
            <a:r>
              <a:rPr lang="ru-RU" sz="1300" dirty="0" smtClean="0"/>
              <a:t>25 </a:t>
            </a:r>
            <a:r>
              <a:rPr lang="ru-RU" sz="1300" dirty="0"/>
              <a:t>минут), по форме </a:t>
            </a:r>
            <a:r>
              <a:rPr lang="ru-RU" sz="1300" dirty="0" smtClean="0"/>
              <a:t>(индивидуально или в группе: 2-3 ребенка в младшем дошкольном, 3-4 в среднем, не более 5-6 детей (в старшем дошкольном возрасте)), </a:t>
            </a:r>
            <a:r>
              <a:rPr lang="ru-RU" sz="1300" dirty="0"/>
              <a:t>по методам </a:t>
            </a:r>
            <a:r>
              <a:rPr lang="ru-RU" sz="1300" dirty="0" smtClean="0"/>
              <a:t>(ограниченный выбор)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Дошкольный возраст (3-7 лет)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62431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1772816"/>
            <a:ext cx="8424936" cy="4824536"/>
          </a:xfrm>
        </p:spPr>
        <p:txBody>
          <a:bodyPr>
            <a:normAutofit fontScale="62500" lnSpcReduction="20000"/>
          </a:bodyPr>
          <a:lstStyle/>
          <a:p>
            <a:r>
              <a:rPr lang="ru-RU" sz="2600" dirty="0" smtClean="0"/>
              <a:t>Запросы, связанные с нормативными аспектами физического и психического развития ребенка (когнитивного, эмоционального, сенсомоторного), общением в семье и со сверстниками, негативными личностными качествами и поведенческими проявлениями, особенностями воспитания, обучения, режима дня, адаптацией к ДОУ, готовностью к школе; так наз. «дети с особенностями в развитии»</a:t>
            </a:r>
          </a:p>
          <a:p>
            <a:r>
              <a:rPr lang="ru-RU" sz="2600" dirty="0" smtClean="0"/>
              <a:t>Дробность возраста (каждый месяц имеет значение) и латентность многих нарушений</a:t>
            </a:r>
          </a:p>
          <a:p>
            <a:r>
              <a:rPr lang="ru-RU" sz="2600" dirty="0" smtClean="0"/>
              <a:t>Особое внимание уделяется физическому развитию, здоровью (изучение анамнеза!), развитию крупной и мелкой моторики, координации</a:t>
            </a:r>
          </a:p>
          <a:p>
            <a:r>
              <a:rPr lang="ru-RU" sz="2600" dirty="0" smtClean="0"/>
              <a:t>Затруднения в получении диагностической информации от ребенка, работа с близкими взрослыми, перенаправление к другим специалистам при необходимости (психиатр, дефектолог, логопед, психоневролог и др.)</a:t>
            </a:r>
          </a:p>
          <a:p>
            <a:r>
              <a:rPr lang="ru-RU" sz="2600" dirty="0" smtClean="0"/>
              <a:t>Источник неблагополучия ребенка часто кроется в родителях (за исключением медицинских диагнозов!)</a:t>
            </a:r>
          </a:p>
          <a:p>
            <a:r>
              <a:rPr lang="ru-RU" sz="2600" dirty="0"/>
              <a:t>Ограничения в выборе методов и времени обследования</a:t>
            </a:r>
          </a:p>
          <a:p>
            <a:r>
              <a:rPr lang="ru-RU" sz="2600" dirty="0" smtClean="0"/>
              <a:t>Направления диагностики: когнитивная сфера (интеллект, память, внимание, речь, мышление, восприятие - тесты); эмоциональная и личностная сфера (тревожность, страхи, агрессия, неврозы, ранние акцентуации – проективные методики с 5-6 лет, наблюдение), моторика (моторные пробы), общение в семье (проективные методики с 5 лет), адаптация к ДОУ, готовность к школе (диагностические батареи А.Л. </a:t>
            </a:r>
            <a:r>
              <a:rPr lang="ru-RU" sz="2600" dirty="0" err="1" smtClean="0"/>
              <a:t>Венгера</a:t>
            </a:r>
            <a:r>
              <a:rPr lang="ru-RU" sz="2600" dirty="0" smtClean="0"/>
              <a:t>, Н.И. </a:t>
            </a:r>
            <a:r>
              <a:rPr lang="ru-RU" sz="2600" dirty="0" err="1" smtClean="0"/>
              <a:t>Гуткиной</a:t>
            </a:r>
            <a:r>
              <a:rPr lang="ru-RU" sz="2600" dirty="0" smtClean="0"/>
              <a:t>, Н.Г. </a:t>
            </a:r>
            <a:r>
              <a:rPr lang="ru-RU" sz="2600" dirty="0" err="1" smtClean="0"/>
              <a:t>Салминой</a:t>
            </a:r>
            <a:r>
              <a:rPr lang="ru-RU" sz="2600" dirty="0" smtClean="0"/>
              <a:t>, В.В. </a:t>
            </a:r>
            <a:r>
              <a:rPr lang="ru-RU" sz="2600" dirty="0" err="1" smtClean="0"/>
              <a:t>Холмовской</a:t>
            </a:r>
            <a:r>
              <a:rPr lang="ru-RU" sz="2600" dirty="0" smtClean="0"/>
              <a:t>, Е.В. Проскура, П.Э. </a:t>
            </a:r>
            <a:r>
              <a:rPr lang="ru-RU" sz="2600" dirty="0" err="1" smtClean="0"/>
              <a:t>Коэса</a:t>
            </a:r>
            <a:r>
              <a:rPr lang="ru-RU" sz="2600" dirty="0" smtClean="0"/>
              <a:t>, М.Н. Костиковой и др.)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Специфика диагностической работы с детьми раннего и дошкольного возраста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04676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1628800"/>
            <a:ext cx="8352928" cy="482453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Завершение </a:t>
            </a:r>
            <a:r>
              <a:rPr lang="ru-RU" dirty="0"/>
              <a:t>созревания мозга (лобных долей и пр.), нервной и других систем организма, </a:t>
            </a:r>
            <a:r>
              <a:rPr lang="ru-RU" dirty="0" err="1"/>
              <a:t>децентрация</a:t>
            </a:r>
            <a:r>
              <a:rPr lang="ru-RU" dirty="0"/>
              <a:t> </a:t>
            </a:r>
            <a:r>
              <a:rPr lang="ru-RU" dirty="0" smtClean="0"/>
              <a:t>психики (развитие социального интеллекта)</a:t>
            </a:r>
          </a:p>
          <a:p>
            <a:r>
              <a:rPr lang="ru-RU" dirty="0" smtClean="0"/>
              <a:t>Ведущая психическая функция – мышление (словесно-логическое), ведущая деятельность – учебная</a:t>
            </a:r>
            <a:endParaRPr lang="ru-RU" dirty="0"/>
          </a:p>
          <a:p>
            <a:r>
              <a:rPr lang="ru-RU" dirty="0" smtClean="0"/>
              <a:t>Качественно </a:t>
            </a:r>
            <a:r>
              <a:rPr lang="ru-RU" dirty="0"/>
              <a:t>новый уровень развития произвольной регуляции поведения и деятельности, развитие навыков самоконтроля, самоорганизации и </a:t>
            </a:r>
            <a:r>
              <a:rPr lang="ru-RU" dirty="0" err="1" smtClean="0"/>
              <a:t>саморегуляции</a:t>
            </a:r>
            <a:endParaRPr lang="ru-RU" dirty="0"/>
          </a:p>
          <a:p>
            <a:r>
              <a:rPr lang="ru-RU" dirty="0" smtClean="0"/>
              <a:t>Развитие </a:t>
            </a:r>
            <a:r>
              <a:rPr lang="ru-RU" dirty="0"/>
              <a:t>продуктивных приемов и навыков учебной работы, умения учиться и совершенствовать способы интеллектуальной </a:t>
            </a:r>
            <a:r>
              <a:rPr lang="ru-RU" dirty="0" smtClean="0"/>
              <a:t>деятельности</a:t>
            </a:r>
            <a:endParaRPr lang="ru-RU" dirty="0"/>
          </a:p>
          <a:p>
            <a:r>
              <a:rPr lang="ru-RU" dirty="0" smtClean="0"/>
              <a:t>Развитие </a:t>
            </a:r>
            <a:r>
              <a:rPr lang="ru-RU" dirty="0"/>
              <a:t>нового познавательного отношения к действительности, формирование мотивов учения, развития устойчивых познавательных потребностей и </a:t>
            </a:r>
            <a:r>
              <a:rPr lang="ru-RU" dirty="0" smtClean="0"/>
              <a:t>интересов; </a:t>
            </a:r>
            <a:r>
              <a:rPr lang="ru-RU" dirty="0"/>
              <a:t>преобладание познавательного мотива над игровым</a:t>
            </a:r>
            <a:endParaRPr lang="ru-RU" dirty="0"/>
          </a:p>
          <a:p>
            <a:r>
              <a:rPr lang="ru-RU" dirty="0" smtClean="0"/>
              <a:t>Рефлексия</a:t>
            </a:r>
            <a:r>
              <a:rPr lang="ru-RU" dirty="0"/>
              <a:t>, внутренний план </a:t>
            </a:r>
            <a:r>
              <a:rPr lang="ru-RU" dirty="0" smtClean="0"/>
              <a:t>действий</a:t>
            </a:r>
            <a:endParaRPr lang="ru-RU" dirty="0"/>
          </a:p>
          <a:p>
            <a:r>
              <a:rPr lang="ru-RU" dirty="0" smtClean="0"/>
              <a:t>Освоение </a:t>
            </a:r>
            <a:r>
              <a:rPr lang="ru-RU" dirty="0"/>
              <a:t>пространства школы, овладение основами научного мышления, первоначальная систематизация и объективация знаний, полученных до школы, в школе, вне </a:t>
            </a:r>
            <a:r>
              <a:rPr lang="ru-RU" dirty="0" smtClean="0"/>
              <a:t>школы </a:t>
            </a:r>
            <a:endParaRPr lang="ru-RU" dirty="0"/>
          </a:p>
          <a:p>
            <a:r>
              <a:rPr lang="ru-RU" dirty="0" smtClean="0"/>
              <a:t>Формирование </a:t>
            </a:r>
            <a:r>
              <a:rPr lang="ru-RU" dirty="0"/>
              <a:t>специфического отношения к учителю как к носителю знаний, разрешение противоречий возраста (в частности, между позициями «ребенок» и «ученик</a:t>
            </a:r>
            <a:r>
              <a:rPr lang="ru-RU" dirty="0" smtClean="0"/>
              <a:t>»)</a:t>
            </a:r>
            <a:endParaRPr lang="ru-RU" dirty="0"/>
          </a:p>
          <a:p>
            <a:r>
              <a:rPr lang="ru-RU" dirty="0" smtClean="0"/>
              <a:t>Ориентация </a:t>
            </a:r>
            <a:r>
              <a:rPr lang="ru-RU" dirty="0"/>
              <a:t>на группу сверстников, развитие навыков общения со сверстниками, установление прочных дружеских контактов, усвоение социальных </a:t>
            </a:r>
            <a:r>
              <a:rPr lang="ru-RU" dirty="0" smtClean="0"/>
              <a:t>норм, развитие моральных суждений</a:t>
            </a:r>
            <a:endParaRPr lang="ru-RU" dirty="0"/>
          </a:p>
          <a:p>
            <a:r>
              <a:rPr lang="ru-RU" dirty="0" smtClean="0"/>
              <a:t>Становление </a:t>
            </a:r>
            <a:r>
              <a:rPr lang="ru-RU" dirty="0"/>
              <a:t>адекватной самооценки, развитие критичности по отношению к себе и </a:t>
            </a:r>
            <a:r>
              <a:rPr lang="ru-RU" dirty="0" smtClean="0"/>
              <a:t>окружающим</a:t>
            </a:r>
            <a:endParaRPr lang="ru-RU" dirty="0"/>
          </a:p>
          <a:p>
            <a:r>
              <a:rPr lang="ru-RU" dirty="0" smtClean="0"/>
              <a:t>Раскрытие </a:t>
            </a:r>
            <a:r>
              <a:rPr lang="ru-RU" dirty="0"/>
              <a:t>индивидуальных особенностей и </a:t>
            </a:r>
            <a:r>
              <a:rPr lang="ru-RU" dirty="0" smtClean="0"/>
              <a:t>способностей, второй </a:t>
            </a:r>
            <a:r>
              <a:rPr lang="ru-RU" dirty="0" err="1" smtClean="0"/>
              <a:t>сензитивный</a:t>
            </a:r>
            <a:r>
              <a:rPr lang="ru-RU" dirty="0" smtClean="0"/>
              <a:t> период развития лингвистических способностей (8 лет).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Младший школьный возраст </a:t>
            </a:r>
            <a:br>
              <a:rPr lang="ru-RU" sz="3600" dirty="0" smtClean="0"/>
            </a:br>
            <a:r>
              <a:rPr lang="ru-RU" sz="3600" dirty="0" smtClean="0"/>
              <a:t>(6/7-9/10 лет)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77788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1" cy="4752528"/>
          </a:xfrm>
        </p:spPr>
        <p:txBody>
          <a:bodyPr>
            <a:normAutofit fontScale="62500" lnSpcReduction="20000"/>
          </a:bodyPr>
          <a:lstStyle/>
          <a:p>
            <a:r>
              <a:rPr lang="ru-RU" sz="2600" dirty="0"/>
              <a:t>Запросы, связанные с нормативными аспектами физического и психического развития ребенка (когнитивного, </a:t>
            </a:r>
            <a:r>
              <a:rPr lang="ru-RU" sz="2600" dirty="0" smtClean="0"/>
              <a:t>эмоционального), </a:t>
            </a:r>
            <a:r>
              <a:rPr lang="ru-RU" sz="2600" dirty="0"/>
              <a:t>готовностью к </a:t>
            </a:r>
            <a:r>
              <a:rPr lang="ru-RU" sz="2600" dirty="0" smtClean="0"/>
              <a:t>школе, </a:t>
            </a:r>
            <a:r>
              <a:rPr lang="ru-RU" sz="2600" dirty="0"/>
              <a:t>адаптацией к школе</a:t>
            </a:r>
            <a:r>
              <a:rPr lang="ru-RU" sz="2600" dirty="0" smtClean="0"/>
              <a:t>, успеваемостью и отношением к школе, общением </a:t>
            </a:r>
            <a:r>
              <a:rPr lang="ru-RU" sz="2600" dirty="0"/>
              <a:t>в </a:t>
            </a:r>
            <a:r>
              <a:rPr lang="ru-RU" sz="2600" dirty="0" smtClean="0"/>
              <a:t>школе (с учителем, со сверстниками) и в семье, </a:t>
            </a:r>
            <a:r>
              <a:rPr lang="ru-RU" sz="2600" dirty="0"/>
              <a:t>негативными личностными качествами и поведенческими проявлениями, особенностями воспитания, обучения, режима </a:t>
            </a:r>
            <a:r>
              <a:rPr lang="ru-RU" sz="2600" dirty="0" smtClean="0"/>
              <a:t>дня, организацией дополнительных занятий и кружков; </a:t>
            </a:r>
            <a:r>
              <a:rPr lang="ru-RU" sz="2600" dirty="0"/>
              <a:t>так наз. «дети с </a:t>
            </a:r>
            <a:r>
              <a:rPr lang="ru-RU" sz="2600" dirty="0" smtClean="0"/>
              <a:t>особыми образовательными потребностями»</a:t>
            </a:r>
            <a:endParaRPr lang="ru-RU" sz="2600" dirty="0"/>
          </a:p>
          <a:p>
            <a:r>
              <a:rPr lang="ru-RU" sz="2600" dirty="0" smtClean="0"/>
              <a:t>Особое </a:t>
            </a:r>
            <a:r>
              <a:rPr lang="ru-RU" sz="2600" dirty="0"/>
              <a:t>внимание </a:t>
            </a:r>
            <a:r>
              <a:rPr lang="ru-RU" sz="2600" dirty="0" smtClean="0"/>
              <a:t>все еще уделяется </a:t>
            </a:r>
            <a:r>
              <a:rPr lang="ru-RU" sz="2600" dirty="0"/>
              <a:t>физическому развитию, здоровью (изучение анамнеза!), развитию </a:t>
            </a:r>
            <a:r>
              <a:rPr lang="ru-RU" sz="2600" dirty="0" smtClean="0"/>
              <a:t>мелкой моторики, адаптации</a:t>
            </a:r>
          </a:p>
          <a:p>
            <a:r>
              <a:rPr lang="ru-RU" sz="2600" dirty="0" smtClean="0"/>
              <a:t>Затруднения </a:t>
            </a:r>
            <a:r>
              <a:rPr lang="ru-RU" sz="2600" dirty="0"/>
              <a:t>в получении диагностической информации от ребенка, работа с близкими взрослыми, перенаправление к другим специалистам при необходимости (психиатр, дефектолог, логопед, психоневролог и др.)</a:t>
            </a:r>
          </a:p>
          <a:p>
            <a:r>
              <a:rPr lang="ru-RU" sz="2600" dirty="0" smtClean="0"/>
              <a:t>Ограничения </a:t>
            </a:r>
            <a:r>
              <a:rPr lang="ru-RU" sz="2600" dirty="0"/>
              <a:t>в выборе методов </a:t>
            </a:r>
            <a:r>
              <a:rPr lang="ru-RU" sz="2600" dirty="0" smtClean="0"/>
              <a:t>(тестирование, опрос и анкетирование родителей, изучение анамнеза, приборные и аппаратурные, проективные, интерактивные, наблюдение на уроках и переменах) и </a:t>
            </a:r>
            <a:r>
              <a:rPr lang="ru-RU" sz="2600" dirty="0"/>
              <a:t>времени </a:t>
            </a:r>
            <a:r>
              <a:rPr lang="ru-RU" sz="2600" dirty="0" smtClean="0"/>
              <a:t>обследования (по времени – не более 30-40 минут, по форме – в группе не более 10-12 детей)</a:t>
            </a:r>
            <a:endParaRPr lang="ru-RU" sz="2600" dirty="0"/>
          </a:p>
          <a:p>
            <a:r>
              <a:rPr lang="ru-RU" sz="2600" dirty="0"/>
              <a:t>Направления диагностики: когнитивная сфера (интеллект, память, внимание, речь, </a:t>
            </a:r>
            <a:r>
              <a:rPr lang="ru-RU" sz="2600" dirty="0" smtClean="0"/>
              <a:t>мышление</a:t>
            </a:r>
            <a:r>
              <a:rPr lang="ru-RU" sz="2600" dirty="0"/>
              <a:t> </a:t>
            </a:r>
            <a:r>
              <a:rPr lang="ru-RU" sz="2600" dirty="0" smtClean="0"/>
              <a:t>- </a:t>
            </a:r>
            <a:r>
              <a:rPr lang="ru-RU" sz="2600" dirty="0"/>
              <a:t>тесты); эмоциональная и личностная сфера (тревожность, страхи, агрессия, неврозы, </a:t>
            </a:r>
            <a:r>
              <a:rPr lang="ru-RU" sz="2600" dirty="0" smtClean="0"/>
              <a:t>самооценка, </a:t>
            </a:r>
            <a:r>
              <a:rPr lang="ru-RU" sz="2600" dirty="0"/>
              <a:t>акцентуации – проективные </a:t>
            </a:r>
            <a:r>
              <a:rPr lang="ru-RU" sz="2600" dirty="0" smtClean="0"/>
              <a:t>методики, наблюдение, тестирование), отношения с учителем, со сверстниками, в </a:t>
            </a:r>
            <a:r>
              <a:rPr lang="ru-RU" sz="2600" dirty="0"/>
              <a:t>семье (проективные </a:t>
            </a:r>
            <a:r>
              <a:rPr lang="ru-RU" sz="2600" dirty="0" smtClean="0"/>
              <a:t>методики, тестирование, наблюдение), </a:t>
            </a:r>
            <a:r>
              <a:rPr lang="ru-RU" sz="2600" dirty="0"/>
              <a:t>адаптация к </a:t>
            </a:r>
            <a:r>
              <a:rPr lang="ru-RU" sz="2600" dirty="0" smtClean="0"/>
              <a:t>школе (методики </a:t>
            </a:r>
            <a:r>
              <a:rPr lang="ru-RU" sz="2600" dirty="0"/>
              <a:t>Н.Я. Семаго и М.М. </a:t>
            </a:r>
            <a:r>
              <a:rPr lang="ru-RU" sz="2600" dirty="0" smtClean="0"/>
              <a:t>Семаго, Н.Г. </a:t>
            </a:r>
            <a:r>
              <a:rPr lang="ru-RU" sz="2600" dirty="0" err="1" smtClean="0"/>
              <a:t>Лускановой</a:t>
            </a:r>
            <a:r>
              <a:rPr lang="ru-RU" sz="2600" dirty="0" smtClean="0"/>
              <a:t>, </a:t>
            </a:r>
            <a:r>
              <a:rPr lang="ru-RU" sz="2600" dirty="0"/>
              <a:t>М.Р. </a:t>
            </a:r>
            <a:r>
              <a:rPr lang="ru-RU" sz="2600" dirty="0" smtClean="0"/>
              <a:t>Гинзбурга, Т.А. </a:t>
            </a:r>
            <a:r>
              <a:rPr lang="ru-RU" sz="2600" dirty="0" err="1" smtClean="0"/>
              <a:t>Нежновой</a:t>
            </a:r>
            <a:r>
              <a:rPr lang="ru-RU" sz="2600" dirty="0" smtClean="0"/>
              <a:t> и </a:t>
            </a:r>
            <a:r>
              <a:rPr lang="ru-RU" sz="2600" dirty="0"/>
              <a:t>др.)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Специфика диагностической работы с детьми </a:t>
            </a:r>
            <a:r>
              <a:rPr lang="ru-RU" sz="3600" dirty="0" smtClean="0"/>
              <a:t>младшего школьного </a:t>
            </a:r>
            <a:r>
              <a:rPr lang="ru-RU" sz="3600" dirty="0"/>
              <a:t>возраста</a:t>
            </a:r>
          </a:p>
        </p:txBody>
      </p:sp>
    </p:spTree>
    <p:extLst>
      <p:ext uri="{BB962C8B-B14F-4D97-AF65-F5344CB8AC3E}">
        <p14:creationId xmlns:p14="http://schemas.microsoft.com/office/powerpoint/2010/main" val="3064460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268760"/>
            <a:ext cx="8208911" cy="532859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Развитие </a:t>
            </a:r>
            <a:r>
              <a:rPr lang="ru-RU" dirty="0"/>
              <a:t>высших психических функций (абстрактно-теоретического мышления, рефлексии, формально-логических операций, «третичных» функций памяти и восприятия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smtClean="0"/>
              <a:t>Противоречивая </a:t>
            </a:r>
            <a:r>
              <a:rPr lang="ru-RU" dirty="0"/>
              <a:t>и </a:t>
            </a:r>
            <a:r>
              <a:rPr lang="ru-RU" dirty="0" smtClean="0"/>
              <a:t>неустойчивая самооценка, открытие </a:t>
            </a:r>
            <a:r>
              <a:rPr lang="ru-RU" dirty="0"/>
              <a:t>внутреннего мира, </a:t>
            </a:r>
            <a:r>
              <a:rPr lang="ru-RU" dirty="0" err="1" smtClean="0"/>
              <a:t>центрация</a:t>
            </a:r>
            <a:r>
              <a:rPr lang="ru-RU" dirty="0" smtClean="0"/>
              <a:t> </a:t>
            </a:r>
            <a:r>
              <a:rPr lang="ru-RU" dirty="0"/>
              <a:t>на своей внешности и физических </a:t>
            </a:r>
            <a:r>
              <a:rPr lang="ru-RU" dirty="0" smtClean="0"/>
              <a:t>данных, ранняя сексуальность</a:t>
            </a:r>
            <a:endParaRPr lang="ru-RU" dirty="0"/>
          </a:p>
          <a:p>
            <a:r>
              <a:rPr lang="ru-RU" dirty="0" smtClean="0"/>
              <a:t>Выделение </a:t>
            </a:r>
            <a:r>
              <a:rPr lang="ru-RU" dirty="0"/>
              <a:t>межличностного (интимно-личностного) общения в особую сферу жизни и деятельности;</a:t>
            </a:r>
          </a:p>
          <a:p>
            <a:r>
              <a:rPr lang="ru-RU" dirty="0" smtClean="0"/>
              <a:t>Богатство, разнообразие </a:t>
            </a:r>
            <a:r>
              <a:rPr lang="ru-RU" dirty="0"/>
              <a:t>и </a:t>
            </a:r>
            <a:r>
              <a:rPr lang="ru-RU" dirty="0" smtClean="0"/>
              <a:t>неуравновешенность </a:t>
            </a:r>
            <a:r>
              <a:rPr lang="ru-RU" dirty="0"/>
              <a:t>эмоциональной сферы, </a:t>
            </a:r>
            <a:r>
              <a:rPr lang="ru-RU" dirty="0" smtClean="0"/>
              <a:t>повышенная конфликтность </a:t>
            </a:r>
            <a:r>
              <a:rPr lang="ru-RU" dirty="0"/>
              <a:t>и </a:t>
            </a:r>
            <a:r>
              <a:rPr lang="ru-RU" dirty="0" err="1" smtClean="0"/>
              <a:t>сензитивность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Романтизм, фантазирование, тяга </a:t>
            </a:r>
            <a:r>
              <a:rPr lang="ru-RU" dirty="0"/>
              <a:t>к приключениям, риску, героизму;</a:t>
            </a:r>
          </a:p>
          <a:p>
            <a:r>
              <a:rPr lang="ru-RU" dirty="0" smtClean="0"/>
              <a:t>Формирование </a:t>
            </a:r>
            <a:r>
              <a:rPr lang="ru-RU" dirty="0"/>
              <a:t>чувства взрослости и Я-концепции (новообразования возраста);</a:t>
            </a:r>
          </a:p>
          <a:p>
            <a:r>
              <a:rPr lang="ru-RU" dirty="0" smtClean="0"/>
              <a:t>Поиск </a:t>
            </a:r>
            <a:r>
              <a:rPr lang="ru-RU" dirty="0"/>
              <a:t>себя, интересов и увлечений;</a:t>
            </a:r>
          </a:p>
          <a:p>
            <a:r>
              <a:rPr lang="ru-RU" dirty="0" smtClean="0"/>
              <a:t>Изменение </a:t>
            </a:r>
            <a:r>
              <a:rPr lang="ru-RU" dirty="0"/>
              <a:t>отношения к учебной деятельности (которая приобретает личностный смысл и стимулирует тягу к получению дополнительных знаний и самообразованию</a:t>
            </a:r>
            <a:r>
              <a:rPr lang="ru-RU" dirty="0" smtClean="0"/>
              <a:t>)</a:t>
            </a:r>
          </a:p>
          <a:p>
            <a:r>
              <a:rPr lang="ru-RU" dirty="0" smtClean="0"/>
              <a:t>Риск формирования склонности к разным формам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Подростковый возраст </a:t>
            </a:r>
            <a:br>
              <a:rPr lang="ru-RU" sz="3600" dirty="0" smtClean="0"/>
            </a:br>
            <a:r>
              <a:rPr lang="ru-RU" sz="3600" dirty="0" smtClean="0"/>
              <a:t>(10/11-14/15 лет)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58820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1412776"/>
            <a:ext cx="8064896" cy="5184576"/>
          </a:xfrm>
        </p:spPr>
        <p:txBody>
          <a:bodyPr>
            <a:normAutofit fontScale="70000" lnSpcReduction="20000"/>
          </a:bodyPr>
          <a:lstStyle/>
          <a:p>
            <a:r>
              <a:rPr lang="ru-RU" sz="2600" dirty="0"/>
              <a:t>Запросы, связанные с нормативными аспектами </a:t>
            </a:r>
            <a:r>
              <a:rPr lang="ru-RU" sz="2600" dirty="0" smtClean="0"/>
              <a:t>психического </a:t>
            </a:r>
            <a:r>
              <a:rPr lang="ru-RU" sz="2600" dirty="0"/>
              <a:t>развития </a:t>
            </a:r>
            <a:r>
              <a:rPr lang="ru-RU" sz="2600" dirty="0" smtClean="0"/>
              <a:t>подростка </a:t>
            </a:r>
            <a:r>
              <a:rPr lang="ru-RU" sz="2600" dirty="0"/>
              <a:t>(когнитивного, </a:t>
            </a:r>
            <a:r>
              <a:rPr lang="ru-RU" sz="2600" dirty="0" smtClean="0"/>
              <a:t>эмоционального, личностного), адаптацией </a:t>
            </a:r>
            <a:r>
              <a:rPr lang="ru-RU" sz="2600" dirty="0"/>
              <a:t>к </a:t>
            </a:r>
            <a:r>
              <a:rPr lang="ru-RU" sz="2600" dirty="0" smtClean="0"/>
              <a:t>среднему звену школы, </a:t>
            </a:r>
            <a:r>
              <a:rPr lang="ru-RU" sz="2600" dirty="0"/>
              <a:t>успеваемостью и отношением к </a:t>
            </a:r>
            <a:r>
              <a:rPr lang="ru-RU" sz="2600" dirty="0" smtClean="0"/>
              <a:t>учебе</a:t>
            </a:r>
            <a:r>
              <a:rPr lang="ru-RU" sz="2600" dirty="0"/>
              <a:t>, общением в школе (с </a:t>
            </a:r>
            <a:r>
              <a:rPr lang="ru-RU" sz="2600" dirty="0" smtClean="0"/>
              <a:t>учителями, сверстниками</a:t>
            </a:r>
            <a:r>
              <a:rPr lang="ru-RU" sz="2600" dirty="0"/>
              <a:t>) и в семье, </a:t>
            </a:r>
            <a:r>
              <a:rPr lang="ru-RU" sz="2600" dirty="0" smtClean="0"/>
              <a:t>самопознанием, негативными синдромами </a:t>
            </a:r>
            <a:r>
              <a:rPr lang="ru-RU" sz="2600" dirty="0"/>
              <a:t>и поведенческими проявлениями, </a:t>
            </a:r>
            <a:r>
              <a:rPr lang="ru-RU" sz="2600" dirty="0" smtClean="0"/>
              <a:t>формированием коммуникативной и конфликтной компетентности, эффективного стресс-</a:t>
            </a:r>
            <a:r>
              <a:rPr lang="ru-RU" sz="2600" dirty="0" err="1" smtClean="0"/>
              <a:t>копинга</a:t>
            </a:r>
            <a:endParaRPr lang="ru-RU" sz="2600" dirty="0" smtClean="0"/>
          </a:p>
          <a:p>
            <a:r>
              <a:rPr lang="ru-RU" sz="2600" dirty="0" smtClean="0"/>
              <a:t>Отсутствие ограничений в </a:t>
            </a:r>
            <a:r>
              <a:rPr lang="ru-RU" sz="2600" dirty="0"/>
              <a:t>выборе методов </a:t>
            </a:r>
            <a:r>
              <a:rPr lang="ru-RU" sz="2600" dirty="0" smtClean="0"/>
              <a:t>и методик (тестирование</a:t>
            </a:r>
            <a:r>
              <a:rPr lang="ru-RU" sz="2600" dirty="0"/>
              <a:t>, </a:t>
            </a:r>
            <a:r>
              <a:rPr lang="ru-RU" sz="2600" dirty="0" smtClean="0"/>
              <a:t>опрос, проективные</a:t>
            </a:r>
            <a:r>
              <a:rPr lang="ru-RU" sz="2600" dirty="0"/>
              <a:t>, интерактивные, </a:t>
            </a:r>
            <a:r>
              <a:rPr lang="ru-RU" sz="2600" dirty="0" smtClean="0"/>
              <a:t>беседа и наблюдение </a:t>
            </a:r>
            <a:r>
              <a:rPr lang="ru-RU" sz="2600" dirty="0"/>
              <a:t>на уроках и переменах</a:t>
            </a:r>
            <a:r>
              <a:rPr lang="ru-RU" sz="2600" dirty="0" smtClean="0"/>
              <a:t>); подросток с 14 лет становится клиентом и пользователем диагностической информации</a:t>
            </a:r>
          </a:p>
          <a:p>
            <a:r>
              <a:rPr lang="ru-RU" sz="2600" dirty="0"/>
              <a:t>Направления диагностики: когнитивная сфера (интеллект, память, внимание, </a:t>
            </a:r>
            <a:r>
              <a:rPr lang="ru-RU" sz="2600" dirty="0" smtClean="0"/>
              <a:t>мышление, способности </a:t>
            </a:r>
            <a:r>
              <a:rPr lang="ru-RU" sz="2600" dirty="0"/>
              <a:t>- тесты); эмоциональная и личностная сфера (тревожность, страхи, агрессия, неврозы, </a:t>
            </a:r>
            <a:r>
              <a:rPr lang="ru-RU" sz="2600" dirty="0" smtClean="0"/>
              <a:t>депрессия, самооценка</a:t>
            </a:r>
            <a:r>
              <a:rPr lang="ru-RU" sz="2600" dirty="0"/>
              <a:t>, </a:t>
            </a:r>
            <a:r>
              <a:rPr lang="ru-RU" sz="2600" dirty="0" smtClean="0"/>
              <a:t>Я-образ, ценности, интересы, акцентуации, характерологические и типологические особенности </a:t>
            </a:r>
            <a:r>
              <a:rPr lang="ru-RU" sz="2600" dirty="0"/>
              <a:t>– проективные методики, </a:t>
            </a:r>
            <a:r>
              <a:rPr lang="ru-RU" sz="2600" dirty="0" smtClean="0"/>
              <a:t>опросники, наблюдение</a:t>
            </a:r>
            <a:r>
              <a:rPr lang="ru-RU" sz="2600" dirty="0"/>
              <a:t>, </a:t>
            </a:r>
            <a:r>
              <a:rPr lang="ru-RU" sz="2600" dirty="0" smtClean="0"/>
              <a:t>тестирование, интерактивные методы), </a:t>
            </a:r>
            <a:r>
              <a:rPr lang="ru-RU" sz="2600" dirty="0"/>
              <a:t>отношения </a:t>
            </a:r>
            <a:r>
              <a:rPr lang="ru-RU" sz="2600" dirty="0" smtClean="0"/>
              <a:t>со сверстниками</a:t>
            </a:r>
            <a:r>
              <a:rPr lang="ru-RU" sz="2600" dirty="0"/>
              <a:t> </a:t>
            </a:r>
            <a:r>
              <a:rPr lang="ru-RU" sz="2600" dirty="0" smtClean="0"/>
              <a:t>(проективные </a:t>
            </a:r>
            <a:r>
              <a:rPr lang="ru-RU" sz="2600" dirty="0"/>
              <a:t>методики, тестирование, </a:t>
            </a:r>
            <a:r>
              <a:rPr lang="ru-RU" sz="2600" dirty="0" smtClean="0"/>
              <a:t>наблюдение, социометрия, опросники, интерактивные методы), склонность к </a:t>
            </a:r>
            <a:r>
              <a:rPr lang="ru-RU" sz="2600" dirty="0" err="1" smtClean="0"/>
              <a:t>девиантному</a:t>
            </a:r>
            <a:r>
              <a:rPr lang="ru-RU" sz="2600" dirty="0" smtClean="0"/>
              <a:t> поведению (опросники, анкетирование, наблюдение, изучение анамнеза), коммуникативная, конфликтная компетентность, стресс-</a:t>
            </a:r>
            <a:r>
              <a:rPr lang="ru-RU" sz="2600" dirty="0" err="1" smtClean="0"/>
              <a:t>копинг</a:t>
            </a:r>
            <a:r>
              <a:rPr lang="ru-RU" sz="2600" dirty="0" smtClean="0"/>
              <a:t> (опросники, </a:t>
            </a:r>
            <a:r>
              <a:rPr lang="ru-RU" sz="2600" dirty="0"/>
              <a:t>проективные </a:t>
            </a:r>
            <a:r>
              <a:rPr lang="ru-RU" sz="2600" dirty="0" smtClean="0"/>
              <a:t>методики, </a:t>
            </a:r>
            <a:r>
              <a:rPr lang="ru-RU" sz="2600" dirty="0"/>
              <a:t>интерактивные </a:t>
            </a:r>
            <a:r>
              <a:rPr lang="ru-RU" sz="2600" dirty="0" smtClean="0"/>
              <a:t>методы)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Autofit/>
          </a:bodyPr>
          <a:lstStyle/>
          <a:p>
            <a:r>
              <a:rPr lang="ru-RU" sz="3200" dirty="0"/>
              <a:t>Специфика диагностической работы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с подростками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39906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5" cy="511256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Проблема профессионального и личностного самоопределения (учебная деятельность становится основой профессионального самоопределения)</a:t>
            </a:r>
          </a:p>
          <a:p>
            <a:r>
              <a:rPr lang="ru-RU" dirty="0" smtClean="0"/>
              <a:t>Формирование мировоззрения, нравственных ценностей, убеждений, поиск смыслов, потребность в уединении, реализация творческого потенциала</a:t>
            </a:r>
          </a:p>
          <a:p>
            <a:r>
              <a:rPr lang="ru-RU" dirty="0" smtClean="0"/>
              <a:t>Остаются актуальными проблемы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поведения, общения со сверстниками и взрослыми, любви и секса, самооценки и притязаний, </a:t>
            </a:r>
            <a:r>
              <a:rPr lang="ru-RU" dirty="0"/>
              <a:t>стресс-</a:t>
            </a:r>
            <a:r>
              <a:rPr lang="ru-RU" dirty="0" err="1"/>
              <a:t>копинга</a:t>
            </a:r>
            <a:r>
              <a:rPr lang="ru-RU" dirty="0"/>
              <a:t>, </a:t>
            </a:r>
            <a:r>
              <a:rPr lang="ru-RU" dirty="0" smtClean="0"/>
              <a:t>подготовки к ЕГЭ</a:t>
            </a:r>
          </a:p>
          <a:p>
            <a:r>
              <a:rPr lang="ru-RU" dirty="0"/>
              <a:t>Направления диагностики: </a:t>
            </a:r>
            <a:r>
              <a:rPr lang="ru-RU" dirty="0" smtClean="0"/>
              <a:t>профориентация, определение склонностей и способностей (тесты интеллекта, опросники интересов, склонностей и личностных особенностей, </a:t>
            </a:r>
            <a:r>
              <a:rPr lang="ru-RU" dirty="0" err="1" smtClean="0"/>
              <a:t>профориентационные</a:t>
            </a:r>
            <a:r>
              <a:rPr lang="ru-RU" dirty="0" smtClean="0"/>
              <a:t> игры), эмоциональная </a:t>
            </a:r>
            <a:r>
              <a:rPr lang="ru-RU" dirty="0"/>
              <a:t>и личностная сфера (тревожность, страхи, агрессия, неврозы, депрессия, самооценка, </a:t>
            </a:r>
            <a:r>
              <a:rPr lang="ru-RU" dirty="0" smtClean="0"/>
              <a:t>характерологические </a:t>
            </a:r>
            <a:r>
              <a:rPr lang="ru-RU" dirty="0"/>
              <a:t>и типологические особенности – проективные методики, опросники, наблюдение, тестирование, интерактивные методы), отношения со сверстниками (проективные методики, тестирование, наблюдение, </a:t>
            </a:r>
            <a:r>
              <a:rPr lang="ru-RU" dirty="0" smtClean="0"/>
              <a:t>опросники</a:t>
            </a:r>
            <a:r>
              <a:rPr lang="ru-RU" dirty="0"/>
              <a:t>, интерактивные методы), склонность к </a:t>
            </a:r>
            <a:r>
              <a:rPr lang="ru-RU" dirty="0" err="1"/>
              <a:t>девиантному</a:t>
            </a:r>
            <a:r>
              <a:rPr lang="ru-RU" dirty="0"/>
              <a:t> поведению (опросники, анкетирование, наблюдение, изучение анамнеза), коммуникативная, конфликтная компетентность, стресс-</a:t>
            </a:r>
            <a:r>
              <a:rPr lang="ru-RU" dirty="0" err="1"/>
              <a:t>копинг</a:t>
            </a:r>
            <a:r>
              <a:rPr lang="ru-RU" dirty="0"/>
              <a:t> (опросники, проективные методики, интерактивные </a:t>
            </a:r>
            <a:r>
              <a:rPr lang="ru-RU" dirty="0" smtClean="0"/>
              <a:t>методы)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74448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Юношеский (старший школьный) </a:t>
            </a:r>
            <a:br>
              <a:rPr lang="ru-RU" sz="3600" dirty="0" smtClean="0"/>
            </a:br>
            <a:r>
              <a:rPr lang="ru-RU" sz="3600" dirty="0" smtClean="0"/>
              <a:t>возраст (15-17 лет)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53939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916832"/>
            <a:ext cx="8208911" cy="4608512"/>
          </a:xfrm>
        </p:spPr>
        <p:txBody>
          <a:bodyPr/>
          <a:lstStyle/>
          <a:p>
            <a:r>
              <a:rPr lang="ru-RU" dirty="0"/>
              <a:t>Отсутствие ограничений в выборе методов и </a:t>
            </a:r>
            <a:r>
              <a:rPr lang="ru-RU" dirty="0" smtClean="0"/>
              <a:t>методик, любые методы адекватно запросу и цели обследования, с учетом состояния здоровья и самочувствия обследуемого (особенно в пожилом возрасте)</a:t>
            </a:r>
          </a:p>
          <a:p>
            <a:r>
              <a:rPr lang="ru-RU" dirty="0" smtClean="0"/>
              <a:t>Ориентация на значимые виды деятельности и смыслы возраста (в период взрослости – самореализация в профессиональной и семейной сфере, в пожилом возрасте -  осмысление прожитой жизни, поиск новых интересов, занятий, смыслов после ухода на пенсию)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>
            <a:normAutofit/>
          </a:bodyPr>
          <a:lstStyle/>
          <a:p>
            <a:r>
              <a:rPr lang="ru-RU" sz="3200" dirty="0"/>
              <a:t>Специфика диагностической работы </a:t>
            </a:r>
            <a:r>
              <a:rPr lang="ru-RU" sz="3200" dirty="0" smtClean="0"/>
              <a:t>со взрослыми и пожилыми людьми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5102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Возрастная психология</a:t>
            </a:r>
          </a:p>
          <a:p>
            <a:r>
              <a:rPr lang="ru-RU" sz="2800" dirty="0" smtClean="0"/>
              <a:t>Психология развития</a:t>
            </a:r>
          </a:p>
          <a:p>
            <a:r>
              <a:rPr lang="ru-RU" sz="2800" dirty="0" smtClean="0"/>
              <a:t>Психологическая диагностика</a:t>
            </a:r>
          </a:p>
          <a:p>
            <a:r>
              <a:rPr lang="ru-RU" sz="2800" dirty="0" smtClean="0"/>
              <a:t>Общая психология</a:t>
            </a:r>
          </a:p>
          <a:p>
            <a:r>
              <a:rPr lang="ru-RU" sz="2800" dirty="0" smtClean="0"/>
              <a:t>Психология личности</a:t>
            </a:r>
          </a:p>
          <a:p>
            <a:r>
              <a:rPr lang="ru-RU" sz="2800" dirty="0" smtClean="0"/>
              <a:t>Дифференциальная психология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Опора на базовые знания по дисциплинам: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94928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980728"/>
            <a:ext cx="8496943" cy="5760640"/>
          </a:xfrm>
        </p:spPr>
        <p:txBody>
          <a:bodyPr>
            <a:noAutofit/>
          </a:bodyPr>
          <a:lstStyle/>
          <a:p>
            <a:r>
              <a:rPr lang="ru-RU" sz="1300" dirty="0" smtClean="0"/>
              <a:t>Барканова О.В. Психодиагностическая </a:t>
            </a:r>
            <a:r>
              <a:rPr lang="ru-RU" sz="1300" dirty="0"/>
              <a:t>работа в младшем школьном и подростковом возрасте: учебное пособие </a:t>
            </a:r>
            <a:r>
              <a:rPr lang="ru-RU" sz="1300" dirty="0" smtClean="0"/>
              <a:t>– </a:t>
            </a:r>
            <a:r>
              <a:rPr lang="ru-RU" sz="1300" dirty="0" err="1"/>
              <a:t>Краснояр</a:t>
            </a:r>
            <a:r>
              <a:rPr lang="ru-RU" sz="1300" dirty="0"/>
              <a:t>. гос. </a:t>
            </a:r>
            <a:r>
              <a:rPr lang="ru-RU" sz="1300" dirty="0" err="1"/>
              <a:t>пед</a:t>
            </a:r>
            <a:r>
              <a:rPr lang="ru-RU" sz="1300" dirty="0"/>
              <a:t>. ун-т им. В.П. Астафьева. – Красноярск, 2016. – 227 с.</a:t>
            </a:r>
            <a:endParaRPr lang="ru-RU" sz="1300" dirty="0" smtClean="0"/>
          </a:p>
          <a:p>
            <a:r>
              <a:rPr lang="ru-RU" sz="1300" dirty="0" err="1" smtClean="0"/>
              <a:t>Бурменская</a:t>
            </a:r>
            <a:r>
              <a:rPr lang="ru-RU" sz="1300" dirty="0"/>
              <a:t>, Г.В Возрастно-психологический подход в консультировании детей и подростков: учеб. пособие. / Г.В. </a:t>
            </a:r>
            <a:r>
              <a:rPr lang="ru-RU" sz="1300" dirty="0" err="1"/>
              <a:t>Бурменская</a:t>
            </a:r>
            <a:r>
              <a:rPr lang="ru-RU" sz="1300" dirty="0"/>
              <a:t>, Е.И. Захарова, О.А. Карабанова. – М.: Академия, 2002. – 416 с</a:t>
            </a:r>
            <a:r>
              <a:rPr lang="ru-RU" sz="1300" dirty="0" smtClean="0"/>
              <a:t>.</a:t>
            </a:r>
          </a:p>
          <a:p>
            <a:r>
              <a:rPr lang="ru-RU" sz="1300" dirty="0" err="1"/>
              <a:t>Венгер</a:t>
            </a:r>
            <a:r>
              <a:rPr lang="ru-RU" sz="1300" dirty="0"/>
              <a:t>, А.Л. Психологическое консультирование и диагностика. Практическое руководство (в 2-х частях). – М.: Генезис, 2007</a:t>
            </a:r>
            <a:r>
              <a:rPr lang="ru-RU" sz="1300" dirty="0" smtClean="0"/>
              <a:t>.</a:t>
            </a:r>
          </a:p>
          <a:p>
            <a:r>
              <a:rPr lang="ru-RU" sz="1300" dirty="0"/>
              <a:t>Детская практическая психология: учебник / под ред. Т.Д. Марцинковской. – М.: </a:t>
            </a:r>
            <a:r>
              <a:rPr lang="ru-RU" sz="1300" dirty="0" err="1"/>
              <a:t>Гардарики</a:t>
            </a:r>
            <a:r>
              <a:rPr lang="ru-RU" sz="1300" dirty="0"/>
              <a:t>, 2004. – 255 с</a:t>
            </a:r>
            <a:r>
              <a:rPr lang="ru-RU" sz="1300" dirty="0" smtClean="0"/>
              <a:t>.</a:t>
            </a:r>
          </a:p>
          <a:p>
            <a:r>
              <a:rPr lang="ru-RU" sz="1300" dirty="0" err="1" smtClean="0"/>
              <a:t>Крайг</a:t>
            </a:r>
            <a:r>
              <a:rPr lang="ru-RU" sz="1300" dirty="0" smtClean="0"/>
              <a:t> Г., </a:t>
            </a:r>
            <a:r>
              <a:rPr lang="ru-RU" sz="1300" dirty="0" err="1" smtClean="0"/>
              <a:t>Бокум</a:t>
            </a:r>
            <a:r>
              <a:rPr lang="ru-RU" sz="1300" dirty="0" smtClean="0"/>
              <a:t> Д. Психология развития. 9-е </a:t>
            </a:r>
            <a:r>
              <a:rPr lang="ru-RU" sz="1300" dirty="0"/>
              <a:t>изд. - СПб.: Питер, 2005 - 940 с.</a:t>
            </a:r>
            <a:endParaRPr lang="ru-RU" sz="1300" dirty="0" smtClean="0"/>
          </a:p>
          <a:p>
            <a:r>
              <a:rPr lang="ru-RU" sz="1300" dirty="0"/>
              <a:t>Обухова, Л.Ф. Возрастная психология: учебник / Л.Ф. Обухова. – М.: Изд-во </a:t>
            </a:r>
            <a:r>
              <a:rPr lang="ru-RU" sz="1300" dirty="0" err="1"/>
              <a:t>Юрайт</a:t>
            </a:r>
            <a:r>
              <a:rPr lang="ru-RU" sz="1300" dirty="0"/>
              <a:t>, 2013. – 460 с</a:t>
            </a:r>
            <a:r>
              <a:rPr lang="ru-RU" sz="1300" dirty="0" smtClean="0"/>
              <a:t>.</a:t>
            </a:r>
          </a:p>
          <a:p>
            <a:r>
              <a:rPr lang="ru-RU" sz="1300" dirty="0" err="1"/>
              <a:t>Овчарова</a:t>
            </a:r>
            <a:r>
              <a:rPr lang="ru-RU" sz="1300" dirty="0"/>
              <a:t>, Р.В. Практическая психология образования: учеб. пособие / Р.В. </a:t>
            </a:r>
            <a:r>
              <a:rPr lang="ru-RU" sz="1300" dirty="0" err="1"/>
              <a:t>Овчарова</a:t>
            </a:r>
            <a:r>
              <a:rPr lang="ru-RU" sz="1300" dirty="0"/>
              <a:t>. – М.: Академия, 2003. – 448 с.</a:t>
            </a:r>
            <a:endParaRPr lang="ru-RU" sz="1300" dirty="0" smtClean="0"/>
          </a:p>
          <a:p>
            <a:r>
              <a:rPr lang="ru-RU" sz="1300" dirty="0" err="1"/>
              <a:t>Пахальян</a:t>
            </a:r>
            <a:r>
              <a:rPr lang="ru-RU" sz="1300" dirty="0"/>
              <a:t>, В.Э. Развитие и психологическое здоровье: дошкольный и школьный возраст: учеб. пособие / В.Э. </a:t>
            </a:r>
            <a:r>
              <a:rPr lang="ru-RU" sz="1300" dirty="0" err="1"/>
              <a:t>Пахальян</a:t>
            </a:r>
            <a:r>
              <a:rPr lang="ru-RU" sz="1300" dirty="0"/>
              <a:t>. – СПб.: Питер, 2006. – 240 с</a:t>
            </a:r>
            <a:r>
              <a:rPr lang="ru-RU" sz="1300" dirty="0" smtClean="0"/>
              <a:t>.</a:t>
            </a:r>
          </a:p>
          <a:p>
            <a:r>
              <a:rPr lang="ru-RU" sz="1300" dirty="0" smtClean="0"/>
              <a:t>Практикум по возрастной психологии, под ред. </a:t>
            </a:r>
            <a:r>
              <a:rPr lang="ru-RU" sz="1300" dirty="0"/>
              <a:t>Л. А. </a:t>
            </a:r>
            <a:r>
              <a:rPr lang="ru-RU" sz="1300" dirty="0" err="1"/>
              <a:t>Головей</a:t>
            </a:r>
            <a:r>
              <a:rPr lang="ru-RU" sz="1300" dirty="0"/>
              <a:t>, Е. Ф. </a:t>
            </a:r>
            <a:r>
              <a:rPr lang="ru-RU" sz="1300" dirty="0" smtClean="0"/>
              <a:t>Рыбалко. - СПб</a:t>
            </a:r>
            <a:r>
              <a:rPr lang="ru-RU" sz="1300" dirty="0"/>
              <a:t>.: </a:t>
            </a:r>
            <a:r>
              <a:rPr lang="ru-RU" sz="1300" dirty="0" smtClean="0"/>
              <a:t>Речь, 2002 - 694 </a:t>
            </a:r>
            <a:r>
              <a:rPr lang="ru-RU" sz="1300" dirty="0"/>
              <a:t>с.</a:t>
            </a:r>
          </a:p>
          <a:p>
            <a:r>
              <a:rPr lang="ru-RU" sz="1300" dirty="0" smtClean="0"/>
              <a:t>Практическая </a:t>
            </a:r>
            <a:r>
              <a:rPr lang="ru-RU" sz="1300" dirty="0"/>
              <a:t>психология образования: учеб. пособие / под ред. И.В. Дубровиной. – СПб.: Питер, 2004. – 592 с</a:t>
            </a:r>
            <a:r>
              <a:rPr lang="ru-RU" sz="1300" dirty="0" smtClean="0"/>
              <a:t>.</a:t>
            </a:r>
          </a:p>
          <a:p>
            <a:pPr lvl="0"/>
            <a:r>
              <a:rPr lang="ru-RU" sz="1300" dirty="0" err="1"/>
              <a:t>Самоукина</a:t>
            </a:r>
            <a:r>
              <a:rPr lang="ru-RU" sz="1300" dirty="0"/>
              <a:t>, Н.В. Практический психолог в школе: лекции, консультирование, тренинги: учеб. пособие / Н.В. </a:t>
            </a:r>
            <a:r>
              <a:rPr lang="ru-RU" sz="1300" dirty="0" err="1"/>
              <a:t>Самоукина</a:t>
            </a:r>
            <a:r>
              <a:rPr lang="ru-RU" sz="1300" dirty="0"/>
              <a:t>. – М., Изд-во Института психотерапии, 2005. – 244 с.</a:t>
            </a:r>
          </a:p>
          <a:p>
            <a:pPr lvl="0"/>
            <a:r>
              <a:rPr lang="ru-RU" sz="1300" dirty="0"/>
              <a:t>Семаго, М.М. </a:t>
            </a:r>
            <a:r>
              <a:rPr lang="ru-RU" sz="1300" dirty="0" err="1"/>
              <a:t>Диагностико</a:t>
            </a:r>
            <a:r>
              <a:rPr lang="ru-RU" sz="1300" dirty="0"/>
              <a:t>-консультативная деятельность психолога образования: методическое пособие / М.М. Семаго, Н.Я. Семаго. – М.: Айрис-пресс, 2004. – 288 с.</a:t>
            </a:r>
          </a:p>
          <a:p>
            <a:r>
              <a:rPr lang="ru-RU" sz="1300" dirty="0" smtClean="0"/>
              <a:t>Семаго</a:t>
            </a:r>
            <a:r>
              <a:rPr lang="ru-RU" sz="1300" dirty="0"/>
              <a:t>, М.М. Теория и практика оценки психического развития ребенка. Дошкольный и младший школьный возраст: учеб. пособие / М.М. Семаго, Н.Я. Семаго. – СПб.: Речь, 2011. – 384 с</a:t>
            </a:r>
            <a:r>
              <a:rPr lang="ru-RU" sz="1300" dirty="0" smtClean="0"/>
              <a:t>.</a:t>
            </a:r>
          </a:p>
          <a:p>
            <a:r>
              <a:rPr lang="ru-RU" sz="1300" dirty="0" err="1"/>
              <a:t>Хухлаева</a:t>
            </a:r>
            <a:r>
              <a:rPr lang="ru-RU" sz="1300" dirty="0"/>
              <a:t>, О.В. Основы психологического консультирования и психологической коррекции: учеб. пособие / О.В. </a:t>
            </a:r>
            <a:r>
              <a:rPr lang="ru-RU" sz="1300" dirty="0" err="1"/>
              <a:t>Хухлаева</a:t>
            </a:r>
            <a:r>
              <a:rPr lang="ru-RU" sz="1300" dirty="0"/>
              <a:t>. – М.: Академия, 2001. – 208 с</a:t>
            </a:r>
            <a:r>
              <a:rPr lang="ru-RU" sz="1300" dirty="0" smtClean="0"/>
              <a:t>.</a:t>
            </a:r>
          </a:p>
          <a:p>
            <a:r>
              <a:rPr lang="ru-RU" sz="1300" dirty="0" err="1"/>
              <a:t>Хьелл</a:t>
            </a:r>
            <a:r>
              <a:rPr lang="ru-RU" sz="1300" dirty="0"/>
              <a:t>, Л. Теории личности / Л. </a:t>
            </a:r>
            <a:r>
              <a:rPr lang="ru-RU" sz="1300" dirty="0" err="1"/>
              <a:t>Хьелл</a:t>
            </a:r>
            <a:r>
              <a:rPr lang="ru-RU" sz="1300" dirty="0"/>
              <a:t>, Д. </a:t>
            </a:r>
            <a:r>
              <a:rPr lang="ru-RU" sz="1300" dirty="0" err="1"/>
              <a:t>Зиглер</a:t>
            </a:r>
            <a:r>
              <a:rPr lang="ru-RU" sz="1300" dirty="0"/>
              <a:t>. – СПб.: Питер, 2006. – 607 с.</a:t>
            </a:r>
            <a:endParaRPr lang="ru-RU" sz="13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Литература: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2794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772815"/>
            <a:ext cx="6480720" cy="4783389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Периодизации возрастного </a:t>
            </a:r>
            <a:r>
              <a:rPr lang="ru-RU" sz="3600" dirty="0" smtClean="0"/>
              <a:t>развития в отечественной психологии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8260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e-reading.life/illustrations/1038/1038867-_2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8111496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01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Периодизация </a:t>
            </a:r>
            <a:br>
              <a:rPr lang="ru-RU" dirty="0" smtClean="0"/>
            </a:br>
            <a:r>
              <a:rPr lang="ru-RU" dirty="0" smtClean="0"/>
              <a:t>по В.И. </a:t>
            </a:r>
            <a:r>
              <a:rPr lang="ru-RU" dirty="0" err="1" smtClean="0"/>
              <a:t>Слободчикову</a:t>
            </a:r>
            <a:endParaRPr lang="ru-RU" dirty="0"/>
          </a:p>
        </p:txBody>
      </p:sp>
      <p:pic>
        <p:nvPicPr>
          <p:cNvPr id="4098" name="Picture 2" descr="C:\Users\OLGA\Downloads\дб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00808"/>
            <a:ext cx="6553516" cy="4911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1299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Периодизации возрастного развития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в зарубежной психологии.</a:t>
            </a:r>
            <a:br>
              <a:rPr lang="ru-RU" sz="3200" dirty="0" smtClean="0"/>
            </a:br>
            <a:r>
              <a:rPr lang="ru-RU" sz="3200" dirty="0" smtClean="0"/>
              <a:t>Периодизация по З. Фрейду</a:t>
            </a:r>
            <a:endParaRPr lang="ru-RU" sz="3200" dirty="0"/>
          </a:p>
        </p:txBody>
      </p:sp>
      <p:pic>
        <p:nvPicPr>
          <p:cNvPr id="4" name="Объект 3" descr="http://miludzivi.lv/wp-content/uploads/2017/01/psihosexsualjnye_stadiy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4824"/>
            <a:ext cx="6480720" cy="4608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0341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252728"/>
          </a:xfrm>
        </p:spPr>
        <p:txBody>
          <a:bodyPr>
            <a:normAutofit/>
          </a:bodyPr>
          <a:lstStyle/>
          <a:p>
            <a:r>
              <a:rPr lang="ru-RU" dirty="0" smtClean="0"/>
              <a:t>Периодизация по Э. Эриксону</a:t>
            </a:r>
            <a:endParaRPr lang="ru-RU" dirty="0"/>
          </a:p>
        </p:txBody>
      </p:sp>
      <p:pic>
        <p:nvPicPr>
          <p:cNvPr id="4" name="Picture 2" descr="https://g.io.ua/img_aa/large/2279/18/2279189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72816"/>
            <a:ext cx="6462483" cy="469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4361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3713092"/>
              </p:ext>
            </p:extLst>
          </p:nvPr>
        </p:nvGraphicFramePr>
        <p:xfrm>
          <a:off x="899592" y="1844824"/>
          <a:ext cx="7560840" cy="4836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5688632"/>
              </a:tblGrid>
              <a:tr h="277661">
                <a:tc>
                  <a:txBody>
                    <a:bodyPr/>
                    <a:lstStyle/>
                    <a:p>
                      <a:pPr marL="0" indent="127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>
                          <a:effectLst/>
                        </a:rPr>
                        <a:t>Период развития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127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>
                          <a:effectLst/>
                        </a:rPr>
                        <a:t>Значимые характеристики развития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93417">
                <a:tc>
                  <a:txBody>
                    <a:bodyPr/>
                    <a:lstStyle/>
                    <a:p>
                      <a:pPr marL="0" indent="127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effectLst/>
                        </a:rPr>
                        <a:t>Младенчество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3505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характер непосредственного общения со взрослыми;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033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особенности эмоциональных реакций;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033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уровень физической самостоятельности (овладение </a:t>
                      </a:r>
                      <a:r>
                        <a:rPr lang="ru-RU" sz="1600" u="none" strike="noStrike" spc="0" dirty="0" err="1">
                          <a:effectLst/>
                        </a:rPr>
                        <a:t>манипулятивной</a:t>
                      </a:r>
                      <a:r>
                        <a:rPr lang="ru-RU" sz="1600" u="none" strike="noStrike" spc="0" dirty="0">
                          <a:effectLst/>
                        </a:rPr>
                        <a:t> деятельностью, навыки передвижения и ориентировки в пространстве и т.п.);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9779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особенности перцептивной сферы;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3505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индивидуально-типологические характеристики;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3505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уровень овладения речевой деятельностью</a:t>
                      </a:r>
                      <a:endParaRPr lang="ru-RU" sz="1600" b="1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93417">
                <a:tc>
                  <a:txBody>
                    <a:bodyPr/>
                    <a:lstStyle/>
                    <a:p>
                      <a:pPr marL="0" indent="127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effectLst/>
                        </a:rPr>
                        <a:t>Раннее детство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3505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степень освоения активной речи;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033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уровень освоения предметной деятельности;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9779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особенности освоения игровой и продуктивной деятельности;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033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характерные признаки общения со взрослыми и сверстниками,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033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уровень овладения собственным телом;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033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особенности когнитивных процессов;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03505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индивидуально-типологические особенности</a:t>
                      </a:r>
                      <a:endParaRPr lang="ru-RU" sz="1600" b="1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Значимые характеристики развития возрастов (по В.Э. </a:t>
            </a:r>
            <a:r>
              <a:rPr lang="ru-RU" sz="3600" dirty="0" err="1" smtClean="0"/>
              <a:t>Пахальяну</a:t>
            </a:r>
            <a:r>
              <a:rPr lang="ru-RU" sz="3600" dirty="0" smtClean="0"/>
              <a:t>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6321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959482"/>
              </p:ext>
            </p:extLst>
          </p:nvPr>
        </p:nvGraphicFramePr>
        <p:xfrm>
          <a:off x="899592" y="980727"/>
          <a:ext cx="7848872" cy="5472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/>
                <a:gridCol w="5904656"/>
              </a:tblGrid>
              <a:tr h="2664296">
                <a:tc>
                  <a:txBody>
                    <a:bodyPr/>
                    <a:lstStyle/>
                    <a:p>
                      <a:pPr marL="0" indent="127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 err="1" smtClean="0">
                          <a:effectLst/>
                        </a:rPr>
                        <a:t>Преддошкольное</a:t>
                      </a:r>
                      <a:endParaRPr lang="ru-RU" sz="1600" dirty="0">
                        <a:effectLst/>
                      </a:endParaRPr>
                    </a:p>
                    <a:p>
                      <a:pPr marL="0" indent="127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effectLst/>
                        </a:rPr>
                        <a:t>детство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3716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степень овладения сенсорными эталонами;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3716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особенности мотивации и освоения игровой и продуктивной деятельности;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характерные свойства самосознания;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3716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уровень овладения средствами общения со сверстниками и взрослыми;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351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индивидуально-типологические особенности;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3716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особенности внутрисемейного общения</a:t>
                      </a:r>
                      <a:endParaRPr lang="ru-RU" sz="1600" b="1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08312">
                <a:tc>
                  <a:txBody>
                    <a:bodyPr/>
                    <a:lstStyle/>
                    <a:p>
                      <a:pPr marL="0" indent="127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effectLst/>
                        </a:rPr>
                        <a:t>Дошкольное</a:t>
                      </a:r>
                      <a:endParaRPr lang="ru-RU" sz="1600" dirty="0">
                        <a:effectLst/>
                      </a:endParaRPr>
                    </a:p>
                    <a:p>
                      <a:pPr marL="0" indent="127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effectLst/>
                        </a:rPr>
                        <a:t>детство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характер соподчинения мотивов;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уровень овладения этическими эталонами;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характер общения со сверстниками и взрослыми,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3716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степень произвольности когнитивных процессов;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индивидуально-типологические особенности;</a:t>
                      </a:r>
                    </a:p>
                    <a:p>
                      <a:pPr marL="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Char char="•"/>
                        <a:tabLst>
                          <a:tab pos="143510" algn="l"/>
                        </a:tabLst>
                      </a:pPr>
                      <a:r>
                        <a:rPr lang="ru-RU" sz="1600" u="none" strike="noStrike" spc="0" dirty="0">
                          <a:effectLst/>
                        </a:rPr>
                        <a:t>характер освоения сюжетно-ролевой игры и продуктивной деятельности</a:t>
                      </a:r>
                      <a:endParaRPr lang="ru-RU" sz="1600" b="1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476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326</TotalTime>
  <Words>2547</Words>
  <Application>Microsoft Office PowerPoint</Application>
  <PresentationFormat>Экран (4:3)</PresentationFormat>
  <Paragraphs>166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Волна</vt:lpstr>
      <vt:lpstr>Диагностика возрастного развития</vt:lpstr>
      <vt:lpstr>Опора на базовые знания по дисциплинам:</vt:lpstr>
      <vt:lpstr>Периодизации возрастного развития в отечественной психологии</vt:lpstr>
      <vt:lpstr>Презентация PowerPoint</vt:lpstr>
      <vt:lpstr>Периодизация  по В.И. Слободчикову</vt:lpstr>
      <vt:lpstr>Периодизации возрастного развития  в зарубежной психологии. Периодизация по З. Фрейду</vt:lpstr>
      <vt:lpstr>Периодизация по Э. Эриксону</vt:lpstr>
      <vt:lpstr>Значимые характеристики развития возрастов (по В.Э. Пахальяну)</vt:lpstr>
      <vt:lpstr>Презентация PowerPoint</vt:lpstr>
      <vt:lpstr>Презентация PowerPoint</vt:lpstr>
      <vt:lpstr>Ранний возраст (1-3 года)</vt:lpstr>
      <vt:lpstr>Дошкольный возраст (3-7 лет)</vt:lpstr>
      <vt:lpstr>Специфика диагностической работы с детьми раннего и дошкольного возраста</vt:lpstr>
      <vt:lpstr>Младший школьный возраст  (6/7-9/10 лет)</vt:lpstr>
      <vt:lpstr>Специфика диагностической работы с детьми младшего школьного возраста</vt:lpstr>
      <vt:lpstr>Подростковый возраст  (10/11-14/15 лет)</vt:lpstr>
      <vt:lpstr>Специфика диагностической работы  с подростками</vt:lpstr>
      <vt:lpstr>Юношеский (старший школьный)  возраст (15-17 лет)</vt:lpstr>
      <vt:lpstr>Специфика диагностической работы со взрослыми и пожилыми людьми</vt:lpstr>
      <vt:lpstr>Литература: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Диагностика возрастного развития</dc:title>
  <dc:creator>OLGA</dc:creator>
  <cp:lastModifiedBy>OLGA</cp:lastModifiedBy>
  <cp:revision>28</cp:revision>
  <dcterms:created xsi:type="dcterms:W3CDTF">2017-09-24T01:31:44Z</dcterms:created>
  <dcterms:modified xsi:type="dcterms:W3CDTF">2017-09-24T06:58:25Z</dcterms:modified>
</cp:coreProperties>
</file>