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2E0D22-D575-4717-B49C-3FDB138FA8A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129F7E-9E54-4782-8151-EF3AEA6BEC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712917" y="1451720"/>
            <a:ext cx="5648623" cy="1521946"/>
          </a:xfrm>
        </p:spPr>
        <p:txBody>
          <a:bodyPr/>
          <a:lstStyle/>
          <a:p>
            <a:pPr algn="ctr"/>
            <a:r>
              <a:rPr lang="ru-RU" dirty="0" smtClean="0"/>
              <a:t>Теория и методология психологической диагностики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Барканова О.В., кафедра психологии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108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8640"/>
            <a:ext cx="6591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/>
              <a:t>Отрасли общей</a:t>
            </a:r>
            <a:r>
              <a:rPr lang="ru-RU" altLang="ru-RU" sz="2000" dirty="0" smtClean="0"/>
              <a:t> </a:t>
            </a:r>
            <a:r>
              <a:rPr lang="ru-RU" altLang="ru-RU" sz="2000" b="1" dirty="0" smtClean="0">
                <a:cs typeface="Times New Roman" pitchFamily="18" charset="0"/>
              </a:rPr>
              <a:t>психодиагностики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4990" y="588750"/>
            <a:ext cx="4572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образовательная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клиническая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профессиональная</a:t>
            </a:r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55185" y="1700808"/>
            <a:ext cx="4588564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000" b="1" dirty="0" smtClean="0"/>
              <a:t>Области применения </a:t>
            </a:r>
            <a:r>
              <a:rPr lang="ru-RU" altLang="ru-RU" sz="2000" b="1" dirty="0" smtClean="0">
                <a:cs typeface="Times New Roman" pitchFamily="18" charset="0"/>
              </a:rPr>
              <a:t>психодиагностики</a:t>
            </a:r>
            <a:endParaRPr lang="ru-RU" sz="20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ru-RU" altLang="ru-RU" b="1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204864"/>
            <a:ext cx="6264696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cs typeface="Times New Roman" pitchFamily="18" charset="0"/>
              </a:rPr>
              <a:t>образование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cs typeface="Times New Roman" pitchFamily="18" charset="0"/>
              </a:rPr>
              <a:t>медицина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cs typeface="Times New Roman" pitchFamily="18" charset="0"/>
              </a:rPr>
              <a:t>психологическое консультирование и психотерапия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cs typeface="Times New Roman" pitchFamily="18" charset="0"/>
              </a:rPr>
              <a:t>судебная практика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cs typeface="Times New Roman" pitchFamily="18" charset="0"/>
              </a:rPr>
              <a:t>профориентация и профотбор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cs typeface="Times New Roman" pitchFamily="18" charset="0"/>
              </a:rPr>
              <a:t>армия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cs typeface="Times New Roman" pitchFamily="18" charset="0"/>
              </a:rPr>
              <a:t>спорт</a:t>
            </a:r>
            <a:endParaRPr lang="ru-RU" alt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2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/>
              <a:t>Проблемы</a:t>
            </a:r>
            <a:endParaRPr lang="ru-RU" sz="2400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4797" r="1801" b="4797"/>
          <a:stretch>
            <a:fillRect/>
          </a:stretch>
        </p:blipFill>
        <p:spPr>
          <a:xfrm>
            <a:off x="5796136" y="908720"/>
            <a:ext cx="3058272" cy="2152496"/>
          </a:xfr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827584" y="134076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Расхождение между наукой и практикой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Качество диагностических методов и методик (надежность, </a:t>
            </a:r>
            <a:r>
              <a:rPr lang="ru-RU" altLang="ru-RU" sz="2000" dirty="0" err="1" smtClean="0"/>
              <a:t>валидность</a:t>
            </a:r>
            <a:r>
              <a:rPr lang="ru-RU" altLang="ru-RU" sz="2000" dirty="0" smtClean="0"/>
              <a:t>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Доступность методик (нарушение профессиональной тайны)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Культурная адаптация зарубежных методик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Компьютеризация диагностики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07598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097280"/>
            <a:ext cx="3816424" cy="3843888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600" dirty="0" smtClean="0"/>
              <a:t>Профессиональные качества:</a:t>
            </a:r>
            <a:endParaRPr lang="ru-RU" altLang="ru-RU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Образование (высшее психологическое + дополнительные сертификаты)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Знание методик, методов обработки данных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Знание основных диагнозов и рекомендаций к ним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Знание психометрии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Знание и соблюдение этики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Знание требований к организации и проведению обследования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Периодическое повышение квалификации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616400" cy="39158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1600" dirty="0" smtClean="0"/>
              <a:t>Личностные качества:</a:t>
            </a:r>
            <a:endParaRPr lang="ru-RU" altLang="ru-RU" sz="16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Коммуникативные (умение устанавливать раппорт, слушать, задавать вопросы и др.)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Когнитивные (высокий уровень интеллекта, </a:t>
            </a:r>
            <a:r>
              <a:rPr lang="ru-RU" altLang="ru-RU" sz="1600" b="0" dirty="0" err="1"/>
              <a:t>рефлексивность</a:t>
            </a:r>
            <a:r>
              <a:rPr lang="ru-RU" altLang="ru-RU" sz="1600" b="0" dirty="0"/>
              <a:t>, критичность и гибкость мышления, грамотная речь и др.)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1600" b="0" dirty="0"/>
              <a:t>Собственно-личностные (доброжелательность, </a:t>
            </a:r>
            <a:r>
              <a:rPr lang="ru-RU" altLang="ru-RU" sz="1600" b="0" dirty="0" err="1"/>
              <a:t>эмпатийность</a:t>
            </a:r>
            <a:r>
              <a:rPr lang="ru-RU" altLang="ru-RU" sz="1600" b="0" dirty="0"/>
              <a:t>, высокая общая культура, тактичность, терпимость, </a:t>
            </a:r>
            <a:r>
              <a:rPr lang="ru-RU" altLang="ru-RU" sz="1600" b="0" dirty="0" smtClean="0"/>
              <a:t>чувство юмора </a:t>
            </a:r>
            <a:r>
              <a:rPr lang="ru-RU" altLang="ru-RU" sz="1600" b="0" dirty="0"/>
              <a:t>и др</a:t>
            </a:r>
            <a:r>
              <a:rPr lang="ru-RU" altLang="ru-RU" sz="1600" b="0" dirty="0" smtClean="0"/>
              <a:t>.)</a:t>
            </a:r>
            <a:endParaRPr lang="ru-RU" altLang="ru-RU" sz="16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r>
              <a:rPr lang="ru-RU" sz="1600" b="1" dirty="0"/>
              <a:t>Тема 2. </a:t>
            </a:r>
            <a:r>
              <a:rPr lang="ru-RU" altLang="ru-RU" sz="1600" b="1" dirty="0"/>
              <a:t>Профессионально-этические принципы психодиагностики. Требования к качествам </a:t>
            </a:r>
            <a:r>
              <a:rPr lang="ru-RU" altLang="ru-RU" sz="1600" b="1" dirty="0" err="1"/>
              <a:t>психодиагноста</a:t>
            </a:r>
            <a:r>
              <a:rPr lang="ru-RU" altLang="ru-RU" sz="1600" b="1" dirty="0"/>
              <a:t>. Этический кодекс. Требования к разработчикам методик и специалистам-смежникам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9265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14968"/>
          </a:xfrm>
        </p:spPr>
        <p:txBody>
          <a:bodyPr/>
          <a:lstStyle/>
          <a:p>
            <a:pPr algn="ctr"/>
            <a:r>
              <a:rPr lang="ru-RU" altLang="ru-RU" sz="2000" b="1" dirty="0"/>
              <a:t>Этический кодекс </a:t>
            </a:r>
            <a:r>
              <a:rPr lang="ru-RU" altLang="ru-RU" sz="2000" b="1" dirty="0" err="1"/>
              <a:t>психодиагноста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24744"/>
            <a:ext cx="7520940" cy="355573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2000" dirty="0" smtClean="0"/>
              <a:t>Принципы и правила: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0" dirty="0" smtClean="0"/>
              <a:t>специальной </a:t>
            </a:r>
            <a:r>
              <a:rPr lang="ru-RU" altLang="ru-RU" sz="2000" b="0" dirty="0"/>
              <a:t>подготовки и аттестации лиц, использующих профессиональные диагностические методики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0" dirty="0"/>
              <a:t>профессиональной тайны (ограниченного распространения методик)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0" dirty="0"/>
              <a:t>обеспечения суверенных прав личности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0" dirty="0"/>
              <a:t>конфиденциальности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0" dirty="0"/>
              <a:t>психопрофилактического изложения результатов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0" dirty="0" smtClean="0"/>
              <a:t>учета </a:t>
            </a:r>
            <a:r>
              <a:rPr lang="ru-RU" altLang="ru-RU" sz="2000" b="0" dirty="0"/>
              <a:t>социокультурного </a:t>
            </a:r>
            <a:r>
              <a:rPr lang="ru-RU" altLang="ru-RU" sz="2000" b="0" dirty="0" smtClean="0"/>
              <a:t>влияния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0" dirty="0" smtClean="0"/>
              <a:t>адекватности </a:t>
            </a:r>
            <a:r>
              <a:rPr lang="ru-RU" altLang="ru-RU" sz="2000" b="0" dirty="0" smtClean="0"/>
              <a:t>методик (цели</a:t>
            </a:r>
            <a:r>
              <a:rPr lang="ru-RU" altLang="ru-RU" sz="2000" b="0" dirty="0"/>
              <a:t>, возрасту, сфере применения) </a:t>
            </a:r>
            <a:endParaRPr lang="ru-RU" altLang="ru-RU" sz="20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791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88640"/>
            <a:ext cx="4020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/>
              <a:t>Требования к разработчикам методик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20688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Базовое высшее психологическое образование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Специализация по психометрии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Знание стандартов разработки, адаптации, </a:t>
            </a:r>
            <a:r>
              <a:rPr lang="ru-RU" altLang="ru-RU" dirty="0" err="1" smtClean="0"/>
              <a:t>рестандартизации</a:t>
            </a:r>
            <a:r>
              <a:rPr lang="ru-RU" altLang="ru-RU" dirty="0" smtClean="0"/>
              <a:t> и оформления методик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Знание ограничений (нераспространение методик в прессе)</a:t>
            </a:r>
            <a:endParaRPr lang="ru-RU" alt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2" t="23262" r="19772" b="23262"/>
          <a:stretch>
            <a:fillRect/>
          </a:stretch>
        </p:blipFill>
        <p:spPr>
          <a:xfrm>
            <a:off x="7872598" y="1"/>
            <a:ext cx="1271402" cy="1124744"/>
          </a:xfrm>
          <a:prstGeom prst="rect">
            <a:avLst/>
          </a:prstGeom>
          <a:solidFill>
            <a:srgbClr val="FFFFFF"/>
          </a:solidFill>
          <a:ln/>
        </p:spPr>
      </p:pic>
      <p:sp>
        <p:nvSpPr>
          <p:cNvPr id="5" name="Прямоугольник 4"/>
          <p:cNvSpPr/>
          <p:nvPr/>
        </p:nvSpPr>
        <p:spPr>
          <a:xfrm>
            <a:off x="2456323" y="2363942"/>
            <a:ext cx="4231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/>
              <a:t>Требования к специалистам-смежникам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7990" y="2878597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Существенные ограничения в использовании профессиональных диагностических методик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Консультирование у специалистов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Соблюдение этических принципов и правил обследования</a:t>
            </a:r>
            <a:endParaRPr lang="ru-RU" altLang="ru-RU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80772" y="2532139"/>
            <a:ext cx="1502651" cy="15026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26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2000" b="1" dirty="0" smtClean="0"/>
              <a:t>Тема 1. введение в дисциплину. Краткая история психодиагностики. Понятие о психодиагностике</a:t>
            </a:r>
            <a:endParaRPr lang="ru-RU" sz="2000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1196752"/>
            <a:ext cx="2541451" cy="254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60312" y="148478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/>
              <a:t>Донаучный период</a:t>
            </a:r>
          </a:p>
          <a:p>
            <a:pPr algn="ctr"/>
            <a:r>
              <a:rPr lang="ru-RU" altLang="ru-RU" sz="2000" b="1" dirty="0" smtClean="0"/>
              <a:t>Испытания, связанные с проверкой знаний, умений, навыков</a:t>
            </a: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отбор чиновников в Др. Китае;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отбор в школы в Др. Греции, Спарте, Риме;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работы Теофраста, Гиппократа, Галена; и др.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62630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/>
              <a:t>Возникновение психодиагностики </a:t>
            </a:r>
            <a:br>
              <a:rPr lang="ru-RU" altLang="ru-RU" sz="2400" b="1" dirty="0"/>
            </a:br>
            <a:r>
              <a:rPr lang="ru-RU" altLang="ru-RU" sz="2400" b="1" dirty="0"/>
              <a:t>как науки (нач. 19 в.)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Источники психодиагностики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0" dirty="0" err="1" smtClean="0"/>
              <a:t>Тестология</a:t>
            </a:r>
            <a:endParaRPr lang="ru-RU" sz="20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0" dirty="0" smtClean="0"/>
              <a:t>Дифференциальная психология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0" dirty="0" smtClean="0"/>
              <a:t>Экспериментальная психология</a:t>
            </a: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428646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 err="1"/>
              <a:t>Тестология</a:t>
            </a:r>
            <a:r>
              <a:rPr lang="ru-RU" altLang="ru-RU" sz="2400" b="1" dirty="0"/>
              <a:t> (нач. 19 в.)</a:t>
            </a:r>
            <a:endParaRPr lang="ru-RU" sz="2400" dirty="0"/>
          </a:p>
        </p:txBody>
      </p:sp>
      <p:pic>
        <p:nvPicPr>
          <p:cNvPr id="5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7" r="15120"/>
          <a:stretch>
            <a:fillRect/>
          </a:stretch>
        </p:blipFill>
        <p:spPr>
          <a:xfrm>
            <a:off x="6516216" y="1196752"/>
            <a:ext cx="2195236" cy="3095238"/>
          </a:xfr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1115616" y="1342275"/>
            <a:ext cx="4572000" cy="28346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err="1" smtClean="0"/>
              <a:t>Гуманизация</a:t>
            </a:r>
            <a:r>
              <a:rPr lang="ru-RU" altLang="ru-RU" dirty="0" smtClean="0"/>
              <a:t> отношения к умственно отсталым и психически больным людям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Повышение требований общественных организаций и образовательных учреждений к отбору людей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Исследования умственной отсталости, отделение умственной отсталости от психических заболеваний, разработка первых классификаций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altLang="ru-RU" dirty="0" smtClean="0"/>
          </a:p>
          <a:p>
            <a:pPr algn="ctr">
              <a:lnSpc>
                <a:spcPct val="90000"/>
              </a:lnSpc>
            </a:pPr>
            <a:r>
              <a:rPr lang="ru-RU" altLang="ru-RU" b="1" dirty="0" smtClean="0"/>
              <a:t>Жан </a:t>
            </a:r>
            <a:r>
              <a:rPr lang="ru-RU" altLang="ru-RU" b="1" dirty="0" err="1" smtClean="0"/>
              <a:t>Эскироль</a:t>
            </a:r>
            <a:r>
              <a:rPr lang="ru-RU" altLang="ru-RU" b="1" dirty="0" smtClean="0"/>
              <a:t>               Эдуард </a:t>
            </a:r>
            <a:r>
              <a:rPr lang="ru-RU" altLang="ru-RU" b="1" dirty="0" err="1" smtClean="0"/>
              <a:t>Сеген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192895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14968"/>
          </a:xfrm>
        </p:spPr>
        <p:txBody>
          <a:bodyPr/>
          <a:lstStyle/>
          <a:p>
            <a:pPr algn="ctr"/>
            <a:r>
              <a:rPr lang="ru-RU" altLang="ru-RU" sz="2400" b="1" dirty="0"/>
              <a:t>Дифференциальная психология </a:t>
            </a:r>
            <a:br>
              <a:rPr lang="ru-RU" altLang="ru-RU" sz="2400" b="1" dirty="0"/>
            </a:br>
            <a:r>
              <a:rPr lang="ru-RU" altLang="ru-RU" sz="2400" b="1" dirty="0"/>
              <a:t>(кон. 19 в.)</a:t>
            </a:r>
            <a:endParaRPr lang="ru-RU" sz="24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57" b="13957"/>
          <a:stretch>
            <a:fillRect/>
          </a:stretch>
        </p:blipFill>
        <p:spPr>
          <a:xfrm>
            <a:off x="5868144" y="980728"/>
            <a:ext cx="3095238" cy="2231233"/>
          </a:xfr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467544" y="134076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Измерение способностей и интеллекта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Разработка первых тестов интеллекта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altLang="ru-RU" dirty="0" smtClean="0"/>
              <a:t>Исследование роли наследственности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altLang="ru-RU" dirty="0"/>
          </a:p>
          <a:p>
            <a:r>
              <a:rPr lang="ru-RU" altLang="ru-RU" b="1" dirty="0" smtClean="0"/>
              <a:t>Френсис </a:t>
            </a:r>
            <a:r>
              <a:rPr lang="ru-RU" altLang="ru-RU" b="1" dirty="0" err="1" smtClean="0"/>
              <a:t>Гальтон</a:t>
            </a:r>
            <a:endParaRPr lang="ru-RU" altLang="ru-RU" b="1" dirty="0"/>
          </a:p>
          <a:p>
            <a:r>
              <a:rPr lang="ru-RU" altLang="ru-RU" b="1" dirty="0" smtClean="0"/>
              <a:t>Джеймс </a:t>
            </a:r>
            <a:r>
              <a:rPr lang="ru-RU" altLang="ru-RU" b="1" dirty="0" err="1" smtClean="0"/>
              <a:t>Кеттелл</a:t>
            </a:r>
            <a:endParaRPr lang="ru-RU" altLang="ru-RU" b="1" dirty="0" smtClean="0"/>
          </a:p>
          <a:p>
            <a:r>
              <a:rPr lang="ru-RU" altLang="ru-RU" b="1" dirty="0" smtClean="0"/>
              <a:t>Альфред </a:t>
            </a:r>
            <a:r>
              <a:rPr lang="ru-RU" altLang="ru-RU" b="1" dirty="0" err="1" smtClean="0"/>
              <a:t>Бине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319608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/>
              <a:t>Экспериментальная психология (кон. 19 в.)</a:t>
            </a:r>
            <a:endParaRPr lang="ru-RU" sz="24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3" r="3490" b="16283"/>
          <a:stretch>
            <a:fillRect/>
          </a:stretch>
        </p:blipFill>
        <p:spPr>
          <a:xfrm>
            <a:off x="5940152" y="1124744"/>
            <a:ext cx="2987214" cy="2087243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196752"/>
            <a:ext cx="4572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Игнорирование значимости индивидуальных различий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Выявление единообразия (универсального, общего) в человеческом поведении</a:t>
            </a: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/>
              <a:t>Метод эксперимента, квантификация измерений, стандартизация</a:t>
            </a:r>
          </a:p>
          <a:p>
            <a:pPr>
              <a:lnSpc>
                <a:spcPct val="80000"/>
              </a:lnSpc>
            </a:pPr>
            <a:endParaRPr lang="ru-RU" altLang="ru-RU" b="1" dirty="0" smtClean="0"/>
          </a:p>
          <a:p>
            <a:pPr algn="ctr">
              <a:lnSpc>
                <a:spcPct val="80000"/>
              </a:lnSpc>
            </a:pPr>
            <a:r>
              <a:rPr lang="ru-RU" altLang="ru-RU" b="1" dirty="0" smtClean="0"/>
              <a:t>Вильгельм Вундт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9038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/>
              <a:t>Психодиагностика в России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altLang="ru-RU" sz="2000" dirty="0"/>
              <a:t>До </a:t>
            </a:r>
            <a:r>
              <a:rPr lang="ru-RU" altLang="ru-RU" sz="2000" dirty="0" smtClean="0"/>
              <a:t>революции 1917 г.:</a:t>
            </a:r>
          </a:p>
          <a:p>
            <a:pPr algn="just"/>
            <a:r>
              <a:rPr lang="ru-RU" altLang="ru-RU" sz="2000" dirty="0" smtClean="0"/>
              <a:t>Популярность</a:t>
            </a:r>
            <a:r>
              <a:rPr lang="ru-RU" altLang="ru-RU" sz="2000" dirty="0"/>
              <a:t>,  широкое использование </a:t>
            </a:r>
            <a:r>
              <a:rPr lang="ru-RU" altLang="ru-RU" sz="2000" dirty="0" smtClean="0"/>
              <a:t>зарубежных и отечественных тестов </a:t>
            </a:r>
            <a:r>
              <a:rPr lang="ru-RU" altLang="ru-RU" sz="2000" dirty="0"/>
              <a:t>в практике, особенно в сфере образования </a:t>
            </a:r>
          </a:p>
          <a:p>
            <a:r>
              <a:rPr lang="ru-RU" altLang="ru-RU" sz="2000" dirty="0"/>
              <a:t>Г.И. Россолимо</a:t>
            </a:r>
          </a:p>
          <a:p>
            <a:r>
              <a:rPr lang="ru-RU" altLang="ru-RU" sz="2000" dirty="0"/>
              <a:t>Ф.Е. Рыбаков</a:t>
            </a:r>
          </a:p>
          <a:p>
            <a:pPr algn="ctr"/>
            <a:r>
              <a:rPr lang="ru-RU" altLang="ru-RU" sz="2000" dirty="0"/>
              <a:t>После </a:t>
            </a:r>
            <a:r>
              <a:rPr lang="ru-RU" altLang="ru-RU" sz="2000" dirty="0" smtClean="0"/>
              <a:t>революции 1917 г.:</a:t>
            </a:r>
            <a:endParaRPr lang="ru-RU" altLang="ru-RU" sz="2000" dirty="0"/>
          </a:p>
          <a:p>
            <a:pPr algn="just"/>
            <a:r>
              <a:rPr lang="ru-RU" altLang="ru-RU" sz="2000" dirty="0"/>
              <a:t>20-30-е гг. – массовое бесконтрольное тестирование</a:t>
            </a:r>
          </a:p>
          <a:p>
            <a:pPr algn="just"/>
            <a:r>
              <a:rPr lang="ru-RU" altLang="ru-RU" sz="2000" dirty="0"/>
              <a:t>1936 г. – запрет тестирования, ликвидация тестовых материалов</a:t>
            </a:r>
          </a:p>
          <a:p>
            <a:pPr algn="just"/>
            <a:r>
              <a:rPr lang="ru-RU" altLang="ru-RU" sz="2000" dirty="0"/>
              <a:t>1969 г. – возобновление </a:t>
            </a:r>
            <a:r>
              <a:rPr lang="ru-RU" altLang="ru-RU" sz="2000" dirty="0" smtClean="0"/>
              <a:t>психодиагностики (Б.Г. Ананьев вводит термин «психодиагностика» вместо запрещенного термина «психологическое тестирование»)</a:t>
            </a:r>
            <a:endParaRPr lang="ru-RU" alt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10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Понятие психодиагностики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08720"/>
            <a:ext cx="7781488" cy="39604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b="0" dirty="0"/>
              <a:t>Термин от </a:t>
            </a:r>
            <a:r>
              <a:rPr lang="ru-RU" altLang="ru-RU" b="0" dirty="0" smtClean="0"/>
              <a:t>греческого «</a:t>
            </a:r>
            <a:r>
              <a:rPr lang="ru-RU" altLang="ru-RU" b="0" dirty="0" err="1" smtClean="0"/>
              <a:t>псюхе</a:t>
            </a:r>
            <a:r>
              <a:rPr lang="ru-RU" altLang="ru-RU" b="0" dirty="0"/>
              <a:t>» = душа и «</a:t>
            </a:r>
            <a:r>
              <a:rPr lang="ru-RU" altLang="ru-RU" b="0" dirty="0" err="1"/>
              <a:t>диагностикос</a:t>
            </a:r>
            <a:r>
              <a:rPr lang="ru-RU" altLang="ru-RU" b="0" dirty="0"/>
              <a:t>» = способный распознавать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b="0" dirty="0"/>
              <a:t>Обследование с помощью теста, основанного на перцепции (Герман </a:t>
            </a:r>
            <a:r>
              <a:rPr lang="ru-RU" altLang="ru-RU" b="0" dirty="0" err="1"/>
              <a:t>Роршах</a:t>
            </a:r>
            <a:r>
              <a:rPr lang="ru-RU" altLang="ru-RU" b="0" dirty="0"/>
              <a:t>, 1921 г.)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b="0" dirty="0"/>
              <a:t>Область психологической науки, разрабатывающая теорию, принципы и инструменты оценки и измерения индивидуально-психологических </a:t>
            </a:r>
            <a:r>
              <a:rPr lang="ru-RU" altLang="ru-RU" b="0" dirty="0" smtClean="0"/>
              <a:t>особенностей личности (Л.Ф</a:t>
            </a:r>
            <a:r>
              <a:rPr lang="ru-RU" altLang="ru-RU" b="0" dirty="0"/>
              <a:t>. </a:t>
            </a:r>
            <a:r>
              <a:rPr lang="ru-RU" altLang="ru-RU" b="0" dirty="0" err="1"/>
              <a:t>Бурлачук</a:t>
            </a:r>
            <a:r>
              <a:rPr lang="ru-RU" altLang="ru-RU" b="0" dirty="0"/>
              <a:t>)</a:t>
            </a:r>
          </a:p>
          <a:p>
            <a:pPr marL="0" indent="0" algn="just">
              <a:lnSpc>
                <a:spcPct val="90000"/>
              </a:lnSpc>
            </a:pPr>
            <a:r>
              <a:rPr lang="ru-RU" altLang="ru-RU" b="0" dirty="0" smtClean="0"/>
              <a:t>Понятие психодиагностики в зарубежной науке:</a:t>
            </a:r>
            <a:endParaRPr lang="ru-RU" altLang="ru-RU" b="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0" dirty="0"/>
              <a:t>проективный метод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0" dirty="0"/>
              <a:t>оценка психических отклонений и нарушений (клиническая психодиагностика)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0" dirty="0"/>
              <a:t>измерение индивидуальных различий (психологическое тестирование)</a:t>
            </a:r>
          </a:p>
          <a:p>
            <a:pPr marL="0" indent="0" algn="just">
              <a:lnSpc>
                <a:spcPct val="90000"/>
              </a:lnSpc>
            </a:pPr>
            <a:r>
              <a:rPr lang="ru-RU" altLang="ru-RU" b="0" dirty="0"/>
              <a:t>Понятие психодиагностики в </a:t>
            </a:r>
            <a:r>
              <a:rPr lang="ru-RU" altLang="ru-RU" b="0" dirty="0" smtClean="0"/>
              <a:t>отечественной </a:t>
            </a:r>
            <a:r>
              <a:rPr lang="ru-RU" altLang="ru-RU" b="0" dirty="0"/>
              <a:t>науке: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0" dirty="0" smtClean="0"/>
              <a:t>появляется </a:t>
            </a:r>
            <a:r>
              <a:rPr lang="ru-RU" altLang="ru-RU" b="0" dirty="0"/>
              <a:t>вместо термина «психологическое тестирование» </a:t>
            </a:r>
            <a:r>
              <a:rPr lang="ru-RU" altLang="ru-RU" b="0" dirty="0" smtClean="0"/>
              <a:t>(</a:t>
            </a:r>
            <a:r>
              <a:rPr lang="ru-RU" altLang="ru-RU" b="0" dirty="0"/>
              <a:t>Б.Г. Ананьев) и понимается очень </a:t>
            </a:r>
            <a:r>
              <a:rPr lang="ru-RU" altLang="ru-RU" b="0" dirty="0" smtClean="0"/>
              <a:t>широко – как весь комплекс психологических исследований человека</a:t>
            </a:r>
            <a:endParaRPr lang="ru-RU" alt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8431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/>
              <a:t>Предмет психодиагностики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dirty="0" smtClean="0"/>
              <a:t>индивидуально-психологические особенности личности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521516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/>
              <a:t>Задачи психодиагностики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8711" y="2060848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Создание надлежащих исследовательских инструментов, способов обработки и интерпретации полученных данных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Разработка теоретической базы, согласование теории и практики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Разработка требований к организации и проведению обследования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Разработка диагнозов, прогнозов и рекомендаций к ним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329908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</TotalTime>
  <Words>614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Теория и методология психологической диагностики</vt:lpstr>
      <vt:lpstr>Тема 1. введение в дисциплину. Краткая история психодиагностики. Понятие о психодиагностике</vt:lpstr>
      <vt:lpstr>Возникновение психодиагностики  как науки (нач. 19 в.)</vt:lpstr>
      <vt:lpstr>Тестология (нач. 19 в.)</vt:lpstr>
      <vt:lpstr>Дифференциальная психология  (кон. 19 в.)</vt:lpstr>
      <vt:lpstr>Экспериментальная психология (кон. 19 в.)</vt:lpstr>
      <vt:lpstr>Психодиагностика в России</vt:lpstr>
      <vt:lpstr>Понятие психодиагностики</vt:lpstr>
      <vt:lpstr>Презентация PowerPoint</vt:lpstr>
      <vt:lpstr>Презентация PowerPoint</vt:lpstr>
      <vt:lpstr>Проблемы</vt:lpstr>
      <vt:lpstr>Тема 2. Профессионально-этические принципы психодиагностики. Требования к качествам психодиагноста. Этический кодекс. Требования к разработчикам методик и специалистам-смежникам</vt:lpstr>
      <vt:lpstr>Этический кодекс психодиагноста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методология психологической диагностики</dc:title>
  <dc:creator>OLGA</dc:creator>
  <cp:lastModifiedBy>OLGA</cp:lastModifiedBy>
  <cp:revision>13</cp:revision>
  <dcterms:created xsi:type="dcterms:W3CDTF">2017-09-10T06:10:47Z</dcterms:created>
  <dcterms:modified xsi:type="dcterms:W3CDTF">2017-09-14T09:24:08Z</dcterms:modified>
</cp:coreProperties>
</file>