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16.02.2016</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16.02.2016</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u.wikipedia.org/wiki/%D0%A2%D1%83%D1%80%D0%B8%D0%BD" TargetMode="External"/><Relationship Id="rId3" Type="http://schemas.openxmlformats.org/officeDocument/2006/relationships/hyperlink" Target="https://ru.wikipedia.org/wiki/%D0%A1%D0%BE%D1%86%D0%B8%D0%BE%D0%BB%D0%BE%D0%B3" TargetMode="External"/><Relationship Id="rId7" Type="http://schemas.openxmlformats.org/officeDocument/2006/relationships/hyperlink" Target="https://ru.wikipedia.org/wiki/1907" TargetMode="External"/><Relationship Id="rId2" Type="http://schemas.openxmlformats.org/officeDocument/2006/relationships/hyperlink" Target="https://ru.wikipedia.org/wiki/%D0%9D%D0%B5%D0%BC%D1%86%D1%8B" TargetMode="External"/><Relationship Id="rId1" Type="http://schemas.openxmlformats.org/officeDocument/2006/relationships/slideLayout" Target="../slideLayouts/slideLayout1.xml"/><Relationship Id="rId6" Type="http://schemas.openxmlformats.org/officeDocument/2006/relationships/hyperlink" Target="https://ru.wikipedia.org/wiki/%D0%92%D0%B5%D0%B1%D0%B5%D1%80,_%D0%9C%D0%B0%D0%BA%D1%81" TargetMode="External"/><Relationship Id="rId5" Type="http://schemas.openxmlformats.org/officeDocument/2006/relationships/hyperlink" Target="https://ru.wikipedia.org/wiki/%D0%93%D0%B0%D1%8D%D1%82%D0%B0%D0%BD%D0%BE_%D0%9C%D0%BE%D1%81%D0%BA%D0%B0" TargetMode="External"/><Relationship Id="rId10" Type="http://schemas.openxmlformats.org/officeDocument/2006/relationships/hyperlink" Target="https://ru.wikipedia.org/wiki/%D0%A4%D0%B0%D1%88%D0%B8%D0%B7%D0%BC" TargetMode="External"/><Relationship Id="rId4" Type="http://schemas.openxmlformats.org/officeDocument/2006/relationships/hyperlink" Target="https://ru.wikipedia.org/wiki/%D0%97%D0%BE%D0%BC%D0%B1%D0%B0%D1%80%D1%82,_%D0%92%D0%B5%D1%80%D0%BD%D0%B5%D1%80" TargetMode="External"/><Relationship Id="rId9" Type="http://schemas.openxmlformats.org/officeDocument/2006/relationships/hyperlink" Target="https://ru.wikipedia.org/wiki/%D0%9F%D0%B5%D1%80%D0%B2%D0%B0%D1%8F_%D0%BC%D0%B8%D1%80%D0%BE%D0%B2%D0%B0%D1%8F_%D0%B2%D0%BE%D0%B9%D0%BD%D0%B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F%D1%80%D0%B0%D0%B2%D1%8F%D1%89%D0%B8%D0%B9_%D0%BA%D0%BB%D0%B0%D1%81%D1%81" TargetMode="External"/><Relationship Id="rId2" Type="http://schemas.openxmlformats.org/officeDocument/2006/relationships/hyperlink" Target="https://ru.wikipedia.org/wiki/%D0%9E%D0%B1%D1%89%D0%B5%D1%81%D1%82%D0%B2%D0%BE" TargetMode="External"/><Relationship Id="rId1" Type="http://schemas.openxmlformats.org/officeDocument/2006/relationships/slideLayout" Target="../slideLayouts/slideLayout1.xml"/><Relationship Id="rId4" Type="http://schemas.openxmlformats.org/officeDocument/2006/relationships/hyperlink" Target="https://ru.wikipedia.org/wiki/%D0%9A%D0%BE%D0%BD%D1%82%D1%80%D1%8D%D0%BB%D0%B8%D1%82%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76872"/>
            <a:ext cx="7543800" cy="2152650"/>
          </a:xfrm>
        </p:spPr>
        <p:txBody>
          <a:bodyPr>
            <a:normAutofit fontScale="90000"/>
          </a:bodyPr>
          <a:lstStyle/>
          <a:p>
            <a:r>
              <a:rPr lang="ru-RU" dirty="0" smtClean="0"/>
              <a:t>Политическое учение </a:t>
            </a:r>
            <a:r>
              <a:rPr lang="ru-RU" dirty="0" smtClean="0"/>
              <a:t>элитизма</a:t>
            </a:r>
            <a:r>
              <a:rPr lang="ru-RU" dirty="0" smtClean="0"/>
              <a:t>.</a:t>
            </a:r>
            <a:br>
              <a:rPr lang="ru-RU" dirty="0" smtClean="0"/>
            </a:br>
            <a:r>
              <a:rPr lang="ru-RU" dirty="0" smtClean="0"/>
              <a:t>Вильфредо</a:t>
            </a:r>
            <a:r>
              <a:rPr lang="ru-RU" dirty="0" smtClean="0"/>
              <a:t> Парето, Гаэтано </a:t>
            </a:r>
            <a:r>
              <a:rPr lang="ru-RU" dirty="0" smtClean="0"/>
              <a:t>Моска</a:t>
            </a:r>
            <a:r>
              <a:rPr lang="ru-RU" dirty="0" smtClean="0"/>
              <a:t>, Роберт </a:t>
            </a:r>
            <a:r>
              <a:rPr lang="ru-RU" dirty="0" smtClean="0"/>
              <a:t>Михельс</a:t>
            </a:r>
            <a:r>
              <a:rPr lang="ru-RU" dirty="0" smtClean="0"/>
              <a:t>, Артур Бентли.</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617833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4509120"/>
            <a:ext cx="6400800" cy="1295400"/>
          </a:xfrm>
        </p:spPr>
        <p:txBody>
          <a:bodyPr>
            <a:normAutofit fontScale="90000"/>
          </a:bodyPr>
          <a:lstStyle/>
          <a:p>
            <a:r>
              <a:rPr lang="ru-RU" sz="1800" b="1" dirty="0"/>
              <a:t>Роберт </a:t>
            </a:r>
            <a:r>
              <a:rPr lang="ru-RU" sz="1800" b="1" dirty="0"/>
              <a:t>Михельс</a:t>
            </a:r>
            <a:r>
              <a:rPr lang="ru-RU" sz="1800" dirty="0"/>
              <a:t>  — </a:t>
            </a:r>
            <a:r>
              <a:rPr lang="ru-RU" sz="1800" dirty="0">
                <a:hlinkClick r:id="rId2" tooltip="Немцы"/>
              </a:rPr>
              <a:t>немецкий</a:t>
            </a:r>
            <a:r>
              <a:rPr lang="ru-RU" sz="1800" dirty="0"/>
              <a:t> </a:t>
            </a:r>
            <a:r>
              <a:rPr lang="ru-RU" sz="1800" dirty="0">
                <a:hlinkClick r:id="rId3" tooltip="Социолог"/>
              </a:rPr>
              <a:t>социолог</a:t>
            </a:r>
            <a:r>
              <a:rPr lang="ru-RU" sz="1800" dirty="0"/>
              <a:t>, ученик </a:t>
            </a:r>
            <a:r>
              <a:rPr lang="ru-RU" sz="1800" dirty="0">
                <a:hlinkClick r:id="rId4" tooltip="Зомбарт, Вернер"/>
              </a:rPr>
              <a:t>Вернера </a:t>
            </a:r>
            <a:r>
              <a:rPr lang="ru-RU" sz="1800" dirty="0">
                <a:hlinkClick r:id="rId4" tooltip="Зомбарт, Вернер"/>
              </a:rPr>
              <a:t>Зомбарта</a:t>
            </a:r>
            <a:r>
              <a:rPr lang="ru-RU" sz="1800" dirty="0"/>
              <a:t>, </a:t>
            </a:r>
            <a:r>
              <a:rPr lang="ru-RU" sz="1800" dirty="0">
                <a:hlinkClick r:id="rId5" tooltip="Гаэтано Моска"/>
              </a:rPr>
              <a:t>Гаэтано </a:t>
            </a:r>
            <a:r>
              <a:rPr lang="ru-RU" sz="1800" dirty="0">
                <a:hlinkClick r:id="rId5" tooltip="Гаэтано Моска"/>
              </a:rPr>
              <a:t>Моска</a:t>
            </a:r>
            <a:r>
              <a:rPr lang="ru-RU" sz="1800" dirty="0"/>
              <a:t> и </a:t>
            </a:r>
            <a:r>
              <a:rPr lang="ru-RU" sz="1800" dirty="0">
                <a:hlinkClick r:id="rId6" tooltip="Вебер, Макс"/>
              </a:rPr>
              <a:t>Макса Вебера</a:t>
            </a:r>
            <a:r>
              <a:rPr lang="ru-RU" sz="1800" dirty="0"/>
              <a:t>.</a:t>
            </a:r>
            <a:br>
              <a:rPr lang="ru-RU" sz="1800" dirty="0"/>
            </a:br>
            <a:r>
              <a:rPr lang="ru-RU" sz="1800" dirty="0"/>
              <a:t>Учился в Великобритании, Франции, Италии. С </a:t>
            </a:r>
            <a:r>
              <a:rPr lang="ru-RU" sz="1800" dirty="0">
                <a:hlinkClick r:id="rId7" tooltip="1907"/>
              </a:rPr>
              <a:t>1907</a:t>
            </a:r>
            <a:r>
              <a:rPr lang="ru-RU" sz="1800" dirty="0"/>
              <a:t> жил и преподавал в Италии (</a:t>
            </a:r>
            <a:r>
              <a:rPr lang="ru-RU" sz="1800" dirty="0">
                <a:hlinkClick r:id="rId8" tooltip="Турин"/>
              </a:rPr>
              <a:t>Турин</a:t>
            </a:r>
            <a:r>
              <a:rPr lang="ru-RU" sz="1800" dirty="0"/>
              <a:t>) и Швейцарии. В </a:t>
            </a:r>
            <a:r>
              <a:rPr lang="ru-RU" sz="1800" dirty="0"/>
              <a:t>преддверии</a:t>
            </a:r>
            <a:r>
              <a:rPr lang="ru-RU" sz="1800" dirty="0">
                <a:hlinkClick r:id="rId9" tooltip="Первая мировая война"/>
              </a:rPr>
              <a:t>Первой</a:t>
            </a:r>
            <a:r>
              <a:rPr lang="ru-RU" sz="1800" dirty="0">
                <a:hlinkClick r:id="rId9" tooltip="Первая мировая война"/>
              </a:rPr>
              <a:t> мировой войны</a:t>
            </a:r>
            <a:r>
              <a:rPr lang="ru-RU" sz="1800" dirty="0"/>
              <a:t> </a:t>
            </a:r>
            <a:r>
              <a:rPr lang="ru-RU" sz="1800" dirty="0"/>
              <a:t>Михельс</a:t>
            </a:r>
            <a:r>
              <a:rPr lang="ru-RU" sz="1800" dirty="0"/>
              <a:t> порвал с социалистами и с рядом синдикалистов перешёл на более правые позиции. Поддерживал идеологию итальянского </a:t>
            </a:r>
            <a:r>
              <a:rPr lang="ru-RU" sz="1800" dirty="0">
                <a:hlinkClick r:id="rId10" tooltip="Фашизм"/>
              </a:rPr>
              <a:t>фашизма</a:t>
            </a:r>
            <a:r>
              <a:rPr lang="ru-RU" sz="1800" dirty="0"/>
              <a:t> и за десять лет до смерти принял итальянское гражданство.</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23760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атьяна\Desktop\Robert-mich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96752"/>
            <a:ext cx="3467075" cy="4248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24744"/>
            <a:ext cx="6048672" cy="4678204"/>
          </a:xfrm>
          <a:prstGeom prst="rect">
            <a:avLst/>
          </a:prstGeom>
        </p:spPr>
        <p:txBody>
          <a:bodyPr wrap="square">
            <a:spAutoFit/>
          </a:bodyPr>
          <a:lstStyle/>
          <a:p>
            <a:r>
              <a:rPr lang="ru-RU" sz="1400" dirty="0"/>
              <a:t>Михельс</a:t>
            </a:r>
            <a:r>
              <a:rPr lang="ru-RU" sz="1400" dirty="0"/>
              <a:t> был убеждён, что большинство человечества никогда не будет способно к самоуправлению, даже в том случае, если когда-либо недовольным массам удастся лишить господствующий класс его власти. И всё потому, что рано или поздно в среде самих масс с необходимостью появится новое организованное меньшинство, которое возьмёт на себя функции господствующего класса. И делает глобальный вывод: «господствующий класс представляет собой единственный фактор, имеющий непреходящее значение во всемирной истории». Это уже чистый элитаризм, а автор - убеждённый </a:t>
            </a:r>
            <a:r>
              <a:rPr lang="ru-RU" sz="1400" dirty="0"/>
              <a:t>элитарист</a:t>
            </a:r>
            <a:r>
              <a:rPr lang="ru-RU" sz="1400" dirty="0"/>
              <a:t>. Известность </a:t>
            </a:r>
            <a:r>
              <a:rPr lang="ru-RU" sz="1400" dirty="0"/>
              <a:t>Михельса</a:t>
            </a:r>
            <a:r>
              <a:rPr lang="ru-RU" sz="1400" dirty="0"/>
              <a:t> связана также с сформулированным им «железным законом олигархических тенденций». Суть закона: демократия, чтобы сохранить себя и достичь известной стабильности, вынуждена создавать организацию, а это связано с выделением элиты - активного меньшинства, которому массе приходится довериться ввиду невозможности её прямого контроля над этим меньшинством. Поэтому демократия неизбежно превращается в олигархию, и люди, совершая социальный переворот, убегают от Сциллы, чтобы попасть к Харибде. Таким образом, демократия сталкивается с «неразрешимым противоречием»: во-первых, она «чужда человеческой природе» и, во-вторых, неизбежно содержит олигархическое ядро».</a:t>
            </a:r>
            <a:r>
              <a:rPr lang="ru-RU" dirty="0"/>
              <a:t/>
            </a:r>
            <a:br>
              <a:rPr lang="ru-RU" dirty="0"/>
            </a:br>
            <a:endParaRPr lang="ru-RU" dirty="0"/>
          </a:p>
        </p:txBody>
      </p:sp>
    </p:spTree>
    <p:extLst>
      <p:ext uri="{BB962C8B-B14F-4D97-AF65-F5344CB8AC3E}">
        <p14:creationId xmlns:p14="http://schemas.microsoft.com/office/powerpoint/2010/main" val="1865927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84784"/>
            <a:ext cx="7272808" cy="4104456"/>
          </a:xfrm>
          <a:prstGeom prst="rect">
            <a:avLst/>
          </a:prstGeom>
          <a:ln>
            <a:noFill/>
          </a:ln>
          <a:effectLst>
            <a:softEdge rad="112500"/>
          </a:effectLst>
        </p:spPr>
      </p:pic>
    </p:spTree>
    <p:extLst>
      <p:ext uri="{BB962C8B-B14F-4D97-AF65-F5344CB8AC3E}">
        <p14:creationId xmlns:p14="http://schemas.microsoft.com/office/powerpoint/2010/main" val="335600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556792"/>
            <a:ext cx="6400800" cy="1440160"/>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smtClean="0"/>
              <a:t>Спасибо за внимание</a:t>
            </a:r>
            <a:endParaRPr lang="ru-RU" dirty="0"/>
          </a:p>
        </p:txBody>
      </p:sp>
    </p:spTree>
    <p:extLst>
      <p:ext uri="{BB962C8B-B14F-4D97-AF65-F5344CB8AC3E}">
        <p14:creationId xmlns:p14="http://schemas.microsoft.com/office/powerpoint/2010/main" val="569989244"/>
      </p:ext>
    </p:extLst>
  </p:cSld>
  <p:clrMapOvr>
    <a:masterClrMapping/>
  </p:clrMapOvr>
  <mc:AlternateContent xmlns:mc="http://schemas.openxmlformats.org/markup-compatibility/2006" xmlns:p14="http://schemas.microsoft.com/office/powerpoint/2010/main">
    <mc:Choice Requires="p14">
      <p:transition spd="slow" p14:dur="7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4077072"/>
            <a:ext cx="6400800" cy="1295400"/>
          </a:xfrm>
        </p:spPr>
        <p:txBody>
          <a:bodyPr>
            <a:noAutofit/>
          </a:bodyPr>
          <a:lstStyle/>
          <a:p>
            <a:r>
              <a:rPr lang="ru-RU" sz="1800" dirty="0"/>
              <a:t>Вильфредо</a:t>
            </a:r>
            <a:r>
              <a:rPr lang="ru-RU" sz="1800" dirty="0"/>
              <a:t> Парето (годы жизни - 1848-1923) - известный социолог и экономист. Он является одним из основателей теории элит, согласно которой общество имеет пирамидальную форму. На вершине пирамиды находится элита, которая во многом определяет жизнь социума в целом. Но не только как создатель этой теории известен </a:t>
            </a:r>
            <a:r>
              <a:rPr lang="ru-RU" sz="1800" dirty="0"/>
              <a:t>Вильфредо</a:t>
            </a:r>
            <a:r>
              <a:rPr lang="ru-RU" sz="1800" dirty="0"/>
              <a:t> Парето. Биография его познакомит вас с жизненным путем и основными достижениями этого </a:t>
            </a:r>
            <a:r>
              <a:rPr lang="ru-RU" sz="1800" dirty="0" smtClean="0"/>
              <a:t>ученого</a:t>
            </a:r>
            <a:endParaRPr lang="ru-RU" sz="18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5743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тьяна\Desktop\vilfredo par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39331"/>
            <a:ext cx="3739306" cy="44398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2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764704"/>
            <a:ext cx="6400800" cy="5040560"/>
          </a:xfrm>
        </p:spPr>
        <p:txBody>
          <a:bodyPr>
            <a:noAutofit/>
          </a:bodyPr>
          <a:lstStyle/>
          <a:p>
            <a:r>
              <a:rPr lang="ru-RU" sz="1600" dirty="0"/>
              <a:t>Парето является создателем теории элит. Он говорил об их постоянной смене. Историю итальянский исследователь называл кладбищем элит, привилегированных меньшинств, сражающихся за власть, приходящих к ней, пользующихся властью и сменяемых другими меньшинствами. </a:t>
            </a:r>
            <a:r>
              <a:rPr lang="ru-RU" sz="1600" dirty="0"/>
              <a:t>Вильфредо</a:t>
            </a:r>
            <a:r>
              <a:rPr lang="ru-RU" sz="1600" dirty="0"/>
              <a:t> отмечал, что для элит характерна тенденция к упадку. В свою очередь, "</a:t>
            </a:r>
            <a:r>
              <a:rPr lang="ru-RU" sz="1600" dirty="0"/>
              <a:t>неэлиты</a:t>
            </a:r>
            <a:r>
              <a:rPr lang="ru-RU" sz="1600" dirty="0"/>
              <a:t>" способны создать им достойных преемников. Это важно, поскольку зачастую дети не обладают выдающимися качествами своих родителей. Необходимость циркуляции и постоянной смены элит объясняется тем, что стоящие у власти теряют энергию, которая помогла им завоевать себе место под солнцем. </a:t>
            </a:r>
            <a:r>
              <a:rPr lang="ru-RU" sz="1600" dirty="0" smtClean="0"/>
              <a:t>-</a:t>
            </a:r>
            <a:endParaRPr lang="ru-RU" sz="1600" dirty="0"/>
          </a:p>
        </p:txBody>
      </p:sp>
    </p:spTree>
    <p:extLst>
      <p:ext uri="{BB962C8B-B14F-4D97-AF65-F5344CB8AC3E}">
        <p14:creationId xmlns:p14="http://schemas.microsoft.com/office/powerpoint/2010/main" val="217788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653136"/>
            <a:ext cx="6400800" cy="685800"/>
          </a:xfrm>
        </p:spPr>
        <p:txBody>
          <a:bodyPr>
            <a:noAutofit/>
          </a:bodyPr>
          <a:lstStyle/>
          <a:p>
            <a:r>
              <a:rPr lang="ru-RU" sz="1400" dirty="0"/>
              <a:t>Элита в концепции Парето делится на 2 части: "</a:t>
            </a:r>
            <a:r>
              <a:rPr lang="ru-RU" sz="1400" dirty="0"/>
              <a:t>неправящую</a:t>
            </a:r>
            <a:r>
              <a:rPr lang="ru-RU" sz="1400" dirty="0"/>
              <a:t>" и "правящую". Последняя участвует в управлении, а первая далека от принятия властных решений. Малочисленный класс у власти удерживается частично своей силой, а частично из-за поддержки подчиненного класса. При этом, как отмечал </a:t>
            </a:r>
            <a:r>
              <a:rPr lang="ru-RU" sz="1400" dirty="0"/>
              <a:t>Вильфредо</a:t>
            </a:r>
            <a:r>
              <a:rPr lang="ru-RU" sz="1400" dirty="0"/>
              <a:t> Парето, теория элит которого подробно обоснована, "ресурс согласия" основан в первую очередь на умении находящихся у власти убедить в собственной правоте остальных. Вероятность согласия, как считал он, зависит от способности манипулировать эмоциями и чувствами толпы. Однако умение убеждать не всегда помогает удерживать власть, а значит, элита должна быть готова действовать и силой. </a:t>
            </a:r>
          </a:p>
        </p:txBody>
      </p:sp>
    </p:spTree>
    <p:extLst>
      <p:ext uri="{BB962C8B-B14F-4D97-AF65-F5344CB8AC3E}">
        <p14:creationId xmlns:p14="http://schemas.microsoft.com/office/powerpoint/2010/main" val="3068442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628800"/>
            <a:ext cx="6912768" cy="2554545"/>
          </a:xfrm>
          <a:prstGeom prst="rect">
            <a:avLst/>
          </a:prstGeom>
        </p:spPr>
        <p:txBody>
          <a:bodyPr wrap="square">
            <a:spAutoFit/>
          </a:bodyPr>
          <a:lstStyle/>
          <a:p>
            <a:r>
              <a:rPr lang="ru-RU" sz="1600" dirty="0"/>
              <a:t>Это еще одно интересное открытие </a:t>
            </a:r>
            <a:r>
              <a:rPr lang="ru-RU" sz="1600" dirty="0"/>
              <a:t>Вильфредо</a:t>
            </a:r>
            <a:r>
              <a:rPr lang="ru-RU" sz="1600" dirty="0"/>
              <a:t>. Иначе его называют принципом 20/80, или принципом Парето. Это эмпирическое правило, согласно которому 20% усилий дают нам 80 % результата, а оставшиеся 80 % - лишь 20 %. Правило </a:t>
            </a:r>
            <a:r>
              <a:rPr lang="ru-RU" sz="1600" dirty="0"/>
              <a:t>Вильфредо</a:t>
            </a:r>
            <a:r>
              <a:rPr lang="ru-RU" sz="1600" dirty="0"/>
              <a:t> Парето может применяться как базовая установка при проведении анализа факторов эффективности той или иной деятельности, целью которого является оптимизация результатов. Согласно кривой Парето, выбрав правильно минимум наиболее важных действий, мы получаем значительную часть от полного результата. Дальнейшие улучшения при этом неэффективны и могут являться неоправданными. </a:t>
            </a:r>
          </a:p>
        </p:txBody>
      </p:sp>
    </p:spTree>
    <p:extLst>
      <p:ext uri="{BB962C8B-B14F-4D97-AF65-F5344CB8AC3E}">
        <p14:creationId xmlns:p14="http://schemas.microsoft.com/office/powerpoint/2010/main" val="247824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3573016"/>
            <a:ext cx="6400800" cy="1295400"/>
          </a:xfrm>
        </p:spPr>
        <p:txBody>
          <a:bodyPr>
            <a:noAutofit/>
          </a:bodyPr>
          <a:lstStyle/>
          <a:p>
            <a:r>
              <a:rPr lang="ru-RU" sz="2800" dirty="0"/>
              <a:t>Гаэтано </a:t>
            </a:r>
            <a:r>
              <a:rPr lang="ru-RU" sz="2800" dirty="0" smtClean="0"/>
              <a:t>Моска</a:t>
            </a:r>
            <a:r>
              <a:rPr lang="ru-RU" sz="2800" dirty="0" smtClean="0"/>
              <a:t>-  </a:t>
            </a:r>
            <a:r>
              <a:rPr lang="ru-RU" sz="2800" dirty="0"/>
              <a:t>1 апреля 1858, Палермо, Италия — 8 ноября 1941, Рим, Италия) — итальянский юрист и социолог. Наряду с Парето известен как создатель теории элит.</a:t>
            </a: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305227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атьяна\Desktop\2679-64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022" y="980728"/>
            <a:ext cx="3454400" cy="4713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92484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4005064"/>
            <a:ext cx="6400800" cy="2231504"/>
          </a:xfrm>
        </p:spPr>
        <p:txBody>
          <a:bodyPr>
            <a:normAutofit fontScale="90000"/>
          </a:bodyPr>
          <a:lstStyle/>
          <a:p>
            <a:r>
              <a:rPr lang="ru-RU" sz="1100" dirty="0"/>
              <a:t>Считал, что любое </a:t>
            </a:r>
            <a:r>
              <a:rPr lang="ru-RU" sz="1100" dirty="0">
                <a:hlinkClick r:id="rId2" tooltip="Общество"/>
              </a:rPr>
              <a:t>общество</a:t>
            </a:r>
            <a:r>
              <a:rPr lang="ru-RU" sz="1100" dirty="0"/>
              <a:t> подразделяется на правящее меньшинство — «политический класс» (элиту) и подвластное ему большинство. </a:t>
            </a:r>
            <a:r>
              <a:rPr lang="ru-RU" sz="1100" dirty="0">
                <a:hlinkClick r:id="rId3" tooltip="Правящий класс"/>
              </a:rPr>
              <a:t>Правящий класс</a:t>
            </a:r>
            <a:r>
              <a:rPr lang="ru-RU" sz="1100" dirty="0"/>
              <a:t> осуществляет все политические функции, монополизируя власть и пользуясь всеми её преимуществами. Большинство населения реализует его волю и обеспечивает его материально. Правящий класс отличает материальное и моральное превосходство над управляемым большинством. Для различных обществ характерно преобладание либо аристократической тенденции, заключающейся в стремлении его членов передать свои привилегии по наследству, либо демократической, в соответствии с которой происходит обновление состава правящего класса.</a:t>
            </a:r>
            <a:br>
              <a:rPr lang="ru-RU" sz="1100" dirty="0"/>
            </a:br>
            <a:r>
              <a:rPr lang="ru-RU" sz="1100" dirty="0"/>
              <a:t>Опасность для элит — стремление превратиться в наследственную, закрытую, обособленную группу, что неминуемо ведёт к её вырождению и замене в результате конфликта с </a:t>
            </a:r>
            <a:r>
              <a:rPr lang="ru-RU" sz="1100" dirty="0">
                <a:hlinkClick r:id="rId4" tooltip="Контрэлита"/>
              </a:rPr>
              <a:t>контрэлитой</a:t>
            </a:r>
            <a:r>
              <a:rPr lang="ru-RU" sz="1100" dirty="0"/>
              <a:t>, к социально-политическим изменениям. Основное произведение — «Элементы политической науки» (1896); более известен английский перевод под названием «Правящий класс».</a:t>
            </a:r>
            <a:br>
              <a:rPr lang="ru-RU" sz="1100" dirty="0"/>
            </a:br>
            <a:r>
              <a:rPr lang="ru-RU" sz="1100" dirty="0"/>
              <a:t>Качества, которыми должны обладать представители элиты по мнению Гаэтано </a:t>
            </a:r>
            <a:r>
              <a:rPr lang="ru-RU" sz="1100" dirty="0"/>
              <a:t>Моска</a:t>
            </a:r>
            <a:r>
              <a:rPr lang="ru-RU" sz="1100" dirty="0"/>
              <a:t>:</a:t>
            </a:r>
            <a:br>
              <a:rPr lang="ru-RU" sz="1100" dirty="0"/>
            </a:br>
            <a:r>
              <a:rPr lang="ru-RU" sz="1100" dirty="0"/>
              <a:t>Способность к управлению людьми</a:t>
            </a:r>
            <a:br>
              <a:rPr lang="ru-RU" sz="1100" dirty="0"/>
            </a:br>
            <a:r>
              <a:rPr lang="ru-RU" sz="1100" dirty="0"/>
              <a:t>Организаторская способность</a:t>
            </a:r>
            <a:br>
              <a:rPr lang="ru-RU" sz="1100" dirty="0"/>
            </a:br>
            <a:r>
              <a:rPr lang="ru-RU" sz="1100" dirty="0"/>
              <a:t>Преимущество, выделяющее этот класс, по отношению к другим классам — моральное, материальное и интеллектуальное превосходство</a:t>
            </a:r>
            <a:r>
              <a:rPr lang="ru-RU" sz="1200" dirty="0"/>
              <a:t>.</a:t>
            </a:r>
            <a:r>
              <a:rPr lang="ru-RU" dirty="0"/>
              <a:t/>
            </a:r>
            <a:br>
              <a:rPr lang="ru-RU" dirty="0"/>
            </a:br>
            <a:endParaRPr lang="ru-RU" dirty="0"/>
          </a:p>
        </p:txBody>
      </p:sp>
      <p:sp>
        <p:nvSpPr>
          <p:cNvPr id="3" name="Подзаголовок 2"/>
          <p:cNvSpPr>
            <a:spLocks noGrp="1"/>
          </p:cNvSpPr>
          <p:nvPr>
            <p:ph type="subTitle" idx="1"/>
          </p:nvPr>
        </p:nvSpPr>
        <p:spPr>
          <a:xfrm rot="16623218" flipV="1">
            <a:off x="1798219" y="3839927"/>
            <a:ext cx="64008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776790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103</TotalTime>
  <Words>609</Words>
  <Application>Microsoft Office PowerPoint</Application>
  <PresentationFormat>Экран (4:3)</PresentationFormat>
  <Paragraphs>10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Кутюр</vt:lpstr>
      <vt:lpstr>Политическое учение элитизма. Вильфредо Парето, Гаэтано Моска, Роберт Михельс, Артур Бентли.</vt:lpstr>
      <vt:lpstr>Вильфредо Парето (годы жизни - 1848-1923) - известный социолог и экономист. Он является одним из основателей теории элит, согласно которой общество имеет пирамидальную форму. На вершине пирамиды находится элита, которая во многом определяет жизнь социума в целом. Но не только как создатель этой теории известен Вильфредо Парето. Биография его познакомит вас с жизненным путем и основными достижениями этого ученого</vt:lpstr>
      <vt:lpstr>Презентация PowerPoint</vt:lpstr>
      <vt:lpstr>Парето является создателем теории элит. Он говорил об их постоянной смене. Историю итальянский исследователь называл кладбищем элит, привилегированных меньшинств, сражающихся за власть, приходящих к ней, пользующихся властью и сменяемых другими меньшинствами. Вильфредо отмечал, что для элит характерна тенденция к упадку. В свою очередь, "неэлиты" способны создать им достойных преемников. Это важно, поскольку зачастую дети не обладают выдающимися качествами своих родителей. Необходимость циркуляции и постоянной смены элит объясняется тем, что стоящие у власти теряют энергию, которая помогла им завоевать себе место под солнцем. -</vt:lpstr>
      <vt:lpstr>Элита в концепции Парето делится на 2 части: "неправящую" и "правящую". Последняя участвует в управлении, а первая далека от принятия властных решений. Малочисленный класс у власти удерживается частично своей силой, а частично из-за поддержки подчиненного класса. При этом, как отмечал Вильфредо Парето, теория элит которого подробно обоснована, "ресурс согласия" основан в первую очередь на умении находящихся у власти убедить в собственной правоте остальных. Вероятность согласия, как считал он, зависит от способности манипулировать эмоциями и чувствами толпы. Однако умение убеждать не всегда помогает удерживать власть, а значит, элита должна быть готова действовать и силой. </vt:lpstr>
      <vt:lpstr>Презентация PowerPoint</vt:lpstr>
      <vt:lpstr>Гаэтано Моска-  1 апреля 1858, Палермо, Италия — 8 ноября 1941, Рим, Италия) — итальянский юрист и социолог. Наряду с Парето известен как создатель теории элит.</vt:lpstr>
      <vt:lpstr>Презентация PowerPoint</vt:lpstr>
      <vt:lpstr>Считал, что любое общество подразделяется на правящее меньшинство — «политический класс» (элиту) и подвластное ему большинство. Правящий класс осуществляет все политические функции, монополизируя власть и пользуясь всеми её преимуществами. Большинство населения реализует его волю и обеспечивает его материально. Правящий класс отличает материальное и моральное превосходство над управляемым большинством. Для различных обществ характерно преобладание либо аристократической тенденции, заключающейся в стремлении его членов передать свои привилегии по наследству, либо демократической, в соответствии с которой происходит обновление состава правящего класса. Опасность для элит — стремление превратиться в наследственную, закрытую, обособленную группу, что неминуемо ведёт к её вырождению и замене в результате конфликта с контрэлитой, к социально-политическим изменениям. Основное произведение — «Элементы политической науки» (1896); более известен английский перевод под названием «Правящий класс». Качества, которыми должны обладать представители элиты по мнению Гаэтано Моска: Способность к управлению людьми Организаторская способность Преимущество, выделяющее этот класс, по отношению к другим классам — моральное, материальное и интеллектуальное превосходство. </vt:lpstr>
      <vt:lpstr>Роберт Михельс  — немецкий социолог, ученик Вернера Зомбарта, Гаэтано Моска и Макса Вебера. Учился в Великобритании, Франции, Италии. С 1907 жил и преподавал в Италии (Турин) и Швейцарии. В преддверииПервой мировой войны Михельс порвал с социалистами и с рядом синдикалистов перешёл на более правые позиции. Поддерживал идеологию итальянского фашизма и за десять лет до смерти принял итальянское гражданство. </vt:lpstr>
      <vt:lpstr>Презентация PowerPoint</vt:lpstr>
      <vt:lpstr>Презентация PowerPoint</vt:lpstr>
      <vt:lpstr>Презентация PowerPoint</vt:lpstr>
      <vt:lpstr>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Политическое учение элитизма. Вильфредо Парето, Гаэтано Моска, Роберт Михельс, Артур Бентли.</dc:title>
  <dc:creator>Tatyana</dc:creator>
  <cp:lastModifiedBy>алекс</cp:lastModifiedBy>
  <cp:revision>4</cp:revision>
  <dcterms:created xsi:type="dcterms:W3CDTF">2016-02-14T09:03:55Z</dcterms:created>
  <dcterms:modified xsi:type="dcterms:W3CDTF">2016-02-16T05:09:19Z</dcterms:modified>
</cp:coreProperties>
</file>