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7" r:id="rId2"/>
    <p:sldId id="258" r:id="rId3"/>
    <p:sldId id="261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718A8-048C-48AC-A891-74D5F5CECC69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E1BFE-7039-4F0D-9D76-2A882B89275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Фотография ганди с Индийских купюр, достоинством 1000 рупий: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E1BFE-7039-4F0D-9D76-2A882B892753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9C156C3-33BC-4C9A-AD69-7A2F8C234D7E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0460589-08D8-4F11-A2AA-48A770BA01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56C3-33BC-4C9A-AD69-7A2F8C234D7E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60589-08D8-4F11-A2AA-48A770BA01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56C3-33BC-4C9A-AD69-7A2F8C234D7E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60589-08D8-4F11-A2AA-48A770BA01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9C156C3-33BC-4C9A-AD69-7A2F8C234D7E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0460589-08D8-4F11-A2AA-48A770BA01B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9C156C3-33BC-4C9A-AD69-7A2F8C234D7E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0460589-08D8-4F11-A2AA-48A770BA01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56C3-33BC-4C9A-AD69-7A2F8C234D7E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60589-08D8-4F11-A2AA-48A770BA01B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56C3-33BC-4C9A-AD69-7A2F8C234D7E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60589-08D8-4F11-A2AA-48A770BA01B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9C156C3-33BC-4C9A-AD69-7A2F8C234D7E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460589-08D8-4F11-A2AA-48A770BA01B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56C3-33BC-4C9A-AD69-7A2F8C234D7E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60589-08D8-4F11-A2AA-48A770BA01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9C156C3-33BC-4C9A-AD69-7A2F8C234D7E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0460589-08D8-4F11-A2AA-48A770BA01B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9C156C3-33BC-4C9A-AD69-7A2F8C234D7E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460589-08D8-4F11-A2AA-48A770BA01B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9C156C3-33BC-4C9A-AD69-7A2F8C234D7E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0460589-08D8-4F11-A2AA-48A770BA01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1%D0%B0%D1%82%D1%8C%D1%8F%D0%B3%D1%80%D0%B0%D1%85%D0%B0" TargetMode="External"/><Relationship Id="rId2" Type="http://schemas.openxmlformats.org/officeDocument/2006/relationships/hyperlink" Target="https://ru.wikipedia.org/wiki/%D0%9C%D0%B0%D1%85%D0%B0%D1%82%D0%BC%D0%B0_%D0%93%D0%B0%D0%BD%D0%B4%D0%B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56" y="500042"/>
            <a:ext cx="6172200" cy="1857388"/>
          </a:xfrm>
        </p:spPr>
        <p:txBody>
          <a:bodyPr>
            <a:normAutofit fontScale="90000"/>
          </a:bodyPr>
          <a:lstStyle/>
          <a:p>
            <a:r>
              <a:rPr lang="vi-VN" dirty="0" smtClean="0"/>
              <a:t>Моханда́с Карамча́нд «Маха́тма» Га́нди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2.10.1869 — 30.01.1948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57356" y="2857496"/>
            <a:ext cx="3500462" cy="3517426"/>
          </a:xfrm>
        </p:spPr>
        <p:txBody>
          <a:bodyPr/>
          <a:lstStyle/>
          <a:p>
            <a:r>
              <a:rPr lang="ru-RU" b="0" dirty="0" smtClean="0"/>
              <a:t> </a:t>
            </a:r>
            <a:r>
              <a:rPr lang="ru-RU" i="1" dirty="0" smtClean="0"/>
              <a:t> —  </a:t>
            </a:r>
            <a:r>
              <a:rPr lang="ru-RU" b="0" dirty="0" smtClean="0"/>
              <a:t>один из руководителей и идеолог национально-освободительного движения Индии.</a:t>
            </a:r>
            <a:endParaRPr lang="ru-RU" dirty="0"/>
          </a:p>
        </p:txBody>
      </p:sp>
      <p:pic>
        <p:nvPicPr>
          <p:cNvPr id="4" name="Рисунок 3" descr="1346858320_gandi3_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2357430"/>
            <a:ext cx="3000380" cy="40605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Краткая биография Махатмы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1928826"/>
          </a:xfrm>
        </p:spPr>
        <p:txBody>
          <a:bodyPr>
            <a:normAutofit fontScale="70000" lnSpcReduction="20000"/>
          </a:bodyPr>
          <a:lstStyle/>
          <a:p>
            <a:pPr fontAlgn="t">
              <a:buNone/>
            </a:pPr>
            <a:r>
              <a:rPr lang="ru-RU" u="sng" dirty="0" smtClean="0"/>
              <a:t>Дата рождения:</a:t>
            </a:r>
            <a:r>
              <a:rPr lang="ru-RU" dirty="0" smtClean="0"/>
              <a:t> 2 октября 1869</a:t>
            </a:r>
          </a:p>
          <a:p>
            <a:pPr fontAlgn="t">
              <a:buNone/>
            </a:pPr>
            <a:r>
              <a:rPr lang="ru-RU" u="sng" dirty="0" smtClean="0"/>
              <a:t>Место рождения</a:t>
            </a:r>
            <a:r>
              <a:rPr lang="ru-RU" dirty="0" smtClean="0"/>
              <a:t>: </a:t>
            </a:r>
            <a:r>
              <a:rPr lang="ru-RU" dirty="0" smtClean="0"/>
              <a:t>Порбандар</a:t>
            </a:r>
            <a:r>
              <a:rPr lang="ru-RU" dirty="0" smtClean="0"/>
              <a:t>, Бомбейское </a:t>
            </a:r>
            <a:r>
              <a:rPr lang="ru-RU" dirty="0" smtClean="0"/>
              <a:t>президенство</a:t>
            </a:r>
            <a:r>
              <a:rPr lang="ru-RU" dirty="0" smtClean="0"/>
              <a:t>, Британская Индия</a:t>
            </a:r>
          </a:p>
          <a:p>
            <a:pPr fontAlgn="t">
              <a:buNone/>
            </a:pPr>
            <a:r>
              <a:rPr lang="ru-RU" u="sng" dirty="0" smtClean="0"/>
              <a:t>Дата смерти: </a:t>
            </a:r>
            <a:r>
              <a:rPr lang="ru-RU" dirty="0" smtClean="0"/>
              <a:t>30 января 1948 (78 лет)</a:t>
            </a:r>
          </a:p>
          <a:p>
            <a:pPr fontAlgn="t">
              <a:buNone/>
            </a:pPr>
            <a:r>
              <a:rPr lang="ru-RU" u="sng" dirty="0" smtClean="0"/>
              <a:t>Место смерти: </a:t>
            </a:r>
            <a:r>
              <a:rPr lang="ru-RU" dirty="0" smtClean="0"/>
              <a:t>Нью-Дели</a:t>
            </a:r>
            <a:r>
              <a:rPr lang="ru-RU" dirty="0" smtClean="0"/>
              <a:t>, Индия</a:t>
            </a:r>
          </a:p>
          <a:p>
            <a:pPr fontAlgn="t">
              <a:buNone/>
            </a:pPr>
            <a:r>
              <a:rPr lang="ru-RU" u="sng" dirty="0" smtClean="0"/>
              <a:t>Партия: </a:t>
            </a:r>
            <a:r>
              <a:rPr lang="ru-RU" dirty="0" smtClean="0"/>
              <a:t>Индийский национальный конгресс</a:t>
            </a:r>
          </a:p>
          <a:p>
            <a:pPr fontAlgn="t">
              <a:buNone/>
            </a:pPr>
            <a:r>
              <a:rPr lang="ru-RU" u="sng" dirty="0" smtClean="0"/>
              <a:t>Основные идеи:</a:t>
            </a:r>
            <a:r>
              <a:rPr lang="ru-RU" dirty="0" smtClean="0"/>
              <a:t>  гандизм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1305561176_889471500_b0f399e24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9058" y="3143248"/>
            <a:ext cx="3889380" cy="335597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42844" y="5500702"/>
            <a:ext cx="36433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Фотография </a:t>
            </a:r>
            <a:r>
              <a:rPr lang="ru-RU" dirty="0"/>
              <a:t>ганди</a:t>
            </a:r>
            <a:r>
              <a:rPr lang="ru-RU" dirty="0"/>
              <a:t> с Индийских купюр, достоинством 1000 рупий: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11222"/>
          </a:xfrm>
        </p:spPr>
        <p:txBody>
          <a:bodyPr>
            <a:normAutofit/>
          </a:bodyPr>
          <a:lstStyle/>
          <a:p>
            <a:r>
              <a:rPr lang="ru-RU" b="1" dirty="0" smtClean="0"/>
              <a:t>Гандизм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1857388"/>
          </a:xfrm>
          <a:ln>
            <a:solidFill>
              <a:schemeClr val="bg1"/>
            </a:solidFill>
          </a:ln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u-RU" b="1" dirty="0" smtClean="0"/>
              <a:t>Гандизм</a:t>
            </a:r>
            <a:r>
              <a:rPr lang="ru-RU" dirty="0" smtClean="0"/>
              <a:t> — социально-политическое и религиозно-философское учение, разработанное </a:t>
            </a:r>
            <a:r>
              <a:rPr lang="ru-RU" dirty="0" smtClean="0">
                <a:hlinkClick r:id="rId2" tooltip="Махатма Ганди"/>
              </a:rPr>
              <a:t>Махатмой Ганди</a:t>
            </a:r>
            <a:r>
              <a:rPr lang="ru-RU" dirty="0" smtClean="0"/>
              <a:t>, ставшее идеологией индийского национально-освободительного движения.</a:t>
            </a:r>
          </a:p>
          <a:p>
            <a:pPr>
              <a:buNone/>
            </a:pPr>
            <a:r>
              <a:rPr lang="ru-RU" dirty="0" smtClean="0"/>
              <a:t>Основные принципы:</a:t>
            </a:r>
          </a:p>
          <a:p>
            <a:r>
              <a:rPr lang="ru-RU" dirty="0" smtClean="0"/>
              <a:t>достижение независимости мирными, ненасильственными средствами, путём вовлечения в борьбу широких народных масс (</a:t>
            </a:r>
            <a:r>
              <a:rPr lang="ru-RU" dirty="0" smtClean="0">
                <a:hlinkClick r:id="rId3" tooltip="Сатьяграха"/>
              </a:rPr>
              <a:t>Сатьяграха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идеализация старины, апелляция к религиозным чувствам народных масс;</a:t>
            </a:r>
          </a:p>
          <a:p>
            <a:r>
              <a:rPr lang="ru-RU" dirty="0" smtClean="0"/>
              <a:t>борьба с кастовым неравенством.</a:t>
            </a:r>
          </a:p>
          <a:p>
            <a:r>
              <a:rPr lang="ru-RU" dirty="0" smtClean="0"/>
              <a:t>утверждение возможности достижения классового мира и разрешения конфликтов между классами путём арбитража</a:t>
            </a:r>
          </a:p>
          <a:p>
            <a:r>
              <a:rPr lang="ru-RU" dirty="0" smtClean="0"/>
              <a:t>идеализация патриархальных отношений, призывы к возрождению сельской общины, кустарного ремесла в Индии</a:t>
            </a:r>
          </a:p>
          <a:p>
            <a:endParaRPr lang="ru-RU" dirty="0"/>
          </a:p>
        </p:txBody>
      </p:sp>
      <p:pic>
        <p:nvPicPr>
          <p:cNvPr id="4" name="Рисунок 3" descr="6856013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52512" y="2928934"/>
            <a:ext cx="7038975" cy="39290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Южная Африка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467600" cy="5402406"/>
          </a:xfrm>
        </p:spPr>
        <p:txBody>
          <a:bodyPr>
            <a:normAutofit fontScale="47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Получив в 1891 юридическое образование в Англии, Ганди до 1893 занимался адвокатской практикой в Бомбее. В 1893—1914 служил юрисконсультом </a:t>
            </a:r>
            <a:r>
              <a:rPr lang="ru-RU" dirty="0" smtClean="0"/>
              <a:t>гуджаратской</a:t>
            </a:r>
            <a:r>
              <a:rPr lang="ru-RU" dirty="0" smtClean="0"/>
              <a:t> торговой фирмы в Южной Африке. Здесь Ганди возглавил борьбу против расовой дискриминации и притеснения индийцев, организуя мирные демонстрации, петиции на имя правительства. В результате южноафриканским индийцам удалось добиться отмены некоторых дискриминационных законов.</a:t>
            </a:r>
          </a:p>
          <a:p>
            <a:pPr>
              <a:buNone/>
            </a:pPr>
            <a:r>
              <a:rPr lang="ru-RU" dirty="0" smtClean="0"/>
              <a:t>В Южной Африке Ганди выработал тактику т.н. ненасильственного сопротивления, названную им сатьяграхой. Во время англо-бурской (1899—1902) и англо-зулусской (1906) войн Ганди создал санитарные отряды из индийцев для помощи англичанам, хотя, по его собственному признанию, считал справедливой борьбу буров и зулусов; свои действия он рассматривал как доказательство лояльности индийцев к британской империи, что, по мнению Ганди, должно было убедить англичан предоставить Индии самоуправление. В этот период Ганди познакомился с трудами Л. Н. Толстого, который оказал на него большое влияние и которого Ганди считал своим учителем и духовным наставником.</a:t>
            </a:r>
          </a:p>
          <a:p>
            <a:r>
              <a:rPr lang="ru-RU" dirty="0" smtClean="0"/>
              <a:t>По возвращении на родину (январь 1915) Ганди сблизился с партией Индийский национальный конгресс и вскоре стал одним из ведущих лидеров национально-освободительного движения Индии, идейным руководителем конгресса. После 1-й мировой войны 1914—18 в Индии, в результате резкого обострения противоречий между индийским народом и колонизаторами и под воздействием Великой Октябрьской социалистической революции, началось массовое антиимпериалистическое движение. Ганди понял, что, не опираясь на массы, нельзя добиться от колонизаторов ни независимости, ни самоуправления, ни каких-либо других уступок.</a:t>
            </a:r>
          </a:p>
          <a:p>
            <a:r>
              <a:rPr lang="ru-RU" dirty="0" smtClean="0"/>
              <a:t>Ганди и его последователи разъезжали по Индии, выступая на многолюдных митингах с призывами к борьбе против английского господства. Эту борьбу Ганди ограничивал исключительно ненасильственными формами, осуждая всякое насилие со стороны революционного народа. Он также осуждал классовую борьбу и проповедовал разрешение социальных конфликтов путём арбитража, исходя из принципа опеки.</a:t>
            </a:r>
          </a:p>
          <a:p>
            <a:r>
              <a:rPr lang="ru-RU" dirty="0" smtClean="0"/>
              <a:t>Эта позиция Ганди отвечала интересам индийской буржуазии, и партия Индийский национальный конгресс поддержала её полностью. В 1919—47 Национальный конгресс под руководством Ганди превратился в массовую национальную антиимпериалистическую организацию, пользовавшуюся поддержкой народа. Вовлечение масс в национально-освободительное движение является основной заслугой Ганди и источником его огромной популярности в народе, прозвавшем Ганди Махатмой (Великой душой).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Возвращение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7467600" cy="5045216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По возвращении на родину (январь 1915) Ганди сблизился с партией Индийский национальный конгресс и вскоре стал одним из ведущих лидеров национально-освободительного движения Индии, идейным руководителем конгресса. После 1-й мировой войны 1914—18 в Индии, в результате резкого обострения противоречий между индийским народом и колонизаторами и под воздействием Великой Октябрьской социалистической революции, началось массовое антиимпериалистическое движение. Ганди понял, что, не опираясь на массы, нельзя добиться от колонизаторов ни независимости, ни самоуправления, ни каких-либо других уступок.</a:t>
            </a:r>
          </a:p>
          <a:p>
            <a:endParaRPr lang="ru-RU" dirty="0" smtClean="0"/>
          </a:p>
          <a:p>
            <a:r>
              <a:rPr lang="ru-RU" dirty="0" smtClean="0"/>
              <a:t>Ганди и его последователи разъезжали по Индии, выступая на многолюдных митингах с призывами к борьбе против английского господства. Эту борьбу Ганди ограничивал исключительно ненасильственными формами, осуждая всякое насилие со стороны революционного народа. Он также осуждал классовую борьбу и проповедовал разрешение социальных конфликтов путём арбитража, исходя из принципа опеки.</a:t>
            </a:r>
          </a:p>
          <a:p>
            <a:endParaRPr lang="ru-RU" dirty="0" smtClean="0"/>
          </a:p>
          <a:p>
            <a:r>
              <a:rPr lang="ru-RU" dirty="0" smtClean="0"/>
              <a:t>Эта позиция Ганди отвечала интересам индийской буржуазии, и партия Индийский национальный конгресс поддержала её полностью. В 1919—47 Национальный конгресс под руководством Ганди превратился в массовую национальную антиимпериалистическую организацию, пользовавшуюся поддержкой народа. Вовлечение масс в национально-освободительное движение является основной заслугой Ганди и источником его огромной популярности в народе, прозвавшем Ганди Махатмой (Великой душой).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 fontScale="90000"/>
          </a:bodyPr>
          <a:lstStyle/>
          <a:p>
            <a:r>
              <a:rPr lang="vi-VN" b="1" dirty="0" smtClean="0"/>
              <a:t>Сатьягра́ха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7467600" cy="568815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Сатьяграха – это мирное восстание, непримиримая борьба без злобы и выстрелов, в которой у людей нет иного оружия, кроме собственной жизни, и которую люди ведут потому, что не могут поступить иначе.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dirty="0" smtClean="0"/>
              <a:t>Ганди предложил индийцам программу </a:t>
            </a:r>
            <a:r>
              <a:rPr lang="ru-RU" dirty="0" smtClean="0"/>
              <a:t>несотрудничества</a:t>
            </a:r>
            <a:r>
              <a:rPr lang="ru-RU" dirty="0" smtClean="0"/>
              <a:t> с колонизаторами: бойкоты правительственных учреждений, иностранных товаров, отказ от уплаты налогов, неповиновение наиболее нетерпимым законам. Это не только подрывало самую основу власти англичан, но и пробуждало в индийцах дух свободы и солидарности. Метод Ганди был глубоко продуман и проработан в Южной Африке. Впервые в истории ему удалось создать ненасильственное массовое движение. Сатьяграха проводилась в соответствии с твёрдыми принципами, основанными на самом духе ненасилия: полная гласность и открытость, предупреждение противника во всех своих действиях, применении сильных средств только после того, как были испробованы все более слабые. Сатьяграха могла начаться только тогда, когда каждый участник точно представлял себе смысл и последовательность борьбы и был уверен в своей приверженности духу ненасилия. Участники движения не должны были желать зла противнику, стремясь лишь к достижению поставленной цели. Именно эти принципы позволяют сохранять ненасильственный дух даже самых массовых кампаний.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6828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Несотрудничество</a:t>
            </a:r>
            <a:r>
              <a:rPr lang="ru-RU" dirty="0" smtClean="0"/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14356"/>
            <a:ext cx="7467600" cy="592935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Означает отказ от всяких соглашений и контактов с несправедливой правящей системой. </a:t>
            </a:r>
          </a:p>
          <a:p>
            <a:pPr>
              <a:buNone/>
            </a:pPr>
            <a:r>
              <a:rPr lang="ru-RU" dirty="0" smtClean="0"/>
              <a:t>Несотрудничество</a:t>
            </a:r>
            <a:r>
              <a:rPr lang="ru-RU" dirty="0" smtClean="0"/>
              <a:t> осуществляется не с самими противниками, а с их недостойными действиями. Сторонники сатьяграхи могут сотрудничать с правительственными чиновниками там, где они видят возможность позитивного развития, так как они не испытывают ненависти к представителям власти. Напротив, они настроены дружелюбно к своим противникам. Через сотрудничество с ними в том, что не является недостойным, сторонники сатьяграхи стремятся убедить противника отказаться от плохих, недостойных поступков. Борец сатьяграхи обладает неограниченной способностью переносить страдания без желания отомстить за них.</a:t>
            </a:r>
          </a:p>
          <a:p>
            <a:pPr>
              <a:buNone/>
            </a:pPr>
            <a:r>
              <a:rPr lang="ru-RU" dirty="0" smtClean="0"/>
              <a:t>Формы </a:t>
            </a:r>
            <a:r>
              <a:rPr lang="ru-RU" dirty="0" smtClean="0"/>
              <a:t>несотрудничества</a:t>
            </a:r>
            <a:r>
              <a:rPr lang="ru-RU" dirty="0" smtClean="0"/>
              <a:t>, которые Ганди, однако, советовал применять с осторожностью, так как они могли вызвать гнев и репрессии со стороны правительства:</a:t>
            </a:r>
          </a:p>
          <a:p>
            <a:r>
              <a:rPr lang="ru-RU" dirty="0" smtClean="0"/>
              <a:t>отказ от титулов, званий и наград, присвоенных правительством;</a:t>
            </a:r>
          </a:p>
          <a:p>
            <a:r>
              <a:rPr lang="ru-RU" dirty="0" smtClean="0"/>
              <a:t>выход с государственной службы;</a:t>
            </a:r>
          </a:p>
          <a:p>
            <a:r>
              <a:rPr lang="ru-RU" dirty="0" smtClean="0"/>
              <a:t>выход из полиции и армии;</a:t>
            </a:r>
          </a:p>
          <a:p>
            <a:r>
              <a:rPr lang="ru-RU" dirty="0" smtClean="0"/>
              <a:t>бойкот судов, школ и административных учреждений с одновременным созданием альтернативных структур для поддержания функционирования общественной жизни;</a:t>
            </a:r>
          </a:p>
          <a:p>
            <a:r>
              <a:rPr lang="ru-RU" dirty="0" smtClean="0"/>
              <a:t>отказ от приобретения и использования английских товаров, в первую очередь — текстильной продукции.</a:t>
            </a:r>
          </a:p>
          <a:p>
            <a:pPr>
              <a:buNone/>
            </a:pPr>
            <a:r>
              <a:rPr lang="ru-RU" dirty="0" smtClean="0"/>
              <a:t>В дальнейшем, после осуществления данных условий предполагался переход к отказу от уплаты налогов населением. Последнее по своей сути стоит за рамками движения </a:t>
            </a:r>
            <a:r>
              <a:rPr lang="ru-RU" dirty="0" smtClean="0"/>
              <a:t>несотрудничества</a:t>
            </a:r>
            <a:r>
              <a:rPr lang="ru-RU" dirty="0" smtClean="0"/>
              <a:t>. Невозможность осуществления неповиновения налоговому законодательству на ранних стадиях движения Ганди объяснял неготовностью масс. «Я утверждаю, — говорил Ганди в декабре 1920 г., — что народные массы не готовы к прекращению уплаты налогов. Они ещё не достаточно владеют самоконтролем. Если бы я мог быть уверенным в ненасилии с их стороны, я сегодня же попросил бы их прекратить выплаты и не тратил бы свободные моменты народного времени».</a:t>
            </a:r>
          </a:p>
          <a:p>
            <a:r>
              <a:rPr lang="ru-RU" dirty="0" smtClean="0"/>
              <a:t>По представлениям Ганди, «настоящий» приверженец сатьяграхи должен быть если не идеальным человеком, то по крайней мере, приближаться к нему.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14546" y="1714488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ru-RU" b="0" dirty="0" smtClean="0"/>
              <a:t>Маленькое тело, обусловленное </a:t>
            </a:r>
            <a:br>
              <a:rPr lang="ru-RU" b="0" dirty="0" smtClean="0"/>
            </a:br>
            <a:r>
              <a:rPr lang="ru-RU" b="0" dirty="0" smtClean="0"/>
              <a:t>духом и воодушевленное неугасимой верой в свою миссию, может изменять ход истории.</a:t>
            </a:r>
            <a:br>
              <a:rPr lang="ru-RU" b="0" dirty="0" smtClean="0"/>
            </a:br>
            <a:r>
              <a:rPr lang="ru-RU" b="0" dirty="0" smtClean="0"/>
              <a:t>                             </a:t>
            </a:r>
            <a:br>
              <a:rPr lang="ru-RU" b="0" dirty="0" smtClean="0"/>
            </a:br>
            <a:r>
              <a:rPr lang="ru-RU" b="0" dirty="0" smtClean="0"/>
              <a:t>                                </a:t>
            </a:r>
            <a:r>
              <a:rPr lang="ru-RU" dirty="0" smtClean="0"/>
              <a:t>Махатма Ганди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Спасибо за внимание :3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69</TotalTime>
  <Words>999</Words>
  <Application>Microsoft Office PowerPoint</Application>
  <PresentationFormat>Экран (4:3)</PresentationFormat>
  <Paragraphs>52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Моханда́с Карамча́нд «Маха́тма» Га́нди  2.10.1869 — 30.01.1948</vt:lpstr>
      <vt:lpstr>Краткая биография Махатмы </vt:lpstr>
      <vt:lpstr>Гандизм  </vt:lpstr>
      <vt:lpstr>Южная Африка  </vt:lpstr>
      <vt:lpstr>Возвращение </vt:lpstr>
      <vt:lpstr>Сатьягра́ха </vt:lpstr>
      <vt:lpstr>Несотрудничество </vt:lpstr>
      <vt:lpstr>Маленькое тело, обусловленное  духом и воодушевленное неугасимой верой в свою миссию, может изменять ход истории.                                                               Махатма Ганди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Моханда́с Карамча́нд «Маха́тма» Га́нди  2.10.1869 — 30.01.1948</dc:title>
  <dc:creator>User</dc:creator>
  <cp:lastModifiedBy>1020146</cp:lastModifiedBy>
  <cp:revision>12</cp:revision>
  <dcterms:created xsi:type="dcterms:W3CDTF">2016-03-28T13:42:57Z</dcterms:created>
  <dcterms:modified xsi:type="dcterms:W3CDTF">2016-03-29T13:53:14Z</dcterms:modified>
</cp:coreProperties>
</file>