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7006F-1489-42F4-BD57-E8395C7BE1B9}" type="datetimeFigureOut">
              <a:rPr lang="ru-RU" smtClean="0"/>
              <a:pPr/>
              <a:t>01.11.2016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BBF68-8983-4CCD-A723-262F22F9DCA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7006F-1489-42F4-BD57-E8395C7BE1B9}" type="datetimeFigureOut">
              <a:rPr lang="ru-RU" smtClean="0"/>
              <a:pPr/>
              <a:t>01.11.2016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BBF68-8983-4CCD-A723-262F22F9DCA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7006F-1489-42F4-BD57-E8395C7BE1B9}" type="datetimeFigureOut">
              <a:rPr lang="ru-RU" smtClean="0"/>
              <a:pPr/>
              <a:t>01.11.2016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BBF68-8983-4CCD-A723-262F22F9DCA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7006F-1489-42F4-BD57-E8395C7BE1B9}" type="datetimeFigureOut">
              <a:rPr lang="ru-RU" smtClean="0"/>
              <a:pPr/>
              <a:t>01.11.2016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BBF68-8983-4CCD-A723-262F22F9DCA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7006F-1489-42F4-BD57-E8395C7BE1B9}" type="datetimeFigureOut">
              <a:rPr lang="ru-RU" smtClean="0"/>
              <a:pPr/>
              <a:t>01.11.2016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4FBBF68-8983-4CCD-A723-262F22F9DCA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7006F-1489-42F4-BD57-E8395C7BE1B9}" type="datetimeFigureOut">
              <a:rPr lang="ru-RU" smtClean="0"/>
              <a:pPr/>
              <a:t>01.11.2016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BBF68-8983-4CCD-A723-262F22F9DCA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7006F-1489-42F4-BD57-E8395C7BE1B9}" type="datetimeFigureOut">
              <a:rPr lang="ru-RU" smtClean="0"/>
              <a:pPr/>
              <a:t>01.11.2016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BBF68-8983-4CCD-A723-262F22F9DCA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7006F-1489-42F4-BD57-E8395C7BE1B9}" type="datetimeFigureOut">
              <a:rPr lang="ru-RU" smtClean="0"/>
              <a:pPr/>
              <a:t>01.11.2016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BBF68-8983-4CCD-A723-262F22F9DCA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7006F-1489-42F4-BD57-E8395C7BE1B9}" type="datetimeFigureOut">
              <a:rPr lang="ru-RU" smtClean="0"/>
              <a:pPr/>
              <a:t>01.11.2016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BBF68-8983-4CCD-A723-262F22F9DCA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7006F-1489-42F4-BD57-E8395C7BE1B9}" type="datetimeFigureOut">
              <a:rPr lang="ru-RU" smtClean="0"/>
              <a:pPr/>
              <a:t>01.11.2016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BBF68-8983-4CCD-A723-262F22F9DCA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7006F-1489-42F4-BD57-E8395C7BE1B9}" type="datetimeFigureOut">
              <a:rPr lang="ru-RU" smtClean="0"/>
              <a:pPr/>
              <a:t>01.11.2016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BBF68-8983-4CCD-A723-262F22F9DCA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6B7006F-1489-42F4-BD57-E8395C7BE1B9}" type="datetimeFigureOut">
              <a:rPr lang="ru-RU" smtClean="0"/>
              <a:pPr/>
              <a:t>01.11.2016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4FBBF68-8983-4CCD-A723-262F22F9DCA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64291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Политические учения Древней Греции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5357818" cy="6858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200" dirty="0" smtClean="0">
                <a:solidFill>
                  <a:srgbClr val="002060"/>
                </a:solidFill>
              </a:rPr>
              <a:t>Полибий</a:t>
            </a:r>
            <a:r>
              <a:rPr lang="ru-RU" sz="2200" dirty="0" smtClean="0">
                <a:solidFill>
                  <a:srgbClr val="002060"/>
                </a:solidFill>
              </a:rPr>
              <a:t>: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воззрения отражены в его знаменитом труде «История в сорока книгах»; в центре исследования путь Рима к господству над всем Средиземноморьем;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Историю возникновения государственности и последующей смены государственных форм ) изображает как естественный процесс, совершающийся по «закону природы»;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наилучшая форма правления – соединение особенностей царской власти, аристократии и демократии; главное преимущество такой смешанной формы правления - обеспечение надлежащей устойчивости государства, предотвращающей переход к извращенным формам правления.</a:t>
            </a:r>
          </a:p>
          <a:p>
            <a:endParaRPr lang="ru-RU" sz="2200" dirty="0" smtClean="0"/>
          </a:p>
        </p:txBody>
      </p:sp>
      <p:pic>
        <p:nvPicPr>
          <p:cNvPr id="23554" name="Picture 2" descr="http://shoyher.narod.ru/Portret/Polibi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928670"/>
            <a:ext cx="3627690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400" dirty="0" smtClean="0">
                <a:solidFill>
                  <a:srgbClr val="002060"/>
                </a:solidFill>
              </a:rPr>
              <a:t>Спасибо за внимание!</a:t>
            </a:r>
            <a:endParaRPr lang="ru-RU" sz="4400" dirty="0">
              <a:solidFill>
                <a:srgbClr val="002060"/>
              </a:solidFill>
            </a:endParaRPr>
          </a:p>
        </p:txBody>
      </p:sp>
      <p:pic>
        <p:nvPicPr>
          <p:cNvPr id="25602" name="Picture 2" descr="http://blogatstvo.com/wp-content/uploads/2013/02/pla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2500306"/>
            <a:ext cx="4572000" cy="28670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Древнегреческой политической мысли</a:t>
            </a:r>
            <a:endParaRPr lang="ru-RU" sz="3600" b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IX – VI в до н.э. – возникновение государственности в Древней Греции – в этот период наблюдается заметное рационализация политических представлений, формируется философский подход к проблемам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политики;</a:t>
            </a:r>
          </a:p>
          <a:p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- IV</a:t>
            </a:r>
            <a:r>
              <a:rPr lang="ru-RU" sz="2400" baseline="30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1/2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в до н.э. – это время расцвета древнегреческой философской и политической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мысли;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</a:t>
            </a:r>
            <a:r>
              <a:rPr lang="ru-RU" sz="2400" baseline="30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2/2 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II в до н.э. – период эллинизма, знаменует собой начало упадка древнегреческой государственности и попадание греческих полисов сначала под власть Македонии, а затем Рима</a:t>
            </a:r>
          </a:p>
          <a:p>
            <a:pPr>
              <a:buNone/>
            </a:pPr>
            <a:endParaRPr lang="ru-RU" sz="2400" dirty="0"/>
          </a:p>
          <a:p>
            <a:pPr lvl="0"/>
            <a:endParaRPr lang="ru-RU" sz="24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0" dirty="0" smtClean="0">
                <a:solidFill>
                  <a:srgbClr val="002060"/>
                </a:solidFill>
              </a:rPr>
              <a:t>Политическая мысль раннего периода</a:t>
            </a:r>
            <a:endParaRPr lang="ru-RU" sz="3600" b="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43372" y="1643050"/>
            <a:ext cx="4757742" cy="475775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Пифагор: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идея необходимости преобразования общественных и политических порядках на философских основах;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критика демократии;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обосновывал аристократические идеалы правления лучших из умственной и нравственной элиты;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начало теоретической разработки «равенства»;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государственный идеал - «полис», в котором господствует справедливость законов. </a:t>
            </a:r>
          </a:p>
          <a:p>
            <a:endParaRPr lang="ru-RU" dirty="0" smtClean="0"/>
          </a:p>
        </p:txBody>
      </p:sp>
      <p:pic>
        <p:nvPicPr>
          <p:cNvPr id="16386" name="Picture 2" descr="http://fb.ru/misc/i/gallery/20304/4428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71612"/>
            <a:ext cx="3691099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4643470" cy="65722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dirty="0" smtClean="0">
                <a:solidFill>
                  <a:srgbClr val="002060"/>
                </a:solidFill>
              </a:rPr>
              <a:t>Гераклит: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социально-политическое неравенство оправдывается как неизбежный правомерный и справедливый результат всеобщей борьбы;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народ должен сражаться за закон, как за свои стены, своеволие же следует гасить скорее, чем пожар;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совершили концептуальный переход от предопределённой природы «аристократии крови» в «аристократии духа». </a:t>
            </a:r>
          </a:p>
          <a:p>
            <a:endParaRPr lang="ru-RU" sz="2200" dirty="0"/>
          </a:p>
        </p:txBody>
      </p:sp>
      <p:pic>
        <p:nvPicPr>
          <p:cNvPr id="18434" name="Picture 2" descr="http://www.thenationalherald.com/wp-content/uploads/2014/05/Heraclit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500042"/>
            <a:ext cx="4000528" cy="53011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0" dirty="0" smtClean="0">
                <a:solidFill>
                  <a:srgbClr val="002060"/>
                </a:solidFill>
              </a:rPr>
              <a:t>Расцвет древнегреческой политической мысли</a:t>
            </a:r>
            <a:endParaRPr lang="ru-RU" sz="3600" b="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643050"/>
            <a:ext cx="5000660" cy="471490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200" dirty="0" smtClean="0">
                <a:solidFill>
                  <a:srgbClr val="002060"/>
                </a:solidFill>
              </a:rPr>
              <a:t>Демокрит</a:t>
            </a:r>
            <a:r>
              <a:rPr lang="ru-RU" sz="2200" dirty="0" smtClean="0">
                <a:solidFill>
                  <a:srgbClr val="002060"/>
                </a:solidFill>
              </a:rPr>
              <a:t>: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первая попытка рассмотрения возникновения и становления человека и общества, как части естественного процесса мирового развития;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интересы государства превыше всего и заботы граждан должны быть направлены на совершенствование его устройства;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для сохранения государства и единства он требует единение граждан и взаимного сочувствия взаимопомощи и братства. </a:t>
            </a:r>
            <a:endParaRPr lang="ru-RU" sz="2200" dirty="0">
              <a:solidFill>
                <a:srgbClr val="002060"/>
              </a:solidFill>
            </a:endParaRPr>
          </a:p>
        </p:txBody>
      </p:sp>
      <p:pic>
        <p:nvPicPr>
          <p:cNvPr id="19458" name="Picture 2" descr="http://www.portalplanetasedna.com.ar/archivos_varios3/diez_t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1785926"/>
            <a:ext cx="3612698" cy="42148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52"/>
            <a:ext cx="5143536" cy="607223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Софисты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платные учителя «мудрости»;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не составляли единой школы;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развивали различны философские и политические взгляды;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2 поколения софистов: старшие (Протагор) и младшие (</a:t>
            </a:r>
            <a:r>
              <a:rPr lang="ru-RU" dirty="0" smtClean="0">
                <a:solidFill>
                  <a:srgbClr val="002060"/>
                </a:solidFill>
              </a:rPr>
              <a:t>Антифонт</a:t>
            </a:r>
            <a:r>
              <a:rPr lang="ru-RU" dirty="0" smtClean="0">
                <a:solidFill>
                  <a:srgbClr val="002060"/>
                </a:solidFill>
              </a:rPr>
              <a:t>).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Протагор</a:t>
            </a:r>
            <a:r>
              <a:rPr lang="ru-RU" dirty="0" smtClean="0">
                <a:solidFill>
                  <a:srgbClr val="002060"/>
                </a:solidFill>
              </a:rPr>
              <a:t> - существование государства предполагает причастность всех его членов человеческой добродетели, к которым относят справедливость, рассудочность и благочестие.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Антифонт</a:t>
            </a:r>
            <a:r>
              <a:rPr lang="ru-RU" dirty="0" smtClean="0">
                <a:solidFill>
                  <a:srgbClr val="002060"/>
                </a:solidFill>
              </a:rPr>
              <a:t> - идеи естественного права и перенос теоретических выводов Протагора в политическую практику 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482" name="Picture 2" descr="http://www.thefamouspeople.com/profiles/images/protagoras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285728"/>
            <a:ext cx="3343297" cy="2786081"/>
          </a:xfrm>
          <a:prstGeom prst="rect">
            <a:avLst/>
          </a:prstGeom>
          <a:noFill/>
        </p:spPr>
      </p:pic>
      <p:pic>
        <p:nvPicPr>
          <p:cNvPr id="20484" name="Picture 4" descr="http://dic.academic.ru/pictures/wiki/files/84/Thucydides-bust-cutout_RO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3214686"/>
            <a:ext cx="2095693" cy="36433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00042"/>
            <a:ext cx="5000660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dirty="0" smtClean="0">
                <a:solidFill>
                  <a:srgbClr val="002060"/>
                </a:solidFill>
              </a:rPr>
              <a:t>Сократ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критик софистов;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сторонник законности, при этом он полагал, что законное и справедливое должны совпадать;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взгляды на нравственность, политику, государственно-правовую практику критикует как ошибочное отступление от истинных представлений. 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резко критикует тиранию</a:t>
            </a:r>
            <a:endParaRPr lang="ru-RU" sz="2200" dirty="0">
              <a:solidFill>
                <a:srgbClr val="002060"/>
              </a:solidFill>
            </a:endParaRPr>
          </a:p>
        </p:txBody>
      </p:sp>
      <p:pic>
        <p:nvPicPr>
          <p:cNvPr id="21506" name="Picture 2" descr="http://gidvgreece.com/wp-content/uploads/2014/11/socrates.jpg.pagespeed.ce.1yyi_ICMR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785794"/>
            <a:ext cx="3663113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0" dirty="0" smtClean="0">
                <a:solidFill>
                  <a:srgbClr val="002060"/>
                </a:solidFill>
              </a:rPr>
              <a:t>Политическая мысль эллинизма (вторая половина IV - II в. до н.э.)</a:t>
            </a:r>
            <a:br>
              <a:rPr lang="ru-RU" sz="3600" b="0" dirty="0" smtClean="0">
                <a:solidFill>
                  <a:srgbClr val="002060"/>
                </a:solidFill>
              </a:rPr>
            </a:br>
            <a:endParaRPr lang="ru-RU" sz="3600" b="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428736"/>
            <a:ext cx="4972056" cy="490063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200" dirty="0" smtClean="0">
                <a:solidFill>
                  <a:srgbClr val="002060"/>
                </a:solidFill>
              </a:rPr>
              <a:t>Эпикур: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характерны мотивы аполитичности, проповедь неучастия в активной общественной и политической жизни;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Главная цель государственной власти и основание политического общения состоят в обеспечении взаимной безопасности людей, преодолении их взаимного страха, не причинении ими друг другу вреда;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противник крайней демократии.</a:t>
            </a:r>
            <a:endParaRPr lang="ru-RU" sz="2200" dirty="0">
              <a:solidFill>
                <a:srgbClr val="002060"/>
              </a:solidFill>
            </a:endParaRPr>
          </a:p>
        </p:txBody>
      </p:sp>
      <p:pic>
        <p:nvPicPr>
          <p:cNvPr id="22530" name="Picture 2" descr="http://scisne.net/ax/d1/2/a2055/epiku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1571612"/>
            <a:ext cx="3739936" cy="46434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428604"/>
            <a:ext cx="8501122" cy="607223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Стоицизм: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различают три периода: древний (Зенон, </a:t>
            </a:r>
            <a:r>
              <a:rPr lang="ru-RU" dirty="0" smtClean="0">
                <a:solidFill>
                  <a:srgbClr val="002060"/>
                </a:solidFill>
              </a:rPr>
              <a:t>Клеанф</a:t>
            </a:r>
            <a:r>
              <a:rPr lang="ru-RU" dirty="0" smtClean="0">
                <a:solidFill>
                  <a:srgbClr val="002060"/>
                </a:solidFill>
              </a:rPr>
              <a:t> и </a:t>
            </a:r>
            <a:r>
              <a:rPr lang="ru-RU" dirty="0" smtClean="0">
                <a:solidFill>
                  <a:srgbClr val="002060"/>
                </a:solidFill>
              </a:rPr>
              <a:t>Хрисипп</a:t>
            </a:r>
            <a:r>
              <a:rPr lang="ru-RU" dirty="0" smtClean="0">
                <a:solidFill>
                  <a:srgbClr val="002060"/>
                </a:solidFill>
              </a:rPr>
              <a:t>), средний (Панетий и </a:t>
            </a:r>
            <a:r>
              <a:rPr lang="ru-RU" dirty="0" smtClean="0">
                <a:solidFill>
                  <a:srgbClr val="002060"/>
                </a:solidFill>
              </a:rPr>
              <a:t>Посидоний</a:t>
            </a:r>
            <a:r>
              <a:rPr lang="ru-RU" dirty="0" smtClean="0">
                <a:solidFill>
                  <a:srgbClr val="002060"/>
                </a:solidFill>
              </a:rPr>
              <a:t>) и новый (римский) (Сенека, Эпиктет и император Марк </a:t>
            </a:r>
            <a:r>
              <a:rPr lang="ru-RU" dirty="0" smtClean="0">
                <a:solidFill>
                  <a:srgbClr val="002060"/>
                </a:solidFill>
              </a:rPr>
              <a:t>Аврелий</a:t>
            </a:r>
            <a:r>
              <a:rPr lang="ru-RU" dirty="0" smtClean="0">
                <a:solidFill>
                  <a:srgbClr val="002060"/>
                </a:solidFill>
              </a:rPr>
              <a:t>);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мироздание в целом управляется судьбой.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судьба в учении стоиков выступает в качестве такого «естественного закона», который имеет в то же время божественный характер и смысл.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в основе гражданского общежития лежит естественное тяготение людей друг к другу, их природная связь между собой.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Государство выступает как естественное объединение, а не как искусственное, условное, договорное образование.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67</TotalTime>
  <Words>518</Words>
  <Application>Microsoft Office PowerPoint</Application>
  <PresentationFormat>Экран (4:3)</PresentationFormat>
  <Paragraphs>51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Апекс</vt:lpstr>
      <vt:lpstr>Политические учения Древней Греции</vt:lpstr>
      <vt:lpstr>Развитие Древнегреческой политической мысли</vt:lpstr>
      <vt:lpstr>Политическая мысль раннего периода</vt:lpstr>
      <vt:lpstr>Слайд 4</vt:lpstr>
      <vt:lpstr>Расцвет древнегреческой политической мысли</vt:lpstr>
      <vt:lpstr>Слайд 6</vt:lpstr>
      <vt:lpstr>Слайд 7</vt:lpstr>
      <vt:lpstr>Политическая мысль эллинизма (вторая половина IV - II в. до н.э.) 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Политические учения Древней Греции</dc:title>
  <dc:creator>1</dc:creator>
  <cp:lastModifiedBy>1020146</cp:lastModifiedBy>
  <cp:revision>8</cp:revision>
  <dcterms:created xsi:type="dcterms:W3CDTF">2016-10-23T08:19:06Z</dcterms:created>
  <dcterms:modified xsi:type="dcterms:W3CDTF">2016-10-31T18:01:23Z</dcterms:modified>
</cp:coreProperties>
</file>