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FA32"/>
    <a:srgbClr val="A80000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7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82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8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3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2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A2EE-1DC1-4D66-BD9B-2A34B71F04F0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EDFCDF3-B81F-4344-8BAC-7CB4320FE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3"/>
            <a:ext cx="12192000" cy="69564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Политические учения 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                                      Древнего Китая</a:t>
            </a:r>
          </a:p>
        </p:txBody>
      </p:sp>
    </p:spTree>
    <p:extLst>
      <p:ext uri="{BB962C8B-B14F-4D97-AF65-F5344CB8AC3E}">
        <p14:creationId xmlns:p14="http://schemas.microsoft.com/office/powerpoint/2010/main" val="10371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/>
          <a:stretch>
            <a:fillRect/>
          </a:stretch>
        </p:blipFill>
        <p:spPr>
          <a:xfrm>
            <a:off x="7807569" y="872198"/>
            <a:ext cx="3390314" cy="4403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0"/>
            <a:ext cx="7498081" cy="6119446"/>
          </a:xfrm>
        </p:spPr>
        <p:txBody>
          <a:bodyPr>
            <a:normAutofit/>
          </a:bodyPr>
          <a:lstStyle/>
          <a:p>
            <a:r>
              <a:rPr lang="ru-RU" sz="2400" dirty="0"/>
              <a:t>Существенную социально-политическую и регулятивную нагрузку в учении Конфуция несет принцип “исправления имен" (</a:t>
            </a:r>
            <a:r>
              <a:rPr lang="ru-RU" sz="2400" dirty="0" err="1"/>
              <a:t>чжэ</a:t>
            </a:r>
            <a:r>
              <a:rPr lang="ru-RU" sz="2400" dirty="0"/>
              <a:t> мин). Цель исправления имен — привести "имена" (т. е. обозначения социальных, политических и правовых статусов различных лиц и групп населения в иерархической системе общества) в соответствие с реальностью, обозначить место и ранг каждого в социальной системе, дать каждому соответствующее ему имя, чтобы государь был государем, сановник — сановником, отец — отцом, сын — сыном, простолюдин — простолюдином, подданный — подданным.</a:t>
            </a:r>
          </a:p>
        </p:txBody>
      </p:sp>
    </p:spTree>
    <p:extLst>
      <p:ext uri="{BB962C8B-B14F-4D97-AF65-F5344CB8AC3E}">
        <p14:creationId xmlns:p14="http://schemas.microsoft.com/office/powerpoint/2010/main" val="307713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0"/>
            <a:ext cx="7148512" cy="60491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46090"/>
            <a:ext cx="5043487" cy="3165230"/>
          </a:xfrm>
        </p:spPr>
        <p:txBody>
          <a:bodyPr>
            <a:normAutofit/>
          </a:bodyPr>
          <a:lstStyle/>
          <a:p>
            <a:r>
              <a:rPr lang="ru-RU" sz="2800" dirty="0"/>
              <a:t>Во II в. до н. э. конфуцианство было признано в Китае официальной идеологией и стало играть роль государственной религии.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2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206" y="253219"/>
            <a:ext cx="5532328" cy="1012874"/>
          </a:xfrm>
        </p:spPr>
        <p:txBody>
          <a:bodyPr>
            <a:noAutofit/>
          </a:bodyPr>
          <a:lstStyle/>
          <a:p>
            <a:r>
              <a:rPr lang="ru-RU" sz="6600" dirty="0"/>
              <a:t>Мо-</a:t>
            </a:r>
            <a:r>
              <a:rPr lang="ru-RU" sz="6600" dirty="0" err="1"/>
              <a:t>цзы</a:t>
            </a:r>
            <a:endParaRPr lang="ru-RU" sz="6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r="6491"/>
          <a:stretch>
            <a:fillRect/>
          </a:stretch>
        </p:blipFill>
        <p:spPr>
          <a:xfrm>
            <a:off x="7807568" y="815926"/>
            <a:ext cx="3432517" cy="44386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266093"/>
            <a:ext cx="7329268" cy="4304713"/>
          </a:xfrm>
        </p:spPr>
        <p:txBody>
          <a:bodyPr>
            <a:noAutofit/>
          </a:bodyPr>
          <a:lstStyle/>
          <a:p>
            <a:r>
              <a:rPr lang="ru-RU" sz="2800" dirty="0"/>
              <a:t>Основатель </a:t>
            </a:r>
            <a:r>
              <a:rPr lang="ru-RU" sz="2800" dirty="0" err="1"/>
              <a:t>моизма</a:t>
            </a:r>
            <a:r>
              <a:rPr lang="ru-RU" sz="2800" dirty="0"/>
              <a:t> Мо-</a:t>
            </a:r>
            <a:r>
              <a:rPr lang="ru-RU" sz="2800" dirty="0" err="1"/>
              <a:t>цзы</a:t>
            </a:r>
            <a:r>
              <a:rPr lang="ru-RU" sz="2800" dirty="0"/>
              <a:t> (479—400 гг. до н. э.) развивал идею естественного равенства всех людей и выступил с обоснованием договорной концепции возникновения государства, в основе которой лежит идея принадлежности народу верховной власти.</a:t>
            </a:r>
          </a:p>
          <a:p>
            <a:r>
              <a:rPr lang="ru-RU" sz="2800" dirty="0"/>
              <a:t> В поисках "единого образца справедливости" Мо-</a:t>
            </a:r>
            <a:r>
              <a:rPr lang="ru-RU" sz="2800" dirty="0" err="1"/>
              <a:t>цзы</a:t>
            </a:r>
            <a:r>
              <a:rPr lang="ru-RU" sz="2800" dirty="0"/>
              <a:t> выдвинул идею договорного происхождения государства и управления.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181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67"/>
            <a:ext cx="12192000" cy="61335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043713" y="492369"/>
            <a:ext cx="6280779" cy="49613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Важное место в учении Мо-</a:t>
            </a:r>
            <a:r>
              <a:rPr lang="ru-RU" sz="2800" b="1" dirty="0" err="1">
                <a:solidFill>
                  <a:srgbClr val="FFFF00"/>
                </a:solidFill>
              </a:rPr>
              <a:t>цзы</a:t>
            </a:r>
            <a:r>
              <a:rPr lang="ru-RU" sz="2800" b="1" dirty="0">
                <a:solidFill>
                  <a:srgbClr val="FFFF00"/>
                </a:solidFill>
              </a:rPr>
              <a:t> занимает требование учета интересов простого народа в процессе управления государством. В целом для его социального подхода к политико-правовым явлениям весьма характерно его проницательное суждение о том, что "бедность — это корень беспорядков в управлении".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7441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206" y="112543"/>
            <a:ext cx="5532328" cy="801857"/>
          </a:xfrm>
        </p:spPr>
        <p:txBody>
          <a:bodyPr>
            <a:normAutofit/>
          </a:bodyPr>
          <a:lstStyle/>
          <a:p>
            <a:r>
              <a:rPr lang="ru-RU" sz="4800" dirty="0" err="1"/>
              <a:t>Легизм</a:t>
            </a:r>
            <a:endParaRPr lang="ru-RU" sz="4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9109"/>
          <a:stretch>
            <a:fillRect/>
          </a:stretch>
        </p:blipFill>
        <p:spPr>
          <a:xfrm>
            <a:off x="7821637" y="914400"/>
            <a:ext cx="3390314" cy="43469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87791"/>
            <a:ext cx="7455877" cy="5303520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Основные идеи древнекитайского </a:t>
            </a:r>
            <a:r>
              <a:rPr lang="ru-RU" sz="2800" dirty="0" err="1"/>
              <a:t>легизма</a:t>
            </a:r>
            <a:r>
              <a:rPr lang="ru-RU" sz="2800" dirty="0"/>
              <a:t> изложены в трактате IV в. до н. э. "</a:t>
            </a:r>
            <a:r>
              <a:rPr lang="ru-RU" sz="2800" dirty="0" err="1"/>
              <a:t>Шан</a:t>
            </a:r>
            <a:r>
              <a:rPr lang="ru-RU" sz="2800" dirty="0"/>
              <a:t> </a:t>
            </a:r>
            <a:r>
              <a:rPr lang="ru-RU" sz="2800" dirty="0" err="1"/>
              <a:t>цзюнь</a:t>
            </a:r>
            <a:r>
              <a:rPr lang="ru-RU" sz="2800" dirty="0"/>
              <a:t> шу" ("Книга правителя области </a:t>
            </a:r>
            <a:r>
              <a:rPr lang="ru-RU" sz="2800" dirty="0" err="1"/>
              <a:t>Шан</a:t>
            </a:r>
            <a:r>
              <a:rPr lang="ru-RU" sz="2800" dirty="0"/>
              <a:t>"). Ряд глав трактата написан самим </a:t>
            </a:r>
            <a:r>
              <a:rPr lang="ru-RU" sz="2800" dirty="0" err="1"/>
              <a:t>Гун</a:t>
            </a:r>
            <a:r>
              <a:rPr lang="ru-RU" sz="2800" dirty="0"/>
              <a:t>-сунь Яном (390—338 гг. до н. э.), известным под именем </a:t>
            </a:r>
            <a:r>
              <a:rPr lang="ru-RU" sz="2800" dirty="0" err="1"/>
              <a:t>Шан</a:t>
            </a:r>
            <a:r>
              <a:rPr lang="ru-RU" sz="2800" dirty="0"/>
              <a:t> Ян. Этот видный теоретик </a:t>
            </a:r>
            <a:r>
              <a:rPr lang="ru-RU" sz="2800" dirty="0" err="1"/>
              <a:t>легизма</a:t>
            </a:r>
            <a:r>
              <a:rPr lang="ru-RU" sz="2800" dirty="0"/>
              <a:t> и один из основателей школы "законников" (</a:t>
            </a:r>
            <a:r>
              <a:rPr lang="ru-RU" sz="2800" dirty="0" err="1"/>
              <a:t>фацзя</a:t>
            </a:r>
            <a:r>
              <a:rPr lang="ru-RU" sz="2800" dirty="0"/>
              <a:t>) был правителем области </a:t>
            </a:r>
            <a:r>
              <a:rPr lang="ru-RU" sz="2800" dirty="0" err="1"/>
              <a:t>Шан</a:t>
            </a:r>
            <a:r>
              <a:rPr lang="ru-RU" sz="2800" dirty="0"/>
              <a:t> во времена </a:t>
            </a:r>
            <a:r>
              <a:rPr lang="ru-RU" sz="2800" dirty="0" err="1"/>
              <a:t>циньского</a:t>
            </a:r>
            <a:r>
              <a:rPr lang="ru-RU" sz="2800" dirty="0"/>
              <a:t> правителя </a:t>
            </a:r>
            <a:r>
              <a:rPr lang="ru-RU" sz="2800" dirty="0" err="1"/>
              <a:t>Сяо-гуна</a:t>
            </a:r>
            <a:r>
              <a:rPr lang="ru-RU" sz="2800" dirty="0"/>
              <a:t> (361— 338 гг. до н. э.).</a:t>
            </a:r>
          </a:p>
          <a:p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03336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53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843" y="3530991"/>
            <a:ext cx="11043138" cy="2574386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err="1"/>
              <a:t>Шан</a:t>
            </a:r>
            <a:r>
              <a:rPr lang="ru-RU" sz="2600" dirty="0"/>
              <a:t> Ян выступил с обоснованием управления, опирающегося на законы (фа) и суровые наказания. Критикуя распространенные в его время и влиятельные конфуцианские представления и идеалы в сфере управления (приверженность старым обычаям и ритуалам, устоявшимся законам и традиционной этике и т. д.), </a:t>
            </a:r>
            <a:r>
              <a:rPr lang="ru-RU" sz="2600" dirty="0" err="1"/>
              <a:t>Шан</a:t>
            </a:r>
            <a:r>
              <a:rPr lang="ru-RU" sz="2600" dirty="0"/>
              <a:t> Ян замечает, что люди, придерживающиеся подобных взглядов, могут "лишь занимать должности и блюсти законы, однако они не способны обсуждать (вопросы), выходящие за рамки старых законов".</a:t>
            </a:r>
          </a:p>
          <a:p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4972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083" y="798973"/>
            <a:ext cx="10958732" cy="4654699"/>
          </a:xfrm>
        </p:spPr>
        <p:txBody>
          <a:bodyPr>
            <a:normAutofit/>
          </a:bodyPr>
          <a:lstStyle/>
          <a:p>
            <a:r>
              <a:rPr lang="ru-RU" sz="2800" dirty="0"/>
              <a:t>В целом вся концепция управления, предлагаемая </a:t>
            </a:r>
            <a:r>
              <a:rPr lang="ru-RU" sz="2800" dirty="0" err="1"/>
              <a:t>Шан</a:t>
            </a:r>
            <a:r>
              <a:rPr lang="ru-RU" sz="2800" dirty="0"/>
              <a:t> Яном, пронизана враждебностью к людям, крайне низкой оценкой их качеств и уверенностью, что посредством насильственных мер (или, что для него то же самое, — жестоких законов) их можно подчинить желательному "порядку". Причем законодатель, согласно </a:t>
            </a:r>
            <a:r>
              <a:rPr lang="ru-RU" sz="2800" dirty="0" err="1"/>
              <a:t>Шан</a:t>
            </a:r>
            <a:r>
              <a:rPr lang="ru-RU" sz="2800" dirty="0"/>
              <a:t> Яну, не только не связан законами (старыми или новыми, своими), но даже восхваляется за это: "Мудрый творит законы, а глупый ограничен ими".</a:t>
            </a:r>
          </a:p>
          <a:p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9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1692" y="900333"/>
            <a:ext cx="10958733" cy="4553340"/>
          </a:xfrm>
        </p:spPr>
        <p:txBody>
          <a:bodyPr>
            <a:normAutofit/>
          </a:bodyPr>
          <a:lstStyle/>
          <a:p>
            <a:r>
              <a:rPr lang="ru-RU" sz="2800" dirty="0" err="1"/>
              <a:t>Легистские</a:t>
            </a:r>
            <a:r>
              <a:rPr lang="ru-RU" sz="2800" dirty="0"/>
              <a:t> воззрения, кроме </a:t>
            </a:r>
            <a:r>
              <a:rPr lang="ru-RU" sz="2800" dirty="0" err="1"/>
              <a:t>Шан</a:t>
            </a:r>
            <a:r>
              <a:rPr lang="ru-RU" sz="2800" dirty="0"/>
              <a:t> Яна, разделяли и развивали многие видные представители влиятельной школы </a:t>
            </a:r>
            <a:r>
              <a:rPr lang="ru-RU" sz="2800" dirty="0" err="1"/>
              <a:t>фацзя</a:t>
            </a:r>
            <a:r>
              <a:rPr lang="ru-RU" sz="2800" dirty="0"/>
              <a:t> (</a:t>
            </a:r>
            <a:r>
              <a:rPr lang="ru-RU" sz="2800" dirty="0" err="1"/>
              <a:t>Цзын</a:t>
            </a:r>
            <a:r>
              <a:rPr lang="ru-RU" sz="2800" dirty="0"/>
              <a:t> </a:t>
            </a:r>
            <a:r>
              <a:rPr lang="ru-RU" sz="2800" dirty="0" err="1"/>
              <a:t>Чань</a:t>
            </a:r>
            <a:r>
              <a:rPr lang="ru-RU" sz="2800" dirty="0"/>
              <a:t>, </a:t>
            </a:r>
            <a:r>
              <a:rPr lang="ru-RU" sz="2800" dirty="0" err="1"/>
              <a:t>Шэнь</a:t>
            </a:r>
            <a:r>
              <a:rPr lang="ru-RU" sz="2800" dirty="0"/>
              <a:t> </a:t>
            </a:r>
            <a:r>
              <a:rPr lang="ru-RU" sz="2800" dirty="0" err="1"/>
              <a:t>Бу</a:t>
            </a:r>
            <a:r>
              <a:rPr lang="ru-RU" sz="2800" dirty="0"/>
              <a:t>-хай, </a:t>
            </a:r>
            <a:r>
              <a:rPr lang="ru-RU" sz="2800" dirty="0" err="1"/>
              <a:t>Хань</a:t>
            </a:r>
            <a:r>
              <a:rPr lang="ru-RU" sz="2800" dirty="0"/>
              <a:t> </a:t>
            </a:r>
            <a:r>
              <a:rPr lang="ru-RU" sz="2800" dirty="0" err="1"/>
              <a:t>Фэй</a:t>
            </a:r>
            <a:r>
              <a:rPr lang="ru-RU" sz="2800" dirty="0"/>
              <a:t> и др.).</a:t>
            </a:r>
          </a:p>
          <a:p>
            <a:r>
              <a:rPr lang="ru-RU" sz="2800" dirty="0"/>
              <a:t> (</a:t>
            </a:r>
            <a:r>
              <a:rPr lang="ru-RU" sz="2800" dirty="0" err="1"/>
              <a:t>Хань</a:t>
            </a:r>
            <a:r>
              <a:rPr lang="ru-RU" sz="2800" dirty="0"/>
              <a:t> </a:t>
            </a:r>
            <a:r>
              <a:rPr lang="ru-RU" sz="2800" dirty="0" err="1"/>
              <a:t>Фэй</a:t>
            </a:r>
            <a:r>
              <a:rPr lang="ru-RU" sz="2800" dirty="0"/>
              <a:t> (III в. до н. э.) выступал за дополнение законов искусством управления. )</a:t>
            </a:r>
          </a:p>
          <a:p>
            <a:r>
              <a:rPr lang="ru-RU" sz="2800" dirty="0"/>
              <a:t> В целом уже ко II в. до н. э. официальная государственная идеология в Древнем Китае совмещала в себе положения как </a:t>
            </a:r>
            <a:r>
              <a:rPr lang="ru-RU" sz="2800" dirty="0" err="1"/>
              <a:t>легизма</a:t>
            </a:r>
            <a:r>
              <a:rPr lang="ru-RU" sz="2800" dirty="0"/>
              <a:t>, так и конфуцианства.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69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8473052" cy="2247117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感谢您的关注</a:t>
            </a:r>
            <a:r>
              <a:rPr lang="ru-RU" altLang="zh-CN" sz="4400" dirty="0"/>
              <a:t> </a:t>
            </a:r>
            <a:br>
              <a:rPr lang="ru-RU" altLang="zh-CN" sz="4400" dirty="0"/>
            </a:br>
            <a:r>
              <a:rPr lang="ru-RU" altLang="zh-CN" sz="4400" dirty="0"/>
              <a:t>Спасибо за внимание!!!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043714" y="3488788"/>
            <a:ext cx="4381640" cy="2447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14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63" y="351692"/>
            <a:ext cx="6575571" cy="1603717"/>
          </a:xfrm>
        </p:spPr>
        <p:txBody>
          <a:bodyPr>
            <a:normAutofit/>
          </a:bodyPr>
          <a:lstStyle/>
          <a:p>
            <a:r>
              <a:rPr lang="ru-RU" sz="8000" dirty="0" err="1"/>
              <a:t>Лао-цзы</a:t>
            </a:r>
            <a:endParaRPr lang="ru-RU" sz="8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r="93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963" y="3145992"/>
            <a:ext cx="6566770" cy="2607694"/>
          </a:xfrm>
        </p:spPr>
        <p:txBody>
          <a:bodyPr/>
          <a:lstStyle/>
          <a:p>
            <a:r>
              <a:rPr lang="ru-RU" dirty="0" err="1"/>
              <a:t>Лао-цзы</a:t>
            </a:r>
            <a:r>
              <a:rPr lang="ru-RU" dirty="0"/>
              <a:t> (VI в. до н. э.) - считается основателем даосизма, одного из наиболее влиятельных течений древнекитайской философской и общественно-политической мысли, его взгляды изложены в произведении “Дао дэ </a:t>
            </a:r>
            <a:r>
              <a:rPr lang="ru-RU" dirty="0" err="1"/>
              <a:t>цзин</a:t>
            </a:r>
            <a:r>
              <a:rPr lang="ru-RU" dirty="0"/>
              <a:t>” (Книга о </a:t>
            </a:r>
            <a:r>
              <a:rPr lang="ru-RU" dirty="0" err="1"/>
              <a:t>дао</a:t>
            </a:r>
            <a:r>
              <a:rPr lang="ru-RU" dirty="0"/>
              <a:t> и дэ).</a:t>
            </a:r>
          </a:p>
        </p:txBody>
      </p:sp>
    </p:spTree>
    <p:extLst>
      <p:ext uri="{BB962C8B-B14F-4D97-AF65-F5344CB8AC3E}">
        <p14:creationId xmlns:p14="http://schemas.microsoft.com/office/powerpoint/2010/main" val="42703352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321" cy="61194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5761" y="4164037"/>
            <a:ext cx="11479236" cy="1955409"/>
          </a:xfrm>
        </p:spPr>
        <p:txBody>
          <a:bodyPr>
            <a:normAutofit/>
          </a:bodyPr>
          <a:lstStyle/>
          <a:p>
            <a:r>
              <a:rPr lang="ru-RU" sz="2000" dirty="0"/>
              <a:t>В отличие от традиционно-теологических толкований </a:t>
            </a:r>
            <a:r>
              <a:rPr lang="ru-RU" sz="2000" dirty="0" err="1"/>
              <a:t>дао</a:t>
            </a:r>
            <a:r>
              <a:rPr lang="ru-RU" sz="2000" dirty="0"/>
              <a:t> как проявления “небесной воли” </a:t>
            </a:r>
            <a:r>
              <a:rPr lang="ru-RU" sz="2000" dirty="0" err="1"/>
              <a:t>Лао-цзы</a:t>
            </a:r>
            <a:r>
              <a:rPr lang="ru-RU" sz="2000" dirty="0"/>
              <a:t> характеризует </a:t>
            </a:r>
            <a:r>
              <a:rPr lang="ru-RU" sz="2000" dirty="0" err="1"/>
              <a:t>дао</a:t>
            </a:r>
            <a:r>
              <a:rPr lang="ru-RU" sz="2000" dirty="0"/>
              <a:t> как независимый от небесного владыки естественный ход вещей, естественную закономерность. Дао определяет законы неба, природы и общества. Оно олицетворяет высшую добродетель и естественную справедливость. В отношении к </a:t>
            </a:r>
            <a:r>
              <a:rPr lang="ru-RU" sz="2000" dirty="0" err="1"/>
              <a:t>дао</a:t>
            </a:r>
            <a:r>
              <a:rPr lang="ru-RU" sz="2000" dirty="0"/>
              <a:t> все равны. В такой трактовке </a:t>
            </a:r>
            <a:r>
              <a:rPr lang="ru-RU" sz="2000" dirty="0" err="1"/>
              <a:t>дао</a:t>
            </a:r>
            <a:r>
              <a:rPr lang="ru-RU" sz="2000" dirty="0"/>
              <a:t> выступает как естественное право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7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3716"/>
            <a:ext cx="12191999" cy="63750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603" y="798973"/>
            <a:ext cx="8501187" cy="2247117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062" y="3046091"/>
            <a:ext cx="10367889" cy="29186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sz="2600" dirty="0">
                <a:solidFill>
                  <a:srgbClr val="F5FA32"/>
                </a:solidFill>
              </a:rPr>
              <a:t>Существенная роль в даосизме отводится принципу </a:t>
            </a:r>
            <a:r>
              <a:rPr lang="ru-RU" sz="2600" dirty="0" err="1">
                <a:solidFill>
                  <a:srgbClr val="F5FA32"/>
                </a:solidFill>
              </a:rPr>
              <a:t>недеяния</a:t>
            </a:r>
            <a:r>
              <a:rPr lang="ru-RU" sz="2600" dirty="0">
                <a:solidFill>
                  <a:srgbClr val="F5FA32"/>
                </a:solidFill>
              </a:rPr>
              <a:t>, воздержанию от активных действий</a:t>
            </a:r>
          </a:p>
          <a:p>
            <a:r>
              <a:rPr lang="ru-RU" sz="2600" dirty="0">
                <a:solidFill>
                  <a:srgbClr val="F5FA32"/>
                </a:solidFill>
              </a:rPr>
              <a:t>Все неестественное (культура, искусственно-человеческие установления в сфере управления, законодательства и т. д.), согласно даосизму, — это отклонение от </a:t>
            </a:r>
            <a:r>
              <a:rPr lang="ru-RU" sz="2600" dirty="0" err="1">
                <a:solidFill>
                  <a:srgbClr val="F5FA32"/>
                </a:solidFill>
              </a:rPr>
              <a:t>дао</a:t>
            </a:r>
            <a:r>
              <a:rPr lang="ru-RU" sz="2600" dirty="0">
                <a:solidFill>
                  <a:srgbClr val="F5FA32"/>
                </a:solidFill>
              </a:rPr>
              <a:t> и ложный путь</a:t>
            </a:r>
            <a:r>
              <a:rPr lang="ru-RU" sz="2600" dirty="0">
                <a:solidFill>
                  <a:srgbClr val="A8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9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94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71" y="798974"/>
            <a:ext cx="9711009" cy="804744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                  Конфуций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4671" y="4276578"/>
            <a:ext cx="9584400" cy="184286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Фундаментальную роль в истории этической и политической мысли Китая сыграло учение Конфуция (551—479 гг. до н. э.). Его взгляды изложены в книге “Лунь </a:t>
            </a:r>
            <a:r>
              <a:rPr lang="ru-RU" sz="2400" dirty="0" err="1">
                <a:solidFill>
                  <a:srgbClr val="0070C0"/>
                </a:solidFill>
              </a:rPr>
              <a:t>юй</a:t>
            </a:r>
            <a:r>
              <a:rPr lang="ru-RU" sz="2400" dirty="0">
                <a:solidFill>
                  <a:srgbClr val="0070C0"/>
                </a:solidFill>
              </a:rPr>
              <a:t>” (Беседы и высказывания), составленной его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5534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772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963" y="4164037"/>
            <a:ext cx="11169748" cy="192533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Конфуций развивал патриархально-патерналистскую концепцию государства. Государство трактуется им как большая семья. Власть императора (“сына неба”) уподобляется власти отца, а отношения правящих и подданных — семейным отношениям, где младшие зависят от старших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5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053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166" y="3205491"/>
            <a:ext cx="11197883" cy="289988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Будучи сторонником ненасильственных методов правления, Конфуций призывал правителей, чиновников и подданных строить свои взаимоотношения на началах добродетели. Отвергая насилие, Конфуций говорил: “Зачем, управляя государством, убивать людей? Если вы будете стремиться к добру, то и народ будет добрым. Мораль благородного мужа подобна ветру; мораль низкого человека подобна траве. Трава наклоняется туда, куда дует ветер“.</a:t>
            </a:r>
          </a:p>
        </p:txBody>
      </p:sp>
    </p:spTree>
    <p:extLst>
      <p:ext uri="{BB962C8B-B14F-4D97-AF65-F5344CB8AC3E}">
        <p14:creationId xmlns:p14="http://schemas.microsoft.com/office/powerpoint/2010/main" val="301034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0"/>
            <a:ext cx="5678658" cy="61053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677" y="295422"/>
            <a:ext cx="6274191" cy="5809955"/>
          </a:xfrm>
        </p:spPr>
        <p:txBody>
          <a:bodyPr>
            <a:normAutofit/>
          </a:bodyPr>
          <a:lstStyle/>
          <a:p>
            <a:r>
              <a:rPr lang="ru-RU" sz="2400" dirty="0"/>
              <a:t>Политическая этика Конфуция в целом направлена на достижение внутреннего мира между верхами и низами общества и стабилизации правления. Он обращает внимание и на необходимость преодоления процессов поляризации богатства и бедности среди населения.</a:t>
            </a:r>
          </a:p>
          <a:p>
            <a:r>
              <a:rPr lang="ru-RU" sz="2400" dirty="0"/>
              <a:t> Регулирование политических отношений посредством норм добродетели в учении Конфуция резко противопоставляется управлению на основе законов</a:t>
            </a:r>
          </a:p>
        </p:txBody>
      </p:sp>
    </p:spTree>
    <p:extLst>
      <p:ext uri="{BB962C8B-B14F-4D97-AF65-F5344CB8AC3E}">
        <p14:creationId xmlns:p14="http://schemas.microsoft.com/office/powerpoint/2010/main" val="1675801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r="12964"/>
          <a:stretch>
            <a:fillRect/>
          </a:stretch>
        </p:blipFill>
        <p:spPr>
          <a:xfrm>
            <a:off x="7821637" y="844062"/>
            <a:ext cx="3404381" cy="44172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7399606" cy="6105378"/>
          </a:xfrm>
        </p:spPr>
        <p:txBody>
          <a:bodyPr>
            <a:normAutofit/>
          </a:bodyPr>
          <a:lstStyle/>
          <a:p>
            <a:r>
              <a:rPr lang="ru-RU" sz="2800" dirty="0"/>
              <a:t>В целом добродетель в трактовке Конфуция — это обширный комплекс этико-правовых норм и принципов, в который входят правила ритуала (ли), человеколюбия (</a:t>
            </a:r>
            <a:r>
              <a:rPr lang="ru-RU" sz="2800" dirty="0" err="1"/>
              <a:t>жэнь</a:t>
            </a:r>
            <a:r>
              <a:rPr lang="ru-RU" sz="2800" dirty="0"/>
              <a:t>), заботы о людях (шу), почтительного отношения к родителям (</a:t>
            </a:r>
            <a:r>
              <a:rPr lang="ru-RU" sz="2800" dirty="0" err="1"/>
              <a:t>сяо</a:t>
            </a:r>
            <a:r>
              <a:rPr lang="ru-RU" sz="2800" dirty="0"/>
              <a:t>), преданности правителю (</a:t>
            </a:r>
            <a:r>
              <a:rPr lang="ru-RU" sz="2800" dirty="0" err="1"/>
              <a:t>чжун</a:t>
            </a:r>
            <a:r>
              <a:rPr lang="ru-RU" sz="2800" dirty="0"/>
              <a:t>), долга (и) и т. д.  Вместе с тем Конфуций не отвергал полностью значения законодательства, хотя, судя по всему, последнему он уделял лишь вспомогательную роль.</a:t>
            </a:r>
          </a:p>
        </p:txBody>
      </p:sp>
    </p:spTree>
    <p:extLst>
      <p:ext uri="{BB962C8B-B14F-4D97-AF65-F5344CB8AC3E}">
        <p14:creationId xmlns:p14="http://schemas.microsoft.com/office/powerpoint/2010/main" val="29048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149</TotalTime>
  <Words>974</Words>
  <Application>Microsoft Office PowerPoint</Application>
  <PresentationFormat>Широкоэкранный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等线 Light</vt:lpstr>
      <vt:lpstr>Gill Sans MT</vt:lpstr>
      <vt:lpstr>Галерея</vt:lpstr>
      <vt:lpstr>Политические учения                                        Древнего Китая</vt:lpstr>
      <vt:lpstr>Лао-цзы</vt:lpstr>
      <vt:lpstr>Презентация PowerPoint</vt:lpstr>
      <vt:lpstr>Презентация PowerPoint</vt:lpstr>
      <vt:lpstr>                  Конфуций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Мо-цзы</vt:lpstr>
      <vt:lpstr>Презентация PowerPoint</vt:lpstr>
      <vt:lpstr>Легизм</vt:lpstr>
      <vt:lpstr>Презентация PowerPoint</vt:lpstr>
      <vt:lpstr>Презентация PowerPoint</vt:lpstr>
      <vt:lpstr>Презентация PowerPoint</vt:lpstr>
      <vt:lpstr>感谢您的关注  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Лукьянова</dc:creator>
  <cp:lastModifiedBy>Оксана Лукьянова</cp:lastModifiedBy>
  <cp:revision>21</cp:revision>
  <dcterms:created xsi:type="dcterms:W3CDTF">2016-10-16T05:01:20Z</dcterms:created>
  <dcterms:modified xsi:type="dcterms:W3CDTF">2016-10-16T09:38:10Z</dcterms:modified>
</cp:coreProperties>
</file>