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0" r:id="rId7"/>
    <p:sldId id="265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C4234-89CB-4657-B22A-8D7E20CEE13B}" type="datetimeFigureOut">
              <a:rPr lang="ru-RU" smtClean="0"/>
              <a:t>14.03.2016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D22C7-FA53-43B0-9835-745315542A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288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67317DE-9E03-4052-8418-F04400F5E8B7}" type="slidenum">
              <a:rPr lang="ru-RU" altLang="ru-RU">
                <a:latin typeface="Calibri" panose="020F0502020204030204" pitchFamily="34" charset="0"/>
              </a:rPr>
              <a:pPr eaLnBrk="1" hangingPunct="1"/>
              <a:t>10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987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1065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8452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77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1978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77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625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305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107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856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4544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454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7952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959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2499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7479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661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17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844F0EC-E836-4D02-A90E-F42397AD5713}" type="datetimeFigureOut">
              <a:rPr lang="ru-RU" smtClean="0"/>
              <a:t>14.03.2016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843ED69-0D4B-4E50-8042-93EB46D5766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139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1%D0%B0%D0%BB%D1%82%D0%B8%D0%B9%D1%81%D0%BA%D0%B8%D0%B9_%D1%84%D0%BB%D0%BE%D1%82" TargetMode="External"/><Relationship Id="rId3" Type="http://schemas.openxmlformats.org/officeDocument/2006/relationships/hyperlink" Target="https://ru.wikipedia.org/wiki/%D0%A3%D0%BA%D1%80%D0%B0%D0%B8%D0%BD%D0%B0" TargetMode="External"/><Relationship Id="rId7" Type="http://schemas.openxmlformats.org/officeDocument/2006/relationships/hyperlink" Target="https://ru.wikipedia.org/wiki/%D0%A3%D0%BA%D1%80%D0%B0%D0%B8%D0%BD%D1%81%D0%BA%D0%B0%D1%8F_%D0%9D%D0%B0%D1%80%D0%BE%D0%B4%D0%BD%D0%B0%D1%8F_%D0%A0%D0%B5%D1%81%D0%BF%D1%83%D0%B1%D0%BB%D0%B8%D0%BA%D0%B0" TargetMode="External"/><Relationship Id="rId2" Type="http://schemas.openxmlformats.org/officeDocument/2006/relationships/hyperlink" Target="https://ru.wikipedia.org/wiki/%D0%9F%D1%80%D0%B8%D0%B2%D0%B8%D1%81%D0%BB%D0%B8%D0%BD%D1%81%D0%BA%D0%B8%D0%B9_%D0%BA%D1%80%D0%B0%D0%B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1%D0%B0%D1%82%D1%83%D0%BC%D1%81%D0%BA%D0%B0%D1%8F_%D0%BE%D0%B1%D0%BB%D0%B0%D1%81%D1%82%D1%8C" TargetMode="External"/><Relationship Id="rId5" Type="http://schemas.openxmlformats.org/officeDocument/2006/relationships/hyperlink" Target="https://ru.wikipedia.org/wiki/%D0%9A%D0%B0%D1%80%D1%81%D1%81%D0%BA%D0%B0%D1%8F_%D0%BE%D0%B1%D0%BB%D0%B0%D1%81%D1%82%D1%8C" TargetMode="External"/><Relationship Id="rId10" Type="http://schemas.openxmlformats.org/officeDocument/2006/relationships/hyperlink" Target="https://ru.wikipedia.org/wiki/%D0%A6%D0%B5%D0%BD%D1%82%D1%80%D0%B0%D0%BB%D1%8C%D0%BD%D1%8B%D0%B5_%D0%B4%D0%B5%D1%80%D0%B6%D0%B0%D0%B2%D1%8B" TargetMode="External"/><Relationship Id="rId4" Type="http://schemas.openxmlformats.org/officeDocument/2006/relationships/hyperlink" Target="https://ru.wikipedia.org/wiki/%D0%92%D0%B5%D0%BB%D0%B8%D0%BA%D0%BE%D0%B5_%D0%BA%D0%BD%D1%8F%D0%B6%D0%B5%D1%81%D1%82%D0%B2%D0%BE_%D0%A4%D0%B8%D0%BD%D0%BB%D1%8F%D0%BD%D0%B4%D1%81%D0%BA%D0%BE%D0%B5" TargetMode="External"/><Relationship Id="rId9" Type="http://schemas.openxmlformats.org/officeDocument/2006/relationships/hyperlink" Target="https://ru.wikipedia.org/wiki/%D0%A7%D0%B5%D1%80%D0%BD%D0%BE%D0%BC%D0%BE%D1%80%D1%81%D0%BA%D0%B8%D0%B9_%D1%84%D0%BB%D0%BE%D1%82_%D0%A0%D0%BE%D1%81%D1%81%D0%B8%D0%B9%D1%81%D0%BA%D0%BE%D0%B9_%D0%B8%D0%BC%D0%BF%D0%B5%D1%80%D0%B8%D0%B8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918944" y="661929"/>
            <a:ext cx="9755187" cy="382673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Внешняя политика советской России после прихода к власти большевиков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7060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981201" y="273051"/>
            <a:ext cx="3008313" cy="1012825"/>
          </a:xfrm>
        </p:spPr>
        <p:txBody>
          <a:bodyPr/>
          <a:lstStyle/>
          <a:p>
            <a:pPr eaLnBrk="1" hangingPunct="1"/>
            <a:r>
              <a:rPr lang="ru-RU" altLang="ru-RU" sz="400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10188" y="273051"/>
            <a:ext cx="5143500" cy="585311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dirty="0" smtClean="0"/>
              <a:t>16 апреля 1922 г. был подписан советско-германский договор о восстановлении дипломатических отношений и экономическом сотрудничестве;</a:t>
            </a:r>
          </a:p>
          <a:p>
            <a:pPr>
              <a:defRPr/>
            </a:pPr>
            <a:r>
              <a:rPr lang="ru-RU" dirty="0" smtClean="0"/>
              <a:t>СССР и Германия отказывались от возмещения убытков, которые обе стороны потерпели в Первой мировой войне;</a:t>
            </a:r>
          </a:p>
          <a:p>
            <a:pPr>
              <a:defRPr/>
            </a:pPr>
            <a:r>
              <a:rPr lang="ru-RU" dirty="0" smtClean="0"/>
              <a:t>Германия отказывалась от претензий на национализированную в России собственность германских подданных.</a:t>
            </a:r>
            <a:endParaRPr lang="ru-RU" dirty="0"/>
          </a:p>
        </p:txBody>
      </p:sp>
      <p:pic>
        <p:nvPicPr>
          <p:cNvPr id="10244" name="Picture 2" descr="C:\Users\Владелец\Desktop\27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357188"/>
            <a:ext cx="3071812" cy="392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Прямоугольник 5"/>
          <p:cNvSpPr>
            <a:spLocks noChangeArrowheads="1"/>
          </p:cNvSpPr>
          <p:nvPr/>
        </p:nvSpPr>
        <p:spPr bwMode="auto">
          <a:xfrm>
            <a:off x="2024064" y="4286251"/>
            <a:ext cx="30003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Calibri" panose="020F0502020204030204" pitchFamily="34" charset="0"/>
              </a:rPr>
              <a:t>Доктор Вальтер Ратенау,</a:t>
            </a:r>
            <a:br>
              <a:rPr lang="ru-RU" altLang="ru-RU" b="1">
                <a:latin typeface="Calibri" panose="020F0502020204030204" pitchFamily="34" charset="0"/>
              </a:rPr>
            </a:br>
            <a:r>
              <a:rPr lang="ru-RU" altLang="ru-RU" b="1">
                <a:latin typeface="Calibri" panose="020F0502020204030204" pitchFamily="34" charset="0"/>
              </a:rPr>
              <a:t>подписавший договор</a:t>
            </a:r>
            <a:br>
              <a:rPr lang="ru-RU" altLang="ru-RU" b="1">
                <a:latin typeface="Calibri" panose="020F0502020204030204" pitchFamily="34" charset="0"/>
              </a:rPr>
            </a:br>
            <a:r>
              <a:rPr lang="ru-RU" altLang="ru-RU" b="1">
                <a:latin typeface="Calibri" panose="020F0502020204030204" pitchFamily="34" charset="0"/>
              </a:rPr>
              <a:t>с Россией в Рапалло.</a:t>
            </a:r>
          </a:p>
        </p:txBody>
      </p:sp>
      <p:sp>
        <p:nvSpPr>
          <p:cNvPr id="10247" name="TextBox 7"/>
          <p:cNvSpPr txBox="1">
            <a:spLocks noChangeArrowheads="1"/>
          </p:cNvSpPr>
          <p:nvPr/>
        </p:nvSpPr>
        <p:spPr bwMode="auto">
          <a:xfrm>
            <a:off x="2238375" y="6215064"/>
            <a:ext cx="3009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Calibri" panose="020F0502020204030204" pitchFamily="34" charset="0"/>
              </a:rPr>
              <a:t>Рапалльский договор 1922г.</a:t>
            </a:r>
          </a:p>
        </p:txBody>
      </p:sp>
    </p:spTree>
    <p:extLst>
      <p:ext uri="{BB962C8B-B14F-4D97-AF65-F5344CB8AC3E}">
        <p14:creationId xmlns:p14="http://schemas.microsoft.com/office/powerpoint/2010/main" val="3565712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981200" y="142875"/>
            <a:ext cx="8229600" cy="857250"/>
          </a:xfrm>
        </p:spPr>
        <p:txBody>
          <a:bodyPr/>
          <a:lstStyle/>
          <a:p>
            <a:pPr eaLnBrk="1" hangingPunct="1"/>
            <a:r>
              <a:rPr lang="ru-RU" altLang="ru-RU" b="1" smtClean="0"/>
              <a:t>Полоса признания.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981200" y="1143001"/>
            <a:ext cx="8229600" cy="49831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b="1" dirty="0" smtClean="0"/>
              <a:t>К 1924 году Россию в Европе де-юре признали: Великобритания, Франция, Италия, Норвегия, Австрия, Греция, Швеция, в Азии - Япония, Китай, в Латинской Америке - Мексика и Уругвай;</a:t>
            </a:r>
          </a:p>
          <a:p>
            <a:pPr>
              <a:defRPr/>
            </a:pPr>
            <a:r>
              <a:rPr lang="ru-RU" b="1" dirty="0" smtClean="0"/>
              <a:t>В 1926 г. был заключен Берлинский договор о дружбе и военном нейтралитете;</a:t>
            </a:r>
          </a:p>
          <a:p>
            <a:pPr>
              <a:defRPr/>
            </a:pPr>
            <a:r>
              <a:rPr lang="ru-RU" b="1" dirty="0" smtClean="0"/>
              <a:t>В течение 1924-1925 гг. в СССР постоянно приглашались рабочие, профсоюзные делегации Англии, Франции, Италии, Голландии, Швеции и других странах. Пролетариат западноевропейских стран требовал от своих правительств признания Советской России.</a:t>
            </a:r>
          </a:p>
          <a:p>
            <a:pPr>
              <a:defRPr/>
            </a:pPr>
            <a:r>
              <a:rPr lang="ru-RU" b="1" dirty="0" smtClean="0"/>
              <a:t>Всего за 1921-1925 гг. Россией было заключено 40 соглашений и договоров.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41087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Декрет о мире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5250" y="2063396"/>
            <a:ext cx="11525250" cy="3466547"/>
          </a:xfrm>
        </p:spPr>
        <p:txBody>
          <a:bodyPr>
            <a:normAutofit/>
          </a:bodyPr>
          <a:lstStyle/>
          <a:p>
            <a:r>
              <a:rPr lang="ru-RU" dirty="0" smtClean="0"/>
              <a:t>Принят 8 ноября 1917 на втором съезде советов</a:t>
            </a:r>
          </a:p>
          <a:p>
            <a:r>
              <a:rPr lang="ru-RU" dirty="0" smtClean="0"/>
              <a:t>«немедленный мир без аннексий и контрибуций»</a:t>
            </a:r>
          </a:p>
          <a:p>
            <a:r>
              <a:rPr lang="ru-RU" dirty="0" smtClean="0"/>
              <a:t>Отмена тайной дипломатии</a:t>
            </a:r>
          </a:p>
          <a:p>
            <a:r>
              <a:rPr lang="ru-RU" dirty="0" smtClean="0"/>
              <a:t>27 декабря на предложение откликается Германия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5059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191" y="79131"/>
            <a:ext cx="10513424" cy="115196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Брест-литовский мирный договор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13191" y="1776047"/>
            <a:ext cx="10869492" cy="380076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От России отторгались </a:t>
            </a:r>
            <a:r>
              <a:rPr lang="ru-RU" dirty="0" err="1">
                <a:hlinkClick r:id="rId2" tooltip="Привислинский край"/>
              </a:rPr>
              <a:t>привислинские</a:t>
            </a:r>
            <a:r>
              <a:rPr lang="ru-RU" dirty="0">
                <a:hlinkClick r:id="rId2" tooltip="Привислинский край"/>
              </a:rPr>
              <a:t> губернии</a:t>
            </a:r>
            <a:r>
              <a:rPr lang="ru-RU" dirty="0"/>
              <a:t>, </a:t>
            </a:r>
            <a:r>
              <a:rPr lang="ru-RU" dirty="0">
                <a:hlinkClick r:id="rId3" tooltip="Украина"/>
              </a:rPr>
              <a:t>Украина</a:t>
            </a:r>
            <a:r>
              <a:rPr lang="ru-RU" dirty="0"/>
              <a:t>, губернии с преобладающим белорусским населением, </a:t>
            </a:r>
            <a:r>
              <a:rPr lang="ru-RU" dirty="0" err="1"/>
              <a:t>Эстляндская</a:t>
            </a:r>
            <a:r>
              <a:rPr lang="ru-RU" dirty="0"/>
              <a:t>, Курляндская и </a:t>
            </a:r>
            <a:r>
              <a:rPr lang="ru-RU" dirty="0" err="1"/>
              <a:t>Лифляндская</a:t>
            </a:r>
            <a:r>
              <a:rPr lang="ru-RU" dirty="0"/>
              <a:t> губернии, </a:t>
            </a:r>
            <a:r>
              <a:rPr lang="ru-RU" dirty="0">
                <a:hlinkClick r:id="rId4" tooltip="Великое княжество Финляндское"/>
              </a:rPr>
              <a:t>Великое княжество Финляндское</a:t>
            </a:r>
            <a:r>
              <a:rPr lang="ru-RU" dirty="0"/>
              <a:t>. Большинство этих территорий должны были превратиться в германские протектораты либо войти в состав Германии.</a:t>
            </a:r>
          </a:p>
          <a:p>
            <a:r>
              <a:rPr lang="ru-RU" dirty="0"/>
              <a:t>На Кавказе Россия уступала </a:t>
            </a:r>
            <a:r>
              <a:rPr lang="ru-RU" dirty="0" err="1">
                <a:hlinkClick r:id="rId5" tooltip="Карсская область"/>
              </a:rPr>
              <a:t>Карсскую</a:t>
            </a:r>
            <a:r>
              <a:rPr lang="ru-RU" dirty="0">
                <a:hlinkClick r:id="rId5" tooltip="Карсская область"/>
              </a:rPr>
              <a:t> область</a:t>
            </a:r>
            <a:r>
              <a:rPr lang="ru-RU" dirty="0"/>
              <a:t> и </a:t>
            </a:r>
            <a:r>
              <a:rPr lang="ru-RU" dirty="0">
                <a:hlinkClick r:id="rId6" tooltip="Батумская область"/>
              </a:rPr>
              <a:t>Батумскую область</a:t>
            </a:r>
            <a:r>
              <a:rPr lang="ru-RU" dirty="0"/>
              <a:t>.</a:t>
            </a:r>
          </a:p>
          <a:p>
            <a:r>
              <a:rPr lang="ru-RU" dirty="0"/>
              <a:t>Советское правительство прекращало войну с Украинской Центральной Радой </a:t>
            </a:r>
            <a:r>
              <a:rPr lang="ru-RU" dirty="0">
                <a:hlinkClick r:id="rId7" tooltip="Украинская Народная Республика"/>
              </a:rPr>
              <a:t>УНР</a:t>
            </a:r>
            <a:r>
              <a:rPr lang="ru-RU" dirty="0"/>
              <a:t>, обязывалось признать независимость Украины в лице правительства УНР и заключало с ней мир.</a:t>
            </a:r>
          </a:p>
          <a:p>
            <a:r>
              <a:rPr lang="ru-RU" dirty="0"/>
              <a:t>Армия и флот </a:t>
            </a:r>
            <a:r>
              <a:rPr lang="ru-RU" dirty="0" err="1"/>
              <a:t>демобилизовывались</a:t>
            </a:r>
            <a:r>
              <a:rPr lang="ru-RU" dirty="0"/>
              <a:t>.</a:t>
            </a:r>
          </a:p>
          <a:p>
            <a:r>
              <a:rPr lang="ru-RU" dirty="0">
                <a:hlinkClick r:id="rId8" tooltip="Балтийский флот"/>
              </a:rPr>
              <a:t>Балтийский флот</a:t>
            </a:r>
            <a:r>
              <a:rPr lang="ru-RU" dirty="0"/>
              <a:t> выводился из своих баз в Финляндии и Прибалтике.</a:t>
            </a:r>
          </a:p>
          <a:p>
            <a:r>
              <a:rPr lang="ru-RU" dirty="0">
                <a:hlinkClick r:id="rId9" tooltip="Черноморский флот Российской империи"/>
              </a:rPr>
              <a:t>Черноморский флот</a:t>
            </a:r>
            <a:r>
              <a:rPr lang="ru-RU" dirty="0"/>
              <a:t> со всей инфраструктурой передавался </a:t>
            </a:r>
            <a:r>
              <a:rPr lang="ru-RU" dirty="0">
                <a:hlinkClick r:id="rId10" tooltip="Центральные державы"/>
              </a:rPr>
              <a:t>Центральным державам</a:t>
            </a:r>
            <a:r>
              <a:rPr lang="ru-RU" dirty="0"/>
              <a:t>.</a:t>
            </a:r>
          </a:p>
          <a:p>
            <a:r>
              <a:rPr lang="ru-RU" dirty="0"/>
              <a:t>Россия выплачивала 6 миллиардов марок репараций плюс уплата убытков, понесенных Германией в ходе русской революции — 500 млн золотых рублей.</a:t>
            </a:r>
          </a:p>
          <a:p>
            <a:r>
              <a:rPr lang="ru-RU" dirty="0"/>
              <a:t>Советское правительство обязывалось прекратить революционную пропаганду в Центральных державах и союзных им государствах, образованных на территории Российской империи.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110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Интервенция Антанты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Причины:</a:t>
            </a:r>
          </a:p>
          <a:p>
            <a:r>
              <a:rPr lang="ru-RU" dirty="0" smtClean="0"/>
              <a:t>Подписание сепаратного мирного договора</a:t>
            </a:r>
          </a:p>
          <a:p>
            <a:r>
              <a:rPr lang="ru-RU" dirty="0" smtClean="0"/>
              <a:t>Отказ выплачивать доги царской </a:t>
            </a:r>
            <a:r>
              <a:rPr lang="ru-RU" dirty="0" err="1" smtClean="0"/>
              <a:t>россии</a:t>
            </a:r>
            <a:endParaRPr lang="ru-RU" dirty="0" smtClean="0"/>
          </a:p>
          <a:p>
            <a:r>
              <a:rPr lang="ru-RU" dirty="0" smtClean="0"/>
              <a:t>Стремление уничтожить очаг «революционной заразы»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984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636838"/>
            <a:ext cx="8229600" cy="8080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/>
              <a:t>Почему потерпели поражение?</a:t>
            </a:r>
            <a:r>
              <a:rPr lang="ru-RU" altLang="ru-RU" smtClean="0"/>
              <a:t> </a:t>
            </a:r>
          </a:p>
        </p:txBody>
      </p: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952500" y="4403726"/>
            <a:ext cx="2895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 dirty="0"/>
              <a:t>Широкая волна сочувствия к народу России внутри этих стран</a:t>
            </a: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4419600" y="4403726"/>
            <a:ext cx="2743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/>
              <a:t>Солдаты были	   интернационально      настроены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7924800" y="4400050"/>
            <a:ext cx="22860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/>
              <a:t>Испугались влияния Советской России </a:t>
            </a: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2057400" y="533401"/>
            <a:ext cx="80772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 dirty="0"/>
              <a:t>Силы интервенции - чехословацкий корпус, войска Англии, Франции, США, Японии. Например, французы израсходовали на финансирование корпуса более 11 млн. франков, Англия - 80 тыс. фунтов стерлингов, США - </a:t>
            </a:r>
            <a:r>
              <a:rPr lang="ru-RU" altLang="ru-RU" sz="2000" dirty="0" err="1"/>
              <a:t>займ</a:t>
            </a:r>
            <a:r>
              <a:rPr lang="ru-RU" altLang="ru-RU" sz="2000" dirty="0"/>
              <a:t> в 12 млн. долларов. На начало 1919 г. в Сибири находилось 72 тыс. интервентов, из них 20 тыс. англичан и 13 тыс. американцев.</a:t>
            </a:r>
          </a:p>
        </p:txBody>
      </p:sp>
      <p:sp>
        <p:nvSpPr>
          <p:cNvPr id="8199" name="Line 8"/>
          <p:cNvSpPr>
            <a:spLocks noChangeShapeType="1"/>
          </p:cNvSpPr>
          <p:nvPr/>
        </p:nvSpPr>
        <p:spPr bwMode="auto">
          <a:xfrm flipH="1">
            <a:off x="3192379" y="3657600"/>
            <a:ext cx="2598821" cy="7461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0" name="Line 9"/>
          <p:cNvSpPr>
            <a:spLocks noChangeShapeType="1"/>
          </p:cNvSpPr>
          <p:nvPr/>
        </p:nvSpPr>
        <p:spPr bwMode="auto">
          <a:xfrm>
            <a:off x="5791200" y="3657600"/>
            <a:ext cx="3048000" cy="7461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1" name="Line 10"/>
          <p:cNvSpPr>
            <a:spLocks noChangeShapeType="1"/>
          </p:cNvSpPr>
          <p:nvPr/>
        </p:nvSpPr>
        <p:spPr bwMode="auto">
          <a:xfrm>
            <a:off x="5791200" y="3657600"/>
            <a:ext cx="0" cy="7461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5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336883"/>
            <a:ext cx="6345302" cy="73587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Советско-польская война</a:t>
            </a:r>
            <a:br>
              <a:rPr lang="ru-RU" dirty="0" smtClean="0"/>
            </a:br>
            <a:r>
              <a:rPr lang="ru-RU" dirty="0" smtClean="0"/>
              <a:t>28 ноября 1919-18 марта 1921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" r="1994"/>
          <a:stretch>
            <a:fillRect/>
          </a:stretch>
        </p:blipFill>
        <p:spPr>
          <a:xfrm>
            <a:off x="7630322" y="208547"/>
            <a:ext cx="3450186" cy="4862986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685801" y="1379622"/>
            <a:ext cx="6345301" cy="3691912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Первоначальная цель – установление контроля над </a:t>
            </a:r>
            <a:r>
              <a:rPr lang="ru-RU" dirty="0" err="1" smtClean="0"/>
              <a:t>польшей</a:t>
            </a:r>
            <a:endParaRPr lang="ru-RU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Советизация Польши</a:t>
            </a:r>
          </a:p>
          <a:p>
            <a:pPr algn="l"/>
            <a:r>
              <a:rPr lang="ru-RU" dirty="0" smtClean="0"/>
              <a:t>При успехе – советизация германии и мировая революция</a:t>
            </a:r>
          </a:p>
          <a:p>
            <a:pPr algn="l"/>
            <a:endParaRPr lang="ru-RU" dirty="0"/>
          </a:p>
          <a:p>
            <a:pPr algn="l"/>
            <a:r>
              <a:rPr lang="ru-RU" dirty="0" smtClean="0"/>
              <a:t>Рижский мирный договор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146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dirty="0" smtClean="0"/>
              <a:t>Характер и методы проведения внешней политики: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1627" y="1697426"/>
            <a:ext cx="6034375" cy="468878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b="1" dirty="0" smtClean="0"/>
              <a:t>Принцип мирного сосуществования с капиталистической системой:</a:t>
            </a:r>
          </a:p>
          <a:p>
            <a:pPr>
              <a:defRPr/>
            </a:pPr>
            <a:r>
              <a:rPr lang="ru-RU" b="1" dirty="0" smtClean="0"/>
              <a:t>необходимость укрепления позиций Советского государства на международной арене;</a:t>
            </a:r>
          </a:p>
          <a:p>
            <a:pPr>
              <a:defRPr/>
            </a:pPr>
            <a:r>
              <a:rPr lang="ru-RU" b="1" dirty="0" smtClean="0"/>
              <a:t>выход из политической и экономической изоляции, обеспечение безопасности границ.</a:t>
            </a:r>
            <a:endParaRPr lang="ru-RU" b="1" dirty="0"/>
          </a:p>
        </p:txBody>
      </p:sp>
      <p:pic>
        <p:nvPicPr>
          <p:cNvPr id="7173" name="Picture 2" descr="C:\Users\Владелец\Desktop\article_image-image-artic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r="3844" b="1424"/>
          <a:stretch>
            <a:fillRect/>
          </a:stretch>
        </p:blipFill>
        <p:spPr bwMode="auto">
          <a:xfrm>
            <a:off x="7668125" y="0"/>
            <a:ext cx="3814813" cy="5582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557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b="1" dirty="0" smtClean="0"/>
              <a:t>Первые успехи советской дипломатии:</a:t>
            </a:r>
            <a:endParaRPr lang="ru-RU" b="1" dirty="0"/>
          </a:p>
        </p:txBody>
      </p:sp>
      <p:sp>
        <p:nvSpPr>
          <p:cNvPr id="8195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b="1"/>
              <a:t>1921 г. - РСФСР подписала договоры с Ираном, Афганистаном и Турцией (провозглашались принципы взаимопризнания и взаимопомощи);</a:t>
            </a:r>
          </a:p>
          <a:p>
            <a:pPr eaLnBrk="1" hangingPunct="1"/>
            <a:r>
              <a:rPr lang="ru-RU" altLang="ru-RU" b="1"/>
              <a:t>Советско-монгольский договор 1921 г. фактически означал установление протектората Советской России над Монголией .</a:t>
            </a:r>
            <a:r>
              <a:rPr lang="ru-RU" altLang="ru-RU"/>
              <a:t> </a:t>
            </a:r>
            <a:endParaRPr lang="ru-RU" altLang="ru-RU" b="1"/>
          </a:p>
        </p:txBody>
      </p:sp>
      <p:sp>
        <p:nvSpPr>
          <p:cNvPr id="8196" name="Содержимое 3"/>
          <p:cNvSpPr>
            <a:spLocks noGrp="1"/>
          </p:cNvSpPr>
          <p:nvPr>
            <p:ph sz="quarter" idx="14"/>
          </p:nvPr>
        </p:nvSpPr>
        <p:spPr>
          <a:xfrm>
            <a:off x="6167439" y="1500189"/>
            <a:ext cx="4071937" cy="4625975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ru-RU" altLang="ru-RU" b="1"/>
              <a:t>1921—1922 гг. были заключены торговые соглашения России с Англией, Австрией, Норвегией</a:t>
            </a:r>
            <a:r>
              <a:rPr lang="ru-RU" altLang="ru-RU"/>
              <a:t> , </a:t>
            </a:r>
            <a:r>
              <a:rPr lang="ru-RU" altLang="ru-RU" b="1"/>
              <a:t>Данией, Италией, Чехословакией;</a:t>
            </a:r>
          </a:p>
          <a:p>
            <a:pPr eaLnBrk="1" hangingPunct="1"/>
            <a:r>
              <a:rPr lang="ru-RU" altLang="ru-RU" b="1"/>
              <a:t>1920 г., после падения советской власти в республиках Прибалтики, правительство РСФСР заключило Договоры о мире с новыми правительствами Эстонии, Литвы, Латвии, признав их независимость и самостоятельность.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2475061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981200" y="1"/>
            <a:ext cx="8229600" cy="7858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b="1" smtClean="0"/>
              <a:t>Генуэзская конференция. </a:t>
            </a:r>
          </a:p>
        </p:txBody>
      </p:sp>
      <p:pic>
        <p:nvPicPr>
          <p:cNvPr id="9219" name="Picture 2" descr="C:\Users\Владелец\Desktop\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9" y="785813"/>
            <a:ext cx="6156325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1881189" y="5643564"/>
            <a:ext cx="84296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Calibri" panose="020F0502020204030204" pitchFamily="34" charset="0"/>
              </a:rPr>
              <a:t>Российская Федерация имела полномочия защищать права советских республик</a:t>
            </a:r>
          </a:p>
          <a:p>
            <a:pPr eaLnBrk="1" hangingPunct="1"/>
            <a:r>
              <a:rPr lang="ru-RU" altLang="ru-RU" b="1">
                <a:latin typeface="Calibri" panose="020F0502020204030204" pitchFamily="34" charset="0"/>
              </a:rPr>
              <a:t> (Украины, Белоруссии, Грузии, Армении, Азербайджана, Бухары, Хорезма и ДВР).</a:t>
            </a:r>
          </a:p>
          <a:p>
            <a:pPr eaLnBrk="1" hangingPunct="1"/>
            <a:r>
              <a:rPr lang="ru-RU" altLang="ru-RU" b="1">
                <a:latin typeface="Calibri" panose="020F0502020204030204" pitchFamily="34" charset="0"/>
              </a:rPr>
              <a:t>Советскую делегацию возглавлял  Г.В.Чичерин.</a:t>
            </a:r>
          </a:p>
        </p:txBody>
      </p:sp>
      <p:sp>
        <p:nvSpPr>
          <p:cNvPr id="9221" name="TextBox 5"/>
          <p:cNvSpPr txBox="1">
            <a:spLocks noChangeArrowheads="1"/>
          </p:cNvSpPr>
          <p:nvPr/>
        </p:nvSpPr>
        <p:spPr bwMode="auto">
          <a:xfrm>
            <a:off x="8096250" y="785814"/>
            <a:ext cx="235743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Calibri" panose="020F0502020204030204" pitchFamily="34" charset="0"/>
              </a:rPr>
              <a:t> РСФСР предложила сотрудничество между капиталистическими и социалистическим государствами в экономической, политической и культурной областях, невмешательства во внутренние дела, признания принципов ненападения, полного равноправия.</a:t>
            </a:r>
          </a:p>
        </p:txBody>
      </p:sp>
    </p:spTree>
    <p:extLst>
      <p:ext uri="{BB962C8B-B14F-4D97-AF65-F5344CB8AC3E}">
        <p14:creationId xmlns:p14="http://schemas.microsoft.com/office/powerpoint/2010/main" val="20865015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158</TotalTime>
  <Words>495</Words>
  <Application>Microsoft Office PowerPoint</Application>
  <PresentationFormat>Широкоэкранный</PresentationFormat>
  <Paragraphs>57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Impact</vt:lpstr>
      <vt:lpstr>Главное мероприятие</vt:lpstr>
      <vt:lpstr>Внешняя политика советской России после прихода к власти большевиков</vt:lpstr>
      <vt:lpstr>Декрет о мире</vt:lpstr>
      <vt:lpstr>Брест-литовский мирный договор</vt:lpstr>
      <vt:lpstr>Интервенция Антанты</vt:lpstr>
      <vt:lpstr>Почему потерпели поражение? </vt:lpstr>
      <vt:lpstr>Советско-польская война 28 ноября 1919-18 марта 1921</vt:lpstr>
      <vt:lpstr>Характер и методы проведения внешней политики:</vt:lpstr>
      <vt:lpstr>Первые успехи советской дипломатии:</vt:lpstr>
      <vt:lpstr>Генуэзская конференция. </vt:lpstr>
      <vt:lpstr>.</vt:lpstr>
      <vt:lpstr>Полоса признания.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Внешняя политика советской россии</dc:title>
  <dc:creator>Alexander Ekhnovetsky</dc:creator>
  <cp:lastModifiedBy>Alexander Ekhnovetsky</cp:lastModifiedBy>
  <cp:revision>12</cp:revision>
  <dcterms:created xsi:type="dcterms:W3CDTF">2016-03-13T13:39:10Z</dcterms:created>
  <dcterms:modified xsi:type="dcterms:W3CDTF">2016-03-13T17:30:10Z</dcterms:modified>
</cp:coreProperties>
</file>