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1.png" ContentType="image/png"/>
  <Override PartName="/ppt/media/image2.jpeg" ContentType="image/jpeg"/>
  <Override PartName="/ppt/media/image1.jpeg" ContentType="image/jpeg"/>
  <Override PartName="/ppt/media/image16.png" ContentType="image/png"/>
  <Override PartName="/ppt/media/image12.png" ContentType="image/png"/>
  <Override PartName="/ppt/media/image4.png" ContentType="image/png"/>
  <Override PartName="/ppt/media/image17.png" ContentType="image/png"/>
  <Override PartName="/ppt/media/image13.png" ContentType="image/png"/>
  <Override PartName="/ppt/media/image9.png" ContentType="image/png"/>
  <Override PartName="/ppt/media/image5.png" ContentType="image/png"/>
  <Override PartName="/ppt/media/image8.jpeg" ContentType="image/jpeg"/>
  <Override PartName="/ppt/media/image20.png" ContentType="image/png"/>
  <Override PartName="/ppt/media/image18.png" ContentType="image/png"/>
  <Override PartName="/ppt/media/image7.jpeg" ContentType="image/jpeg"/>
  <Override PartName="/ppt/media/image14.png" ContentType="image/png"/>
  <Override PartName="/ppt/media/image10.png" ContentType="image/png"/>
  <Override PartName="/ppt/media/image6.png" ContentType="image/png"/>
  <Override PartName="/ppt/media/image19.png" ContentType="image/png"/>
  <Override PartName="/ppt/media/image15.png" ContentType="image/png"/>
  <Override PartName="/ppt/media/image3.jpeg" ContentType="image/jpeg"/>
  <Override PartName="/ppt/slideLayouts/slideLayout28.xml" ContentType="application/vnd.openxmlformats-officedocument.presentationml.slideLayout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5.xml.rels" ContentType="application/vnd.openxmlformats-package.relationships+xml"/>
  <Override PartName="/ppt/slides/_rels/slide4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fmla="val 11807" name="adj1"/>
              <a:gd fmla="val 0" name="adj2"/>
            </a:avLst>
          </a:prstGeom>
          <a:solidFill>
            <a:srgbClr val="888b7a"/>
          </a:solidFill>
          <a:ln w="11160">
            <a:solidFill>
              <a:srgbClr val="9ca08f"/>
            </a:solidFill>
            <a:round/>
          </a:ln>
        </p:spPr>
      </p:sp>
      <p:sp>
        <p:nvSpPr>
          <p:cNvPr id="1" name="CustomShape 2"/>
          <p:cNvSpPr/>
          <p:nvPr/>
        </p:nvSpPr>
        <p:spPr>
          <a:xfrm>
            <a:off x="164520" y="146160"/>
            <a:ext cx="8814600" cy="2505240"/>
          </a:xfrm>
          <a:prstGeom prst="round2DiagRect">
            <a:avLst>
              <a:gd fmla="val 11807" name="adj1"/>
              <a:gd fmla="val 0" name="adj2"/>
            </a:avLst>
          </a:prstGeom>
          <a:solidFill>
            <a:srgbClr val="888b7a"/>
          </a:solidFill>
          <a:ln w="11160">
            <a:solidFill>
              <a:srgbClr val="9ca08f"/>
            </a:solidFill>
            <a:round/>
          </a:ln>
        </p:spPr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64400" y="380880"/>
            <a:ext cx="8229240" cy="2209320"/>
          </a:xfrm>
          <a:prstGeom prst="rect">
            <a:avLst/>
          </a:prstGeom>
        </p:spPr>
        <p:txBody>
          <a:bodyPr anchor="b" bIns="45000" lIns="45720" rIns="228600" tIns="45000"/>
          <a:p>
            <a:pPr algn="r">
              <a:lnSpc>
                <a:spcPct val="100000"/>
              </a:lnSpc>
            </a:pPr>
            <a:r>
              <a:rPr lang="ru-RU" sz="4800">
                <a:solidFill>
                  <a:srgbClr val="e6e9cb"/>
                </a:solidFill>
                <a:latin typeface="Rockwell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5562720" y="6509160"/>
            <a:ext cx="3002040" cy="273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300">
                <a:solidFill>
                  <a:srgbClr val="b9bbb1"/>
                </a:solidFill>
                <a:latin typeface="Rockwell"/>
              </a:rPr>
              <a:t>7.11.16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38920" y="6509160"/>
            <a:ext cx="464040" cy="2739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fld id="{7D573360-9DC1-43EA-95DA-6342B68F88E5}" type="slidenum">
              <a:rPr lang="ru-RU" sz="1600">
                <a:solidFill>
                  <a:srgbClr val="d5d6ca"/>
                </a:solidFill>
                <a:latin typeface="Rockwell"/>
              </a:rPr>
              <a:t>&lt;номер&gt;</a:t>
            </a:fld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1600200" y="6509160"/>
            <a:ext cx="3907080" cy="2739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fmla="val 11807" name="adj1"/>
              <a:gd fmla="val 0" name="adj2"/>
            </a:avLst>
          </a:prstGeom>
          <a:solidFill>
            <a:srgbClr val="888b7a"/>
          </a:solidFill>
          <a:ln w="11160">
            <a:solidFill>
              <a:srgbClr val="9ca08f"/>
            </a:solidFill>
            <a:round/>
          </a:ln>
        </p:spPr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457200" y="253080"/>
            <a:ext cx="8229240" cy="1142640"/>
          </a:xfrm>
          <a:prstGeom prst="rect">
            <a:avLst/>
          </a:prstGeom>
        </p:spPr>
        <p:txBody>
          <a:bodyPr anchor="b" bIns="45000" lIns="90000" tIns="45000"/>
          <a:p>
            <a:pPr algn="r">
              <a:lnSpc>
                <a:spcPct val="100000"/>
              </a:lnSpc>
            </a:pPr>
            <a:r>
              <a:rPr lang="ru-RU" sz="4600">
                <a:solidFill>
                  <a:srgbClr val="e6e9cb"/>
                </a:solidFill>
                <a:latin typeface="Rockwell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5562720" y="6400800"/>
            <a:ext cx="3002040" cy="273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300">
                <a:solidFill>
                  <a:srgbClr val="b9bbb1"/>
                </a:solidFill>
                <a:latin typeface="Rockwell"/>
              </a:rPr>
              <a:t>7.11.16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1295280" y="6400800"/>
            <a:ext cx="4212000" cy="2739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38920" y="6514560"/>
            <a:ext cx="464040" cy="27396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fld id="{D43D4A13-5D1B-4428-8CE2-230D66630259}" type="slidenum">
              <a:rPr lang="ru-RU" sz="1600">
                <a:solidFill>
                  <a:srgbClr val="dfe0d4"/>
                </a:solidFill>
                <a:latin typeface="Rockwell"/>
              </a:rPr>
              <a:t>&lt;номер&gt;</a:t>
            </a:fld>
            <a:endParaRPr/>
          </a:p>
        </p:txBody>
      </p:sp>
      <p:sp>
        <p:nvSpPr>
          <p:cNvPr id="44" name="CustomShape 6"/>
          <p:cNvSpPr/>
          <p:nvPr/>
        </p:nvSpPr>
        <p:spPr>
          <a:xfrm>
            <a:off x="588240" y="1424520"/>
            <a:ext cx="8000640" cy="8640"/>
          </a:xfrm>
          <a:prstGeom prst="rect">
            <a:avLst/>
          </a:prstGeom>
          <a:solidFill>
            <a:srgbClr val="72a376"/>
          </a:solidFill>
        </p:spPr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164520" y="147240"/>
            <a:ext cx="8810640" cy="6564960"/>
          </a:xfrm>
          <a:prstGeom prst="round2DiagRect">
            <a:avLst>
              <a:gd fmla="val 11807" name="adj1"/>
              <a:gd fmla="val 0" name="adj2"/>
            </a:avLst>
          </a:prstGeom>
          <a:solidFill>
            <a:srgbClr val="888b7a"/>
          </a:solidFill>
          <a:ln w="11160">
            <a:solidFill>
              <a:srgbClr val="9ca08f"/>
            </a:solidFill>
            <a:round/>
          </a:ln>
        </p:spPr>
      </p:sp>
      <p:sp>
        <p:nvSpPr>
          <p:cNvPr id="79" name="PlaceHolder 2"/>
          <p:cNvSpPr>
            <a:spLocks noGrp="1"/>
          </p:cNvSpPr>
          <p:nvPr>
            <p:ph type="dt"/>
          </p:nvPr>
        </p:nvSpPr>
        <p:spPr>
          <a:xfrm>
            <a:off x="5562720" y="6400800"/>
            <a:ext cx="3002040" cy="273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300">
                <a:solidFill>
                  <a:srgbClr val="b9bbb1"/>
                </a:solidFill>
                <a:latin typeface="Rockwell"/>
              </a:rPr>
              <a:t>7.11.16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ftr"/>
          </p:nvPr>
        </p:nvSpPr>
        <p:spPr>
          <a:xfrm>
            <a:off x="1295280" y="6400800"/>
            <a:ext cx="4212000" cy="2739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sldNum"/>
          </p:nvPr>
        </p:nvSpPr>
        <p:spPr>
          <a:xfrm>
            <a:off x="8638920" y="6514560"/>
            <a:ext cx="464040" cy="273960"/>
          </a:xfrm>
          <a:prstGeom prst="rect">
            <a:avLst/>
          </a:prstGeom>
        </p:spPr>
        <p:txBody>
          <a:bodyPr anchor="ctr" bIns="45000" lIns="90000" rIns="90000" tIns="45000"/>
          <a:p>
            <a:pPr algn="r">
              <a:lnSpc>
                <a:spcPct val="100000"/>
              </a:lnSpc>
            </a:pPr>
            <a:fld id="{EF08EECE-E0B4-4D58-A18B-DF1A2BDD9398}" type="slidenum">
              <a:rPr lang="ru-RU" sz="1600">
                <a:solidFill>
                  <a:srgbClr val="dfe0d4"/>
                </a:solidFill>
                <a:latin typeface="Rockwell"/>
              </a:rPr>
              <a:t>&lt;номер&gt;</a:t>
            </a:fld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64400" y="380880"/>
            <a:ext cx="8229240" cy="2209320"/>
          </a:xfrm>
          <a:prstGeom prst="rect">
            <a:avLst/>
          </a:prstGeom>
        </p:spPr>
        <p:txBody>
          <a:bodyPr anchor="b" bIns="45000" lIns="45720" rIns="228600" tIns="45000"/>
          <a:p>
            <a:pPr algn="r">
              <a:lnSpc>
                <a:spcPct val="100000"/>
              </a:lnSpc>
            </a:pPr>
            <a:r>
              <a:rPr lang="ru-RU" sz="4800">
                <a:solidFill>
                  <a:srgbClr val="e6e9cb"/>
                </a:solidFill>
                <a:latin typeface="Rockwell"/>
              </a:rPr>
              <a:t>Средства индивидуальной защиты</a:t>
            </a:r>
            <a:r>
              <a:rPr lang="ru-RU" sz="4800">
                <a:solidFill>
                  <a:srgbClr val="e6e9cb"/>
                </a:solidFill>
                <a:latin typeface="Rockwell"/>
              </a:rPr>
              <a:t>
</a:t>
            </a:r>
            <a:r>
              <a:rPr lang="ru-RU" sz="2400">
                <a:solidFill>
                  <a:srgbClr val="bdc097"/>
                </a:solidFill>
                <a:latin typeface="Rockwell"/>
              </a:rPr>
              <a:t>*кожа 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2483640" y="4149000"/>
            <a:ext cx="6559920" cy="1752120"/>
          </a:xfrm>
          <a:prstGeom prst="rect">
            <a:avLst/>
          </a:prstGeom>
        </p:spPr>
        <p:txBody>
          <a:bodyPr bIns="45000" lIns="45720" rIns="246960" tIns="45000"/>
          <a:p>
            <a:pPr algn="r">
              <a:lnSpc>
                <a:spcPct val="100000"/>
              </a:lnSpc>
            </a:pPr>
            <a:r>
              <a:rPr lang="ru-RU" sz="3200">
                <a:solidFill>
                  <a:srgbClr val="ffffff"/>
                </a:solidFill>
                <a:latin typeface="Rockwell"/>
              </a:rPr>
              <a:t>Подготовила: студентка 1 курса</a:t>
            </a:r>
            <a:endParaRPr/>
          </a:p>
          <a:p>
            <a:pPr algn="r">
              <a:lnSpc>
                <a:spcPct val="100000"/>
              </a:lnSpc>
            </a:pPr>
            <a:r>
              <a:rPr lang="ru-RU" sz="3200">
                <a:solidFill>
                  <a:srgbClr val="ffffff"/>
                </a:solidFill>
                <a:latin typeface="Rockwell"/>
              </a:rPr>
              <a:t>Пусовская Юлия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53080"/>
            <a:ext cx="8229240" cy="1142640"/>
          </a:xfrm>
          <a:prstGeom prst="rect">
            <a:avLst/>
          </a:prstGeom>
        </p:spPr>
        <p:txBody>
          <a:bodyPr anchor="b" bIns="45000" lIns="90000" tIns="45000"/>
          <a:p>
            <a:pPr algn="r">
              <a:lnSpc>
                <a:spcPct val="100000"/>
              </a:lnSpc>
            </a:pPr>
            <a:r>
              <a:rPr lang="ru-RU" sz="4600">
                <a:solidFill>
                  <a:srgbClr val="e6e9cb"/>
                </a:solidFill>
                <a:latin typeface="Rockwell"/>
              </a:rPr>
              <a:t>Современные модели (изолирующие)</a:t>
            </a:r>
            <a:endParaRPr/>
          </a:p>
        </p:txBody>
      </p:sp>
      <p:sp>
        <p:nvSpPr>
          <p:cNvPr id="151" name="CustomShape 2"/>
          <p:cNvSpPr/>
          <p:nvPr/>
        </p:nvSpPr>
        <p:spPr>
          <a:xfrm>
            <a:off x="-14040" y="1340640"/>
            <a:ext cx="435528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изолирующий КИХ-4М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52" name="Рисунок 3"/>
          <p:cNvPicPr/>
          <p:nvPr/>
        </p:nvPicPr>
        <p:blipFill>
          <a:blip r:embed="rId1"/>
          <a:stretch>
            <a:fillRect/>
          </a:stretch>
        </p:blipFill>
        <p:spPr>
          <a:xfrm>
            <a:off x="467640" y="1989000"/>
            <a:ext cx="2394000" cy="4104000"/>
          </a:xfrm>
          <a:prstGeom prst="rect">
            <a:avLst/>
          </a:prstGeom>
        </p:spPr>
      </p:pic>
      <p:sp>
        <p:nvSpPr>
          <p:cNvPr id="153" name="CustomShape 3"/>
          <p:cNvSpPr/>
          <p:nvPr/>
        </p:nvSpPr>
        <p:spPr>
          <a:xfrm>
            <a:off x="-1596960" y="-593640"/>
            <a:ext cx="12337920" cy="1188000"/>
          </a:xfrm>
          <a:prstGeom prst="rect">
            <a:avLst/>
          </a:prstGeom>
        </p:spPr>
        <p:txBody>
          <a:bodyPr anchor="ctr" wrap="none"/>
          <a:p>
            <a:pPr>
              <a:lnSpc>
                <a:spcPct val="100000"/>
              </a:lnSpc>
            </a:pPr>
            <a:r>
              <a:rPr b="1" lang="ru-RU" sz="900">
                <a:solidFill>
                  <a:srgbClr val="646464"/>
                </a:solidFill>
                <a:latin typeface="Arial"/>
              </a:rPr>
              <a:t>Костюм изолирующий КИХ-4М</a:t>
            </a:r>
            <a:r>
              <a:rPr lang="ru-RU" sz="900">
                <a:solidFill>
                  <a:srgbClr val="646464"/>
                </a:solidFill>
                <a:latin typeface="Arial"/>
              </a:rPr>
              <a:t> предназначен для защиты от воздействия жидкого и газообразного хлора и аммиака при проведении аварийно-спасательных работ.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900">
                <a:solidFill>
                  <a:srgbClr val="646464"/>
                </a:solidFill>
                <a:latin typeface="Arial"/>
              </a:rPr>
              <a:t>Костюм КИХ-4М</a:t>
            </a:r>
            <a:r>
              <a:rPr lang="ru-RU" sz="900">
                <a:solidFill>
                  <a:srgbClr val="646464"/>
                </a:solidFill>
                <a:latin typeface="Arial"/>
              </a:rPr>
              <a:t> состоит из герметичного комбинезона с притачным капюшоном, в лицевую часть которого вклеено панорамное стекло. Брюки комбинезона оканчиваются притачными осоюзками из прорезиненного материала.</a:t>
            </a:r>
            <a:endParaRPr/>
          </a:p>
          <a:p>
            <a:pPr>
              <a:lnSpc>
                <a:spcPct val="100000"/>
              </a:lnSpc>
            </a:pPr>
            <a:r>
              <a:rPr lang="ru-RU" sz="900">
                <a:solidFill>
                  <a:srgbClr val="646464"/>
                </a:solidFill>
                <a:latin typeface="Arial"/>
              </a:rPr>
              <a:t>Костюм изготавливается из устойчивого к хлору и аммиаку прорезиненного материала.</a:t>
            </a:r>
            <a:endParaRPr/>
          </a:p>
          <a:p>
            <a:pPr>
              <a:lnSpc>
                <a:spcPct val="100000"/>
              </a:lnSpc>
            </a:pPr>
            <a:r>
              <a:rPr lang="ru-RU" sz="900">
                <a:solidFill>
                  <a:srgbClr val="646464"/>
                </a:solidFill>
                <a:latin typeface="Arial"/>
              </a:rPr>
              <a:t>Костюм КИХ-4М используется в сочетании с аппаратами на сжатом воздухе типа АИР-98МИ-20, АСВ, АВХ и др., а также с изолирующим противогазом КИП-8. Противогаз размещается в подкостюмном пространстве.</a:t>
            </a:r>
            <a:endParaRPr/>
          </a:p>
          <a:p>
            <a:pPr>
              <a:lnSpc>
                <a:spcPct val="100000"/>
              </a:lnSpc>
            </a:pPr>
            <a:r>
              <a:rPr lang="ru-RU">
                <a:solidFill>
                  <a:srgbClr val="ffffff"/>
                </a:solidFill>
                <a:latin typeface="Arial"/>
              </a:rPr>
              <a:t>
</a:t>
            </a:r>
            <a:endParaRPr/>
          </a:p>
        </p:txBody>
      </p:sp>
      <p:sp>
        <p:nvSpPr>
          <p:cNvPr id="154" name="CustomShape 4"/>
          <p:cNvSpPr/>
          <p:nvPr/>
        </p:nvSpPr>
        <p:spPr>
          <a:xfrm>
            <a:off x="4068000" y="1845000"/>
            <a:ext cx="4571640" cy="24631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изолирующий КИХ-4М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предназначен для защиты от воздействия жидкого и газообразного хлора и аммиака при проведении аварийно-спасательных работ.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КИХ-4М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состоит из герметичного комбинезона с притачным капюшоном, в лицевую часть которого вклеено панорамное стекло. Брюки комбинезона оканчиваются притачными осоюзками из прорезиненного материала.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Костюм изготавливается из устойчивого к хлору и аммиаку прорезиненного материала.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Костюм КИХ-4М используется в сочетании с аппаратами на сжатом воздухе типа АИР-98МИ-20, АСВ, АВХ и др., а также с изолирующим противогазом КИП-8. Противогаз размещается в подкостюмном пространстве.</a:t>
            </a:r>
            <a:endParaRPr/>
          </a:p>
        </p:txBody>
      </p:sp>
      <p:graphicFrame>
        <p:nvGraphicFramePr>
          <p:cNvPr id="155" name="Table 5"/>
          <p:cNvGraphicFramePr/>
          <p:nvPr/>
        </p:nvGraphicFramePr>
        <p:xfrm>
          <a:off x="3204000" y="1700640"/>
          <a:ext cx="5507640" cy="4709520"/>
        </p:xfrm>
        <a:graphic>
          <a:graphicData uri="http://schemas.openxmlformats.org/drawingml/2006/table">
            <a:tbl>
              <a:tblPr/>
              <a:tblGrid>
                <a:gridCol w="2754000"/>
                <a:gridCol w="2753640"/>
              </a:tblGrid>
              <a:tr h="168840">
                <a:tc>
                  <a:txBody>
                    <a:bodyPr anchor="ctr"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50">
                          <a:solidFill>
                            <a:srgbClr val="ffffff"/>
                          </a:solidFill>
                          <a:latin typeface="Rockwell"/>
                        </a:rPr>
                        <a:t>Технические характеристики</a:t>
                      </a:r>
                      <a:endParaRPr/>
                    </a:p>
                  </a:txBody>
                  <a:tcPr/>
                </a:tc>
              </a:tr>
              <a:tr h="16884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Время защитного действия:</a:t>
                      </a:r>
                      <a:endParaRPr/>
                    </a:p>
                  </a:txBody>
                  <a:tcPr/>
                </a:tc>
              </a:tr>
              <a:tr h="3286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по газообразному хлору, мин.,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60</a:t>
                      </a:r>
                      <a:endParaRPr/>
                    </a:p>
                  </a:txBody>
                  <a:tcPr/>
                </a:tc>
              </a:tr>
              <a:tr h="3286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по газообразному аммиаку, мин.,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60</a:t>
                      </a:r>
                      <a:endParaRPr/>
                    </a:p>
                  </a:txBody>
                  <a:tcPr/>
                </a:tc>
              </a:tr>
              <a:tr h="3286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по жидкому аммиаку и хлору, мин.,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2</a:t>
                      </a:r>
                      <a:endParaRPr/>
                    </a:p>
                  </a:txBody>
                  <a:tcPr/>
                </a:tc>
              </a:tr>
              <a:tr h="105912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по газообразным ацетонитрилу, фтористому водороду, диметиламину, метилакрилату, нитрилу акриловой кислоты, окиси этилена, серо?водороду, мин.,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60</a:t>
                      </a:r>
                      <a:endParaRPr/>
                    </a:p>
                  </a:txBody>
                  <a:tcPr/>
                </a:tc>
              </a:tr>
              <a:tr h="6094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Стойкость к концентрированным минеральным кислотам, мин.,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60</a:t>
                      </a:r>
                      <a:endParaRPr/>
                    </a:p>
                  </a:txBody>
                  <a:tcPr/>
                </a:tc>
              </a:tr>
              <a:tr h="45972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Стойкость к воздействию открытого пламени, сек.,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10</a:t>
                      </a:r>
                      <a:endParaRPr/>
                    </a:p>
                  </a:txBody>
                  <a:tcPr/>
                </a:tc>
              </a:tr>
              <a:tr h="3286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Время непрерывного выполнения работ средней тяжести в сочетании с изолирующим прибором:</a:t>
                      </a:r>
                      <a:endParaRPr/>
                    </a:p>
                  </a:txBody>
                  <a:tcPr/>
                </a:tc>
              </a:tr>
              <a:tr h="30996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при 25°С и ниже, мин., не более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40</a:t>
                      </a:r>
                      <a:endParaRPr/>
                    </a:p>
                  </a:txBody>
                  <a:tcPr/>
                </a:tc>
              </a:tr>
              <a:tr h="30996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при 26°С и выше, мин., не более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20</a:t>
                      </a:r>
                      <a:endParaRPr/>
                    </a:p>
                  </a:txBody>
                  <a:tcPr/>
                </a:tc>
              </a:tr>
              <a:tr h="308880"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Кратность применения,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bIns="4320" lIns="4320" rIns="4320" tIns="43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50">
                          <a:solidFill>
                            <a:srgbClr val="ffffff"/>
                          </a:solidFill>
                          <a:latin typeface="Rockwell"/>
                        </a:rPr>
                        <a:t>5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6" name="CustomShape 6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</p:spPr>
      </p:sp>
    </p:spTree>
  </p:cSld>
  <p:timing>
    <p:tnLst>
      <p:par>
        <p:cTn dur="indefinite" id="3" nodeType="tmRoot" restart="never">
          <p:childTnLst>
            <p:seq>
              <p:cTn dur="indefinite" id="4" nodeType="mainSeq">
                <p:childTnLst>
                  <p:par>
                    <p:cTn fill="hold" id="5">
                      <p:stCondLst>
                        <p:cond delay="indefinite"/>
                      </p:stCondLst>
                      <p:childTnLst>
                        <p:par>
                          <p:cTn fill="hold" id="6">
                            <p:stCondLst>
                              <p:cond delay="0"/>
                            </p:stCondLst>
                            <p:childTnLst>
                              <p:par>
                                <p:cTn fill="hold" id="7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500" fill="freeze" id="8"/>
                                        <p:tgtEl>
                                          <p:spTgt spid="154">
                                            <p:txEl>
                                              <p:pRg end="149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freeze" id="9"/>
                                        <p:tgtEl>
                                          <p:spTgt spid="154">
                                            <p:txEl>
                                              <p:pRg end="149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49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11" nodeType="with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500" fill="freeze" id="12"/>
                                        <p:tgtEl>
                                          <p:spTgt spid="154">
                                            <p:txEl>
                                              <p:pRg end="355" st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freeze" id="13"/>
                                        <p:tgtEl>
                                          <p:spTgt spid="154">
                                            <p:txEl>
                                              <p:pRg end="355" st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55" st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15" nodeType="with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500" fill="freeze" id="16"/>
                                        <p:tgtEl>
                                          <p:spTgt spid="154">
                                            <p:txEl>
                                              <p:pRg end="437" st="35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freeze" id="17"/>
                                        <p:tgtEl>
                                          <p:spTgt spid="154">
                                            <p:txEl>
                                              <p:pRg end="437" st="35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437" st="3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19" nodeType="with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500" fill="freeze" id="20"/>
                                        <p:tgtEl>
                                          <p:spTgt spid="154">
                                            <p:txEl>
                                              <p:pRg end="635" st="4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freeze" id="21"/>
                                        <p:tgtEl>
                                          <p:spTgt spid="154">
                                            <p:txEl>
                                              <p:pRg end="635" st="4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635" st="4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27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28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115200" y="188640"/>
            <a:ext cx="505800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изолирующий Стрелец АУО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58" name="Рисунок 3"/>
          <p:cNvPicPr/>
          <p:nvPr/>
        </p:nvPicPr>
        <p:blipFill>
          <a:blip r:embed="rId1"/>
          <a:stretch>
            <a:fillRect/>
          </a:stretch>
        </p:blipFill>
        <p:spPr>
          <a:xfrm>
            <a:off x="971640" y="1052640"/>
            <a:ext cx="1775880" cy="2664000"/>
          </a:xfrm>
          <a:prstGeom prst="rect">
            <a:avLst/>
          </a:prstGeom>
        </p:spPr>
      </p:pic>
      <p:sp>
        <p:nvSpPr>
          <p:cNvPr id="159" name="CustomShape 2"/>
          <p:cNvSpPr/>
          <p:nvPr/>
        </p:nvSpPr>
        <p:spPr>
          <a:xfrm>
            <a:off x="3564000" y="620640"/>
            <a:ext cx="5256360" cy="39265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химической защиты Стрелец АУО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- это защитная одежда многократного применения, автономного типа, без регулирования температуры воздуха в подкостюмном пространстве тип 1, класс риска 2.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Цвет костюма Стрелец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:Зеленый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Описание: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Костюмы химзащиты Стрелец АУО 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предназначенны для защиты от воздействия сильнодействующих ядовитых веществ, концентрированных минеральных кислот (соляной, фосфорной), щелочей, нефтяных масел, дизельного топлива, органических растворителей (бензол, толуол, ксилол, гексан) при выполнении аварийно-спасательных и профилактических работ.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Сапоги: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от 42 до 46 размера ПВХ с металлическом, подноском. нескользящей подошвой МБС, КЩ.</a:t>
            </a:r>
            <a:endParaRPr/>
          </a:p>
        </p:txBody>
      </p:sp>
      <p:sp>
        <p:nvSpPr>
          <p:cNvPr id="160" name="CustomShape 3"/>
          <p:cNvSpPr/>
          <p:nvPr/>
        </p:nvSpPr>
        <p:spPr>
          <a:xfrm>
            <a:off x="467640" y="4437000"/>
            <a:ext cx="5688360" cy="20980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Стрелец АУО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предназначен для работ: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на предприятиях химической и нефтеперерабатывающей промышленности, а также во всех случаях, когда возникает угроза выполнение мероприятий по переводу оборудования в безопасный режим работы, остановка производственного процесса на опасном производственном объекте в условиях загазованной среды с применением СИЗ;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выполнение работ по локализации и ликвидации последствий аварии и чрезвычайных ситуаций, связанных с разгерметизацией систем, оборудования, выбросами в окружающую среду химически опасных веществ;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ведение химической разведки обстановки в зоне аварии;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проведение дегазации зоны химического заражения.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-16560" y="332640"/>
            <a:ext cx="514620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изолирующий Стрелец Лайт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62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899640" y="1412640"/>
            <a:ext cx="1823760" cy="2736000"/>
          </a:xfrm>
          <a:prstGeom prst="rect">
            <a:avLst/>
          </a:prstGeom>
        </p:spPr>
      </p:pic>
      <p:sp>
        <p:nvSpPr>
          <p:cNvPr id="163" name="CustomShape 2"/>
          <p:cNvSpPr/>
          <p:nvPr/>
        </p:nvSpPr>
        <p:spPr>
          <a:xfrm>
            <a:off x="3060000" y="980640"/>
            <a:ext cx="5040360" cy="11552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Rockwell"/>
              </a:rPr>
              <a:t>Костюм специальный, герметичный Стрелец Лайт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Rockwell"/>
              </a:rPr>
              <a:t>Изолирующий костюм</a:t>
            </a:r>
            <a:r>
              <a:rPr lang="ru-RU" sz="1400">
                <a:solidFill>
                  <a:srgbClr val="ffffff"/>
                </a:solidFill>
                <a:latin typeface="Rockwell"/>
              </a:rPr>
              <a:t> многократного применения, тип 3, класс риска 2, класс защиты 3, Костюм обладает повышенной износостойкостью.</a:t>
            </a:r>
            <a:endParaRPr/>
          </a:p>
        </p:txBody>
      </p:sp>
      <p:sp>
        <p:nvSpPr>
          <p:cNvPr id="164" name="CustomShape 3"/>
          <p:cNvSpPr/>
          <p:nvPr/>
        </p:nvSpPr>
        <p:spPr>
          <a:xfrm>
            <a:off x="3132000" y="2061000"/>
            <a:ext cx="4571640" cy="32540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600">
                <a:solidFill>
                  <a:srgbClr val="ffffff"/>
                </a:solidFill>
                <a:latin typeface="Times New Roman"/>
              </a:rPr>
              <a:t>Костюм Стрелец Лайт</a:t>
            </a:r>
            <a:r>
              <a:rPr lang="ru-RU" sz="1600">
                <a:solidFill>
                  <a:srgbClr val="ffffff"/>
                </a:solidFill>
                <a:latin typeface="Times New Roman"/>
              </a:rPr>
              <a:t> предназначен для работ: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Для химической, нефтеперерабатывающей промышленности, при возникновении угрозы воздействия растворов кислот и щелочей концентрации 50%, сырой нефти и нефтепродуктов, органических растворителей, пылевидных токсичных частиц и других опасных для жизни человека веществ, возникающих при перевозке опасных грузов на судах, железнодорожном, автомобильном, авиационном транспорте, в местах складирования и перевалки грузов, для ремонтно-профилактических работ.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В сфере ЖКХ, утилизации химических отходов.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539640" y="332640"/>
            <a:ext cx="3024000" cy="9126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изолирующий Стрелец АЖ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66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1403640" y="1196640"/>
            <a:ext cx="1656000" cy="2484000"/>
          </a:xfrm>
          <a:prstGeom prst="rect">
            <a:avLst/>
          </a:prstGeom>
        </p:spPr>
      </p:pic>
      <p:sp>
        <p:nvSpPr>
          <p:cNvPr id="167" name="CustomShape 2"/>
          <p:cNvSpPr/>
          <p:nvPr/>
        </p:nvSpPr>
        <p:spPr>
          <a:xfrm>
            <a:off x="251640" y="3933000"/>
            <a:ext cx="4571640" cy="3375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Rockwell"/>
              </a:rPr>
              <a:t>Назначение: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Rockwell"/>
              </a:rPr>
              <a:t>Костюм Стрелец АЖ</a:t>
            </a:r>
            <a:r>
              <a:rPr lang="ru-RU" sz="1200">
                <a:solidFill>
                  <a:srgbClr val="ffffff"/>
                </a:solidFill>
                <a:latin typeface="Rockwell"/>
              </a:rPr>
              <a:t> предназначен для работ: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Rockwell"/>
              </a:rPr>
              <a:t>на предприятиях химической и нефтеперерабатывающей промышленности, а также во всех случаях, когда возникает угроза выполнение мероприятий по переводу оборудования в безопасный режим работы, остановка производственного процесса на опасном производственном объекте в условиях загазованной среды с применением СИЗ;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Rockwell"/>
              </a:rPr>
              <a:t>выполнение работ по локализации и ликвидации последствий аварии и чрезвычайных ситуаций, связанных с разгерметизацией систем, оборудования, выбросами в окружающую среду химически опасных веществ;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Rockwell"/>
              </a:rPr>
              <a:t>ведение химической разведки обстановки в зоне аварии;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Rockwell"/>
              </a:rPr>
              <a:t>проведение дегазации зоны химического заражения</a:t>
            </a:r>
            <a:endParaRPr/>
          </a:p>
        </p:txBody>
      </p:sp>
      <p:sp>
        <p:nvSpPr>
          <p:cNvPr id="168" name="CustomShape 3"/>
          <p:cNvSpPr/>
          <p:nvPr/>
        </p:nvSpPr>
        <p:spPr>
          <a:xfrm>
            <a:off x="4428000" y="404640"/>
            <a:ext cx="4571640" cy="3713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химзащиты Стрелец АЖ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химзащиты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скафандрового, автономного типа, костюм многократного применения, без регулирования температуры воздуха в подкостюмном пространстве тип 1, класс риска 2.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Цвет:Оранжевый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Описание: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Костюмы химзащиты Стрелец АЖ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предназначены для защиты от воздействия сильнодействующих ядовитых веществ, высококонцентрированного хлора, аммиака в газообразной фазе, и кратковременного в капельно-жидкой фазе, концентрированных минеральных кислот (азотной, серной, соляной, фосфорной, олеума), щелочей при выполнении газоспасательных и профилактических работ.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Сапоги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: от 42 до 46 размера ПВХ с металлическом, подноском. нескользящей подошвой МБС, КЩ.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246240" y="476640"/>
            <a:ext cx="538416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изолирующий Стрелец Лайт 2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70" name="Рисунок 3"/>
          <p:cNvPicPr/>
          <p:nvPr/>
        </p:nvPicPr>
        <p:blipFill>
          <a:blip r:embed="rId1"/>
          <a:stretch>
            <a:fillRect/>
          </a:stretch>
        </p:blipFill>
        <p:spPr>
          <a:xfrm>
            <a:off x="611640" y="2133000"/>
            <a:ext cx="1676160" cy="2514240"/>
          </a:xfrm>
          <a:prstGeom prst="rect">
            <a:avLst/>
          </a:prstGeom>
        </p:spPr>
      </p:pic>
      <p:sp>
        <p:nvSpPr>
          <p:cNvPr id="171" name="CustomShape 2"/>
          <p:cNvSpPr/>
          <p:nvPr/>
        </p:nvSpPr>
        <p:spPr>
          <a:xfrm>
            <a:off x="2555640" y="1052640"/>
            <a:ext cx="6264360" cy="942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защитный, специальный, модель Стрелец Лайт Л2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химзащиты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многократного применения, тип 3, класс риска 2, класс защиты 3, Костюм обладает повышенной износостойкостью.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Цвет:Зеленый, оранжевый</a:t>
            </a:r>
            <a:endParaRPr/>
          </a:p>
        </p:txBody>
      </p:sp>
      <p:sp>
        <p:nvSpPr>
          <p:cNvPr id="172" name="CustomShape 3"/>
          <p:cNvSpPr/>
          <p:nvPr/>
        </p:nvSpPr>
        <p:spPr>
          <a:xfrm>
            <a:off x="2555640" y="2133000"/>
            <a:ext cx="6390000" cy="1368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Костюмы химзащиты Стрелец Лайт Л2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предназначены для защиты от химических факторов, от концентрированных минеральных кислот (азотной, серной, соляной, фосфорной, олеума), щелочей, органических растворителей (бензол, толуол, ксилол, гексан), нефтяных масел, дизельного топлива при проведении регламентных ремонтно-профилактических работ в условиях воздействия химических опасных веществ.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Сапоги: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от 42 до 46 размера ПВХ с металлическом, подноском. нескользящей подошвой МБС, КЩ.</a:t>
            </a:r>
            <a:endParaRPr/>
          </a:p>
        </p:txBody>
      </p:sp>
      <p:sp>
        <p:nvSpPr>
          <p:cNvPr id="173" name="CustomShape 4"/>
          <p:cNvSpPr/>
          <p:nvPr/>
        </p:nvSpPr>
        <p:spPr>
          <a:xfrm>
            <a:off x="2537640" y="3573000"/>
            <a:ext cx="6606000" cy="1795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Стрелец Лайт Л2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предназначен для работ: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Для химической, нефтеперерабатывающей промышленности, при возникновении угрозы воздействия растворов кислот и щелочей концентрации 50%, сырой нефти и нефтепродуктов, органических растворителей, пылевидных токсичных частиц и других опасных для жизни человека веществ, возникающих при перевозке опасных грузов на морских судах, железнодорожном, автомобильном, авиационном транспорте, в местах складирования и перевалки грузов, для ремонтно-профилактических работ.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395640" y="332640"/>
            <a:ext cx="5958000" cy="364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Изолирующий пневмокостюм «МЕТАНОЛ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sp>
        <p:nvSpPr>
          <p:cNvPr id="175" name="CustomShape 2"/>
          <p:cNvSpPr/>
          <p:nvPr/>
        </p:nvSpPr>
        <p:spPr>
          <a:xfrm>
            <a:off x="2555640" y="908640"/>
            <a:ext cx="6390000" cy="28609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Пневмокостюм «Метанол»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предназначен для защиты работающих на очистке цистерн и других емкостей от паров и жидкой фазы метанола и др. спиртов.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«Метанол»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изготавливается из прорезиненного материала в виде герметичного комбинезона с притачным капюшоном, в лицевую часть которого вклеено панорамное стекло. Низки брюк оканчиваются резиновыми осоюзками.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Конструкция и характеристики соответствуют требованиям ГОСТ 12.4.064.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По конструктивному решению пневмокостюм относится к шланговому изолирующему костюму. Чистый воздух от воздуходувки поступает в костюм в области затылочной части капюшона. Изделие снабжено клапанами сброса воздуха: один в капюшоне, два в рукавах и четыре в брюках.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Костюм используется в комплекте с рукавицами.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После эксплуатации изделие подвергается душеванию водой с последующей просушкой и проветриванием на воздухе.</a:t>
            </a:r>
            <a:endParaRPr/>
          </a:p>
        </p:txBody>
      </p:sp>
      <p:graphicFrame>
        <p:nvGraphicFramePr>
          <p:cNvPr id="176" name="Table 3"/>
          <p:cNvGraphicFramePr/>
          <p:nvPr/>
        </p:nvGraphicFramePr>
        <p:xfrm>
          <a:off x="2627640" y="4005000"/>
          <a:ext cx="6336360" cy="2645640"/>
        </p:xfrm>
        <a:graphic>
          <a:graphicData uri="http://schemas.openxmlformats.org/drawingml/2006/table">
            <a:tbl>
              <a:tblPr/>
              <a:tblGrid>
                <a:gridCol w="3168000"/>
                <a:gridCol w="3168360"/>
              </a:tblGrid>
              <a:tr h="244440"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>
                          <a:solidFill>
                            <a:srgbClr val="b4b4be"/>
                          </a:solidFill>
                          <a:latin typeface="Arial"/>
                        </a:rPr>
                        <a:t>Технические характеристики</a:t>
                      </a:r>
                      <a:endParaRPr/>
                    </a:p>
                  </a:txBody>
                  <a:tcPr/>
                </a:tc>
              </a:tr>
              <a:tr h="1051200"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Время защитного действия от паров и жидкой фазы метанола и других спиртов, час.,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4</a:t>
                      </a:r>
                      <a:endParaRPr/>
                    </a:p>
                  </a:txBody>
                  <a:tcPr/>
                </a:tc>
              </a:tr>
              <a:tr h="504720"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Температурный интервал использования</a:t>
                      </a:r>
                      <a:endParaRPr/>
                    </a:p>
                  </a:txBody>
                  <a:tcPr/>
                </a:tc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-40°С до +40°С</a:t>
                      </a:r>
                      <a:endParaRPr/>
                    </a:p>
                  </a:txBody>
                  <a:tcPr/>
                </a:tc>
              </a:tr>
              <a:tr h="340200"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Кратность использования</a:t>
                      </a:r>
                      <a:endParaRPr/>
                    </a:p>
                  </a:txBody>
                  <a:tcPr/>
                </a:tc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многократно</a:t>
                      </a:r>
                      <a:endParaRPr/>
                    </a:p>
                  </a:txBody>
                  <a:tcPr/>
                </a:tc>
              </a:tr>
              <a:tr h="505080"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Срок эксплуатации, мес., не менее</a:t>
                      </a:r>
                      <a:endParaRPr/>
                    </a:p>
                  </a:txBody>
                  <a:tcPr/>
                </a:tc>
                <a:tc>
                  <a:txBody>
                    <a:bodyPr anchor="ctr" bIns="7920" lIns="7920" rIns="7920" tIns="7920" wrap="none"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>
                          <a:solidFill>
                            <a:srgbClr val="ffffff"/>
                          </a:solidFill>
                          <a:latin typeface="Rockwell"/>
                        </a:rPr>
                        <a:t>12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7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</p:spPr>
      </p:sp>
      <p:pic>
        <p:nvPicPr>
          <p:cNvPr descr="" id="178" name="Рисунок 5"/>
          <p:cNvPicPr/>
          <p:nvPr/>
        </p:nvPicPr>
        <p:blipFill>
          <a:blip r:embed="rId1"/>
          <a:stretch>
            <a:fillRect/>
          </a:stretch>
        </p:blipFill>
        <p:spPr>
          <a:xfrm>
            <a:off x="395640" y="2061000"/>
            <a:ext cx="2016000" cy="345600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253080"/>
            <a:ext cx="8229240" cy="1142640"/>
          </a:xfrm>
          <a:prstGeom prst="rect">
            <a:avLst/>
          </a:prstGeom>
        </p:spPr>
        <p:txBody>
          <a:bodyPr anchor="b" bIns="45000" lIns="90000" tIns="45000"/>
          <a:p>
            <a:pPr algn="r">
              <a:lnSpc>
                <a:spcPct val="100000"/>
              </a:lnSpc>
            </a:pPr>
            <a:r>
              <a:rPr lang="ru-RU" sz="4600">
                <a:solidFill>
                  <a:srgbClr val="e6e9cb"/>
                </a:solidFill>
                <a:latin typeface="Rockwell"/>
              </a:rPr>
              <a:t>Средства защиты кожи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 flipH="1">
            <a:off x="1978920" y="1700640"/>
            <a:ext cx="1079640" cy="359640"/>
          </a:xfrm>
          <a:prstGeom prst="straightConnector1">
            <a:avLst/>
          </a:prstGeom>
          <a:ln w="9360">
            <a:solidFill>
              <a:srgbClr val="67936b"/>
            </a:solidFill>
            <a:round/>
            <a:tailEnd len="med" type="triangle" w="med"/>
          </a:ln>
        </p:spPr>
      </p:sp>
      <p:sp>
        <p:nvSpPr>
          <p:cNvPr id="120" name="CustomShape 3"/>
          <p:cNvSpPr/>
          <p:nvPr/>
        </p:nvSpPr>
        <p:spPr>
          <a:xfrm>
            <a:off x="6300360" y="1628640"/>
            <a:ext cx="863640" cy="575640"/>
          </a:xfrm>
          <a:prstGeom prst="straightConnector1">
            <a:avLst/>
          </a:prstGeom>
          <a:ln w="9360">
            <a:solidFill>
              <a:srgbClr val="67936b"/>
            </a:solidFill>
            <a:round/>
            <a:tailEnd len="med" type="triangle" w="med"/>
          </a:ln>
        </p:spPr>
      </p:sp>
      <p:sp>
        <p:nvSpPr>
          <p:cNvPr id="121" name="CustomShape 4"/>
          <p:cNvSpPr/>
          <p:nvPr/>
        </p:nvSpPr>
        <p:spPr>
          <a:xfrm>
            <a:off x="683640" y="2133000"/>
            <a:ext cx="2664000" cy="364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ffffff"/>
                </a:solidFill>
                <a:latin typeface="Rockwell"/>
              </a:rPr>
              <a:t>Фильтрующие</a:t>
            </a:r>
            <a:endParaRPr/>
          </a:p>
        </p:txBody>
      </p:sp>
      <p:sp>
        <p:nvSpPr>
          <p:cNvPr id="122" name="CustomShape 5"/>
          <p:cNvSpPr/>
          <p:nvPr/>
        </p:nvSpPr>
        <p:spPr>
          <a:xfrm>
            <a:off x="6516360" y="2133000"/>
            <a:ext cx="1800000" cy="638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>
                <a:solidFill>
                  <a:srgbClr val="ffffff"/>
                </a:solidFill>
                <a:latin typeface="Rockwell"/>
              </a:rPr>
              <a:t>Изолирующие</a:t>
            </a:r>
            <a:endParaRPr/>
          </a:p>
        </p:txBody>
      </p:sp>
      <p:pic>
        <p:nvPicPr>
          <p:cNvPr descr="" id="123" name="Рисунок 12"/>
          <p:cNvPicPr/>
          <p:nvPr/>
        </p:nvPicPr>
        <p:blipFill>
          <a:blip r:embed="rId1"/>
          <a:stretch>
            <a:fillRect/>
          </a:stretch>
        </p:blipFill>
        <p:spPr>
          <a:xfrm>
            <a:off x="179640" y="2637000"/>
            <a:ext cx="3971520" cy="3390480"/>
          </a:xfrm>
          <a:prstGeom prst="rect">
            <a:avLst/>
          </a:prstGeom>
        </p:spPr>
      </p:pic>
      <p:pic>
        <p:nvPicPr>
          <p:cNvPr descr="" id="124" name="Рисунок 16"/>
          <p:cNvPicPr/>
          <p:nvPr/>
        </p:nvPicPr>
        <p:blipFill>
          <a:blip r:embed="rId2"/>
          <a:stretch>
            <a:fillRect/>
          </a:stretch>
        </p:blipFill>
        <p:spPr>
          <a:xfrm>
            <a:off x="5292000" y="2781000"/>
            <a:ext cx="2321640" cy="3482280"/>
          </a:xfrm>
          <a:prstGeom prst="rect">
            <a:avLst/>
          </a:prstGeom>
        </p:spPr>
      </p:pic>
      <p:pic>
        <p:nvPicPr>
          <p:cNvPr descr="" id="125" name="Рисунок 17"/>
          <p:cNvPicPr/>
          <p:nvPr/>
        </p:nvPicPr>
        <p:blipFill>
          <a:blip r:embed="rId3"/>
          <a:stretch>
            <a:fillRect/>
          </a:stretch>
        </p:blipFill>
        <p:spPr>
          <a:xfrm>
            <a:off x="7380360" y="2853000"/>
            <a:ext cx="1285560" cy="3384000"/>
          </a:xfrm>
          <a:prstGeom prst="rect">
            <a:avLst/>
          </a:prstGeom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457200" y="253080"/>
            <a:ext cx="8229240" cy="1142640"/>
          </a:xfrm>
          <a:prstGeom prst="rect">
            <a:avLst/>
          </a:prstGeom>
        </p:spPr>
        <p:txBody>
          <a:bodyPr anchor="b" bIns="45000" lIns="90000" tIns="45000"/>
          <a:p>
            <a:pPr algn="r">
              <a:lnSpc>
                <a:spcPct val="100000"/>
              </a:lnSpc>
            </a:pPr>
            <a:r>
              <a:rPr lang="ru-RU" sz="4600">
                <a:solidFill>
                  <a:srgbClr val="e6e9cb"/>
                </a:solidFill>
                <a:latin typeface="Rockwell"/>
              </a:rPr>
              <a:t>Новейшие типы фильтрующих средств защиты кожи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611640" y="1556640"/>
            <a:ext cx="3600000" cy="516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2800">
                <a:solidFill>
                  <a:srgbClr val="ffffff"/>
                </a:solidFill>
                <a:latin typeface="Rockwell"/>
              </a:rPr>
              <a:t>Старые образцы</a:t>
            </a:r>
            <a:endParaRPr/>
          </a:p>
        </p:txBody>
      </p:sp>
      <p:pic>
        <p:nvPicPr>
          <p:cNvPr descr="" id="12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79640" y="2133000"/>
            <a:ext cx="4680000" cy="4536000"/>
          </a:xfrm>
          <a:prstGeom prst="rect">
            <a:avLst/>
          </a:prstGeom>
        </p:spPr>
      </p:pic>
      <p:pic>
        <p:nvPicPr>
          <p:cNvPr descr="" id="129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4932000" y="1628640"/>
            <a:ext cx="4088880" cy="504036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253080"/>
            <a:ext cx="8229240" cy="1142640"/>
          </a:xfrm>
          <a:prstGeom prst="rect">
            <a:avLst/>
          </a:prstGeom>
        </p:spPr>
        <p:txBody>
          <a:bodyPr anchor="b" bIns="45000" lIns="90000" tIns="45000"/>
          <a:p>
            <a:pPr algn="r">
              <a:lnSpc>
                <a:spcPct val="100000"/>
              </a:lnSpc>
            </a:pPr>
            <a:r>
              <a:rPr lang="ru-RU" sz="4600">
                <a:solidFill>
                  <a:srgbClr val="e6e9cb"/>
                </a:solidFill>
                <a:latin typeface="Rockwell"/>
              </a:rPr>
              <a:t>Современные модели(фильрующие)</a:t>
            </a:r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16920" y="1412640"/>
            <a:ext cx="422280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Легкий защитный костюм Л-1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32" name="Рисунок 3"/>
          <p:cNvPicPr/>
          <p:nvPr/>
        </p:nvPicPr>
        <p:blipFill>
          <a:blip r:embed="rId1"/>
          <a:stretch>
            <a:fillRect/>
          </a:stretch>
        </p:blipFill>
        <p:spPr>
          <a:xfrm>
            <a:off x="395640" y="1989000"/>
            <a:ext cx="1872000" cy="4680000"/>
          </a:xfrm>
          <a:prstGeom prst="rect">
            <a:avLst/>
          </a:prstGeom>
        </p:spPr>
      </p:pic>
      <p:sp>
        <p:nvSpPr>
          <p:cNvPr id="133" name="CustomShape 3"/>
          <p:cNvSpPr/>
          <p:nvPr/>
        </p:nvSpPr>
        <p:spPr>
          <a:xfrm>
            <a:off x="2843640" y="1772640"/>
            <a:ext cx="5832360" cy="4835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Л-1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предназначен для защиты кожи, одежды и обуви от различного рода воздействий (отравляющие вещества, радиоактивная пыль, нефть, токсичные вещества и пр).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Л-1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защищает кожные покровы человека от воздействия кислот и щелочей Используется в военной, химической промышленности, при проведении дегазационных, дезактивационных, дезинфекционных работ, на местности зараженной опасными веществами. А также при проведении гидротехнических работ от -36 до +45С.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Защитный костюм Л-1 состоит из: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куртка с капюшоном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цельный комбинезон с чулками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две пары перчаток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сумка.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На рукавах куртки имеются манжеты, облегающие запястье. Капюшон фиксируется на шее лентой и пластмассовым шпеньком.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Низ куртки стянут эластичной лентой и снабжен паховым ремнем.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Брюки удерживаются с помощью двух лямок и пряжек из полуколец и фиксируются внизу хлястиками.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 легкий защитный Л-1 выпускается трех ростов: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1 рост: 158-164 см., размер 48-50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2 рост: 170-176 см., размер 50-52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3 рост : 182-188 см., размер 52-54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Костюмы изготавливаются из прорезиненной ткани Т-15 (серая) либо УНКЛ (зеленая).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Гарантийный срок хранения 10,5 лет.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Вес </a:t>
            </a:r>
            <a:r>
              <a:rPr b="1" lang="ru-RU" sz="1200">
                <a:solidFill>
                  <a:srgbClr val="ffffff"/>
                </a:solidFill>
                <a:latin typeface="Times New Roman"/>
              </a:rPr>
              <a:t>костюма Л-1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примерно 3,2 кг.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683640" y="260640"/>
            <a:ext cx="5544360" cy="638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Общевойсковой защитный комплект ОЗК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35" name="Рисунок 4"/>
          <p:cNvPicPr/>
          <p:nvPr/>
        </p:nvPicPr>
        <p:blipFill>
          <a:blip r:embed="rId1"/>
          <a:stretch>
            <a:fillRect/>
          </a:stretch>
        </p:blipFill>
        <p:spPr>
          <a:xfrm>
            <a:off x="539640" y="1268640"/>
            <a:ext cx="2592000" cy="4524480"/>
          </a:xfrm>
          <a:prstGeom prst="rect">
            <a:avLst/>
          </a:prstGeom>
        </p:spPr>
      </p:pic>
      <p:sp>
        <p:nvSpPr>
          <p:cNvPr id="136" name="CustomShape 2"/>
          <p:cNvSpPr/>
          <p:nvPr/>
        </p:nvSpPr>
        <p:spPr>
          <a:xfrm>
            <a:off x="3276000" y="836640"/>
            <a:ext cx="5472360" cy="6209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Общевойсковой защитный комплект ОЗК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предназначен для защиты кожных покровов и обмундирования при действиях в атмосфере зараженной отравляющими или аварийно-химически опасными веществами.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ОЗК предназначен для многократной защиты кожных покровов человека, обмундирования, снаряжения и индивидуального оружия от ОВ, БС, РП, и АХОВ.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В состав комплекта входят защитный плащ, чулки, перчатки. Защитный плащ с рукавами и капюшоном изготавливается пяти размеров: первый - рост человека до 165 см, второй - от 166 до 170 см, третий - от 171 до 175 см, четвертый - от 176 до 180 см, пятый - от 181 см и выше.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Защитные чулки имеют три размера: первый - для сапог размера 37-40, второй - 41-42, третий - 43 размера и выше.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Защитный костюм ОЗК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состоит из защитного плаща ОП-1, защитных чулок и защитных перчаток. Защитный плащ изготавливается из специальной ткани. Плащ ОП-1 имеет две полы, борта, рукава, капюшон, хлястик, шпеньки, тесемки и закрепки, позволяющие использовать общевойсковой</a:t>
            </a:r>
            <a:r>
              <a:rPr b="1" lang="ru-RU" sz="1400">
                <a:solidFill>
                  <a:srgbClr val="ffffff"/>
                </a:solidFill>
                <a:latin typeface="Times New Roman"/>
              </a:rPr>
              <a:t>защитный костюм ОЗК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в виде накидки, комбинезона и надетым в рукава.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Масса плаща химзащиты ОП-1 около 1,6 кг.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Масса пары чулок (бахилы) - 0,8 - 1,2 кг.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Масса пары перчаток - около 350 г.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Гарантийный срок хранения общевойскового защитного комплекта ОЗК - 10 лет.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755640" y="332640"/>
            <a:ext cx="5112360" cy="638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Фильтрующая защитная одежда ФЗО-МП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38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755640" y="1556640"/>
            <a:ext cx="2474640" cy="4248000"/>
          </a:xfrm>
          <a:prstGeom prst="rect">
            <a:avLst/>
          </a:prstGeom>
        </p:spPr>
      </p:pic>
      <p:sp>
        <p:nvSpPr>
          <p:cNvPr id="139" name="CustomShape 2"/>
          <p:cNvSpPr/>
          <p:nvPr/>
        </p:nvSpPr>
        <p:spPr>
          <a:xfrm>
            <a:off x="3708000" y="1340640"/>
            <a:ext cx="5003640" cy="4470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Костюм фильтрующей защитной одежды ФЗО-МП предназначен для выполнения регламентных и ремонтных работ, а также при ликвидации аварий, эвакуации пострадавших из опасной зоны.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Костюм обеспечивает защиту кожных покровов человека от воздействия паров высокотоксичных хими-ческих продуктов: гидразина и его производных, аминов, окислов азота. Обладает фунгицидными и бактерицидными свойствами.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Костюм состоит из куртки с капюшоном и брюк. Костюм двухслойный: верхний слой изготовлен из хлопколавсановой ткани с кислотозащитной пропиткой; внутренний — из хлопчатобумажной ткани с химзащитной пропиткой. Оба слоя сшиты в швах.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В состав костюма входят белье из хлопчатобумажной ткани (рубашка и брюки) и перчатки.</a:t>
            </a:r>
            <a:endParaRPr/>
          </a:p>
          <a:p>
            <a:pPr>
              <a:lnSpc>
                <a:spcPct val="100000"/>
              </a:lnSpc>
            </a:pPr>
            <a:r>
              <a:rPr lang="ru-RU" sz="1600">
                <a:solidFill>
                  <a:srgbClr val="ffffff"/>
                </a:solidFill>
                <a:latin typeface="Times New Roman"/>
              </a:rPr>
              <a:t>Изделие эксплуатируется в сочетании с фильтрующим противогазом и защитной обувью.</a:t>
            </a:r>
            <a:endParaRPr/>
          </a:p>
        </p:txBody>
      </p:sp>
      <p:sp>
        <p:nvSpPr>
          <p:cNvPr id="140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</p:spPr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309960" y="476640"/>
            <a:ext cx="506232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противочумный "Кварц-1М"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42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971640" y="1700640"/>
            <a:ext cx="1511640" cy="3830400"/>
          </a:xfrm>
          <a:prstGeom prst="rect">
            <a:avLst/>
          </a:prstGeom>
        </p:spPr>
      </p:pic>
      <p:sp>
        <p:nvSpPr>
          <p:cNvPr id="143" name="CustomShape 2"/>
          <p:cNvSpPr/>
          <p:nvPr/>
        </p:nvSpPr>
        <p:spPr>
          <a:xfrm>
            <a:off x="3924000" y="908640"/>
            <a:ext cx="4571640" cy="53834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Назначение: для защиты органов дыхания и кожных покровов сотрудников лабораторий и учреждений, занятых изучением и лечением особо опасных инфекционных заболеваний, а также врачебного и санитарного состава противочумных служб.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Комплект прост в обращении, надежен в эксплуатации, обеспечивает высокую защиту органов дыхания и кожных покровов.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Комплект прост в обращении, надежен в эксплуатации, обеспечивает высокую защиту органов дыхания и кожных покровов.</a:t>
            </a:r>
            <a:endParaRPr/>
          </a:p>
          <a:p>
            <a:pPr>
              <a:lnSpc>
                <a:spcPct val="100000"/>
              </a:lnSpc>
            </a:pPr>
            <a:r>
              <a:rPr b="1" lang="ru-RU" sz="1200">
                <a:solidFill>
                  <a:srgbClr val="ffffff"/>
                </a:solidFill>
                <a:latin typeface="Times New Roman"/>
              </a:rPr>
              <a:t>Особенности и преимущества: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-комплект может быть использован в качестве защитной фильтрующей одежды (ЗФО) и в формированиях гражданской обороны (с учетом того, что вместо штатного ФСУ будет применена коробка ГП-5 или ГП-7к);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-комплект прост в обращении, надежен в эксплуатации, обеспечивает высокую защиту органов дыхания и кожных покровов, что подтверждено клиническими испытаниями.</a:t>
            </a:r>
            <a:endParaRPr/>
          </a:p>
          <a:p>
            <a:pPr>
              <a:lnSpc>
                <a:spcPct val="100000"/>
              </a:lnSpc>
            </a:pPr>
            <a:r>
              <a:rPr lang="ru-RU" sz="1200">
                <a:solidFill>
                  <a:srgbClr val="ffffff"/>
                </a:solidFill>
                <a:latin typeface="Times New Roman"/>
              </a:rPr>
              <a:t>Комплект </a:t>
            </a:r>
            <a:r>
              <a:rPr b="1" lang="ru-RU" sz="1200">
                <a:solidFill>
                  <a:srgbClr val="ffffff"/>
                </a:solidFill>
                <a:latin typeface="Times New Roman"/>
              </a:rPr>
              <a:t>КВАРЦ-1М</a:t>
            </a:r>
            <a:r>
              <a:rPr lang="ru-RU" sz="1200">
                <a:solidFill>
                  <a:srgbClr val="ffffff"/>
                </a:solidFill>
                <a:latin typeface="Times New Roman"/>
              </a:rPr>
              <a:t> ЯВЛЯЕТСЯ УНИВЕРСАЛЬНЫМ СРЕДСТВОМ ЗАЩИТЫ от вирусов и микробов при птичьем и свином гриппе, гриппе H1N1, особо опасных инфекциях, для защиты органов дыхания, кожных покровов и слизистых оболочек персонала лабораторий и медицинских учреждений, врачебного и санитарного состава противочумных служб, персонала судебно-медицинской экспертизы, в ветеринарии и на станциях по борьбе с болезнями животных.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539640" y="404640"/>
            <a:ext cx="7632360" cy="6382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Защитная фильтрующая одежда ЗФО для формирований ГО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45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755640" y="1484640"/>
            <a:ext cx="1804680" cy="4392000"/>
          </a:xfrm>
          <a:prstGeom prst="rect">
            <a:avLst/>
          </a:prstGeom>
        </p:spPr>
      </p:pic>
      <p:sp>
        <p:nvSpPr>
          <p:cNvPr id="146" name="CustomShape 2"/>
          <p:cNvSpPr/>
          <p:nvPr/>
        </p:nvSpPr>
        <p:spPr>
          <a:xfrm>
            <a:off x="2915640" y="1196640"/>
            <a:ext cx="5760360" cy="43527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Защитная фильтрующая одежда предназначена для защиты кожных покровов человек от бактериальных аэрозолей, радиоактивной пыли.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Она представляет собой комбинезон из плотной ткани с капюшоном и уплотнительными резинками на рукавах и штанинах. Окончания рукавов и штанин двойные для заправки в перчатки и высокую обувь.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Работать в нем значительно комфортней, чем в костюмах из прорезиненной ткани, вследствие того, что он «дышит», т.е. происходит удаление из подкостюмного пространства нагретого и избыточно влажного воздуха.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ЗФО изготавливается из специальной ткани, имеющей высокие защитные свойства от разных типов пыли, аэрозолей.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Ткань защитной фильтрующей одежды выдерживает многократную обработку (дезактивацию, дезинфекцию) без ухудшения защитных свойств.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В отличие от прорезиненных тканей, ткань ЗФО не теряет защитных свойств в процессе длительного хранения, а также более устойчива к воздействию низких температур.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В комплекте с респиратором Р-2 костюм идеально подходит для работ в условиях радиоактивного загрязнения и при эпидемиях. Кроме того, он значительно дешевле других защитных костюмов.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270720" y="404640"/>
            <a:ext cx="4282200" cy="3646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b="1" lang="ru-RU">
                <a:solidFill>
                  <a:srgbClr val="ffffff"/>
                </a:solidFill>
                <a:latin typeface="Rockwell"/>
              </a:rPr>
              <a:t>Костюм защитный "Корунд-2"</a:t>
            </a:r>
            <a:r>
              <a:rPr lang="ru-RU">
                <a:solidFill>
                  <a:srgbClr val="ffffff"/>
                </a:solidFill>
                <a:latin typeface="Rockwell"/>
              </a:rPr>
              <a:t> </a:t>
            </a:r>
            <a:endParaRPr/>
          </a:p>
        </p:txBody>
      </p:sp>
      <p:pic>
        <p:nvPicPr>
          <p:cNvPr descr="" id="148" name="Рисунок 2"/>
          <p:cNvPicPr/>
          <p:nvPr/>
        </p:nvPicPr>
        <p:blipFill>
          <a:blip r:embed="rId1"/>
          <a:stretch>
            <a:fillRect/>
          </a:stretch>
        </p:blipFill>
        <p:spPr>
          <a:xfrm>
            <a:off x="1043640" y="1412640"/>
            <a:ext cx="1585080" cy="4320000"/>
          </a:xfrm>
          <a:prstGeom prst="rect">
            <a:avLst/>
          </a:prstGeom>
        </p:spPr>
      </p:pic>
      <p:sp>
        <p:nvSpPr>
          <p:cNvPr id="149" name="CustomShape 2"/>
          <p:cNvSpPr/>
          <p:nvPr/>
        </p:nvSpPr>
        <p:spPr>
          <a:xfrm>
            <a:off x="3492000" y="764640"/>
            <a:ext cx="5184360" cy="58446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защитный «КОРУНД-2»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 значительно превосходит Л-1 по эксплуатационным характеристикам.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Ткань костюма «Корунд-2» имеет высокую механическую прочность и защитную способность. Она мягче чем такие ткани, как Т-15 , БЦК, НМФ, УНКЛ-3 и другие, что делает работу в костюме более удобной. Так как ткань нового костюма тоньше, вес его значительно меньше, чем Л-1.</a:t>
            </a:r>
            <a:endParaRPr/>
          </a:p>
          <a:p>
            <a:pPr>
              <a:lnSpc>
                <a:spcPct val="100000"/>
              </a:lnSpc>
            </a:pPr>
            <a:r>
              <a:rPr lang="ru-RU" sz="1400">
                <a:solidFill>
                  <a:srgbClr val="ffffff"/>
                </a:solidFill>
                <a:latin typeface="Times New Roman"/>
              </a:rPr>
              <a:t>Благодаря надёжному прилеганию обтюратора капюшона, можно снимать и надевать противогаз без разгерметизации подкостюмного пространства. Наличие двойного обтюратора рукавов позволяет переодевать перчатки без доступа наружного воздуха в подкостюмное пространство. Ножные хлястики имеют большой диапазон плавной (не дискретной как при использовании резиновых мембран и пластмассовых шпеньков) регулировки, что облегчает подгонку костюма по размеру и позволяет использовать его как с летней так и с зимней одеждой. 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b="1" lang="ru-RU" sz="1400">
                <a:solidFill>
                  <a:srgbClr val="ffffff"/>
                </a:solidFill>
                <a:latin typeface="Times New Roman"/>
              </a:rPr>
              <a:t>Костюм изготовляется в двух вариантах: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1. Противогаз надевается поверх обтюратора капюшона.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2. Капюшон без обтюратора надевается поверх противогаза (как у Л-1).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
</a:t>
            </a:r>
            <a:r>
              <a:rPr lang="ru-RU" sz="1400">
                <a:solidFill>
                  <a:srgbClr val="ffffff"/>
                </a:solidFill>
                <a:latin typeface="Times New Roman"/>
              </a:rPr>
              <a:t>Костюм изготовляется трёх основных ростов (как Л-1), но по заказу может быть изготовлен других размеров. Комплектуется «КОРУНД-2» двумя парами перчаток и сумкой из влагостойкого материала.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