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6;&#1090;&#1088;&#1077;&#1073;&#1085;&#1086;&#1089;&#1090;&#1100;%20&#1074;%20&#1087;&#1086;&#1080;&#1089;&#1082;&#1072;&#1093;%20&#1086;&#1097;&#1091;&#1097;&#1077;&#1085;&#1080;&#1081;.doc" TargetMode="External"/><Relationship Id="rId2" Type="http://schemas.openxmlformats.org/officeDocument/2006/relationships/hyperlink" Target="&#1054;&#1087;&#1088;&#1086;&#1089;&#1085;&#1080;&#1082;%20&#1090;&#1077;&#1088;&#1084;&#1080;&#1085;&#1072;&#1083;&#1100;&#1085;&#1099;&#1093;%20&#1094;&#1077;&#1085;&#1085;&#1086;&#1089;&#1090;&#1077;&#1081;.do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54;&#1094;&#1077;&#1085;&#1082;&#1072;%20&#1091;&#1088;&#1086;&#1074;&#1085;&#1103;%20&#1087;&#1088;&#1080;&#1090;&#1103;&#1079;&#1072;&#1085;&#1080;&#1081;%20&#1060;.&#1061;&#1086;&#1087;&#1087;&#1077;.doc" TargetMode="External"/><Relationship Id="rId4" Type="http://schemas.openxmlformats.org/officeDocument/2006/relationships/hyperlink" Target="&#1052;&#1086;&#1090;&#1080;&#1074;&#1072;&#1094;&#1080;&#1103;%20&#1091;&#1089;&#1087;&#1077;&#1093;&#1072;%20&#1080;%20&#1073;&#1086;&#1103;&#1079;&#1085;&#1100;%20&#1085;&#1077;&#1091;&#1076;&#1072;&#1095;&#1080;%20&#1056;&#1077;&#1072;&#1085;&#1072;.do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sycabi.net/testy/428-test-sondi-metodika-vosmi-vlechenij-metod-portretnykh-vyborov-mpv-modifikatsiya-sobchik-oprosnik-sudboanaliz" TargetMode="External"/><Relationship Id="rId2" Type="http://schemas.openxmlformats.org/officeDocument/2006/relationships/hyperlink" Target="&#1058;&#1077;&#1089;&#1090;%20&#1057;&#1086;&#1085;&#1076;&#1080;/&#1058;&#1045;&#1057;&#1058;%20%20&#1057;&#1054;&#1053;&#1044;&#1048;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84;&#1077;&#1090;&#1086;&#1076;&#1080;&#1082;&#1072;%20&#1086;&#1087;&#1088;&#1077;&#1076;&#1077;&#1083;&#1077;&#1085;&#1080;&#1103;%20&#1091;&#1088;&#1086;&#1074;&#1085;&#1103;%20&#1053;&#1055;&#1059;.doc" TargetMode="External"/><Relationship Id="rId2" Type="http://schemas.openxmlformats.org/officeDocument/2006/relationships/hyperlink" Target="&#1072;&#1083;&#1082;&#1086;&#1075;&#1086;&#1083;&#1080;&#1079;&#1072;&#1094;&#1080;&#1103;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9;&#1080;&#1093;&#1086;&#1075;&#1077;&#1086;&#1084;&#1077;&#1090;&#1088;&#1080;&#1095;&#1077;&#1089;&#1082;&#1080;&#1081;%20&#1090;&#1077;&#1089;&#1090;.doc" TargetMode="External"/><Relationship Id="rId2" Type="http://schemas.openxmlformats.org/officeDocument/2006/relationships/hyperlink" Target="&#1056;&#1080;&#1089;&#1091;&#1085;&#1086;&#1082;%20&#1089;&#1077;&#1084;&#1100;&#1080;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8297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smtClean="0"/>
              <a:t>Психологическая характеристика исправления и ресоциализации осужденных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32656"/>
            <a:ext cx="4390256" cy="82550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Н.Ф. ЯКОВЛЕВА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067944" y="5805264"/>
            <a:ext cx="4822304" cy="825506"/>
          </a:xfrm>
          <a:prstGeom prst="rect">
            <a:avLst/>
          </a:prstGeom>
        </p:spPr>
        <p:txBody>
          <a:bodyPr vert="horz" lIns="45720" rIns="45720">
            <a:normAutofit fontScale="92500"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ru-RU" sz="3200" b="1" i="1" dirty="0" smtClean="0">
                <a:solidFill>
                  <a:schemeClr val="tx2"/>
                </a:solidFill>
                <a:latin typeface="Monotype Corsiva" pitchFamily="66" charset="0"/>
              </a:rPr>
              <a:t>УЧЕБНАЯ   ПРЕЗЕНТАЦИЯ 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hlinkClick r:id="rId2" action="ppaction://hlinkfile"/>
              </a:rPr>
              <a:t>Опросник</a:t>
            </a:r>
            <a:r>
              <a:rPr lang="ru-RU" dirty="0" smtClean="0">
                <a:hlinkClick r:id="rId2" action="ppaction://hlinkfile"/>
              </a:rPr>
              <a:t> терминальных </a:t>
            </a:r>
            <a:r>
              <a:rPr lang="ru-RU" dirty="0" smtClean="0">
                <a:hlinkClick r:id="rId2" action="ppaction://hlinkfile"/>
              </a:rPr>
              <a:t>ценностей</a:t>
            </a:r>
            <a:r>
              <a:rPr lang="ru-RU" dirty="0" smtClean="0"/>
              <a:t> (См. </a:t>
            </a:r>
            <a:r>
              <a:rPr lang="ru-RU" dirty="0" smtClean="0"/>
              <a:t>Хрестоматию)</a:t>
            </a:r>
            <a:endParaRPr lang="ru-RU" dirty="0" smtClean="0"/>
          </a:p>
          <a:p>
            <a:r>
              <a:rPr lang="ru-RU" dirty="0" smtClean="0">
                <a:hlinkClick r:id="rId3" action="ppaction://hlinkfile"/>
              </a:rPr>
              <a:t>Потребность в поиске </a:t>
            </a:r>
            <a:r>
              <a:rPr lang="ru-RU" dirty="0" smtClean="0">
                <a:hlinkClick r:id="rId3" action="ppaction://hlinkfile"/>
              </a:rPr>
              <a:t>ощущений</a:t>
            </a:r>
            <a:r>
              <a:rPr lang="ru-RU" dirty="0" smtClean="0"/>
              <a:t> (См. Хрестоматию)</a:t>
            </a:r>
            <a:endParaRPr lang="ru-RU" dirty="0" smtClean="0"/>
          </a:p>
          <a:p>
            <a:r>
              <a:rPr lang="ru-RU" dirty="0" smtClean="0">
                <a:hlinkClick r:id="rId4" action="ppaction://hlinkfile"/>
              </a:rPr>
              <a:t>Мотивация успеха и боязнь </a:t>
            </a:r>
            <a:r>
              <a:rPr lang="ru-RU" dirty="0" smtClean="0">
                <a:hlinkClick r:id="rId4" action="ppaction://hlinkfile"/>
              </a:rPr>
              <a:t>неудачи</a:t>
            </a:r>
            <a:r>
              <a:rPr lang="ru-RU" dirty="0" smtClean="0"/>
              <a:t> (См. Хрестоматию)</a:t>
            </a:r>
            <a:endParaRPr lang="ru-RU" dirty="0" smtClean="0"/>
          </a:p>
          <a:p>
            <a:r>
              <a:rPr lang="ru-RU" dirty="0" smtClean="0">
                <a:hlinkClick r:id="rId5" action="ppaction://hlinkfile"/>
              </a:rPr>
              <a:t>Оценка уровня </a:t>
            </a:r>
            <a:r>
              <a:rPr lang="ru-RU" dirty="0" smtClean="0">
                <a:hlinkClick r:id="rId5" action="ppaction://hlinkfile"/>
              </a:rPr>
              <a:t>притязаний</a:t>
            </a:r>
            <a:r>
              <a:rPr lang="ru-RU" dirty="0" smtClean="0"/>
              <a:t> (См. Хрестоматию)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Методики исследования мотивационной сферы личности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hlinkClick r:id="rId2" action="ppaction://hlinkfile"/>
              </a:rPr>
              <a:t>Тест </a:t>
            </a:r>
            <a:r>
              <a:rPr lang="ru-RU" dirty="0" err="1" smtClean="0">
                <a:hlinkClick r:id="rId2" action="ppaction://hlinkfile"/>
              </a:rPr>
              <a:t>Сонди</a:t>
            </a:r>
            <a:r>
              <a:rPr lang="ru-RU" dirty="0" smtClean="0"/>
              <a:t> </a:t>
            </a:r>
            <a:r>
              <a:rPr lang="ru-RU" dirty="0" smtClean="0"/>
              <a:t>(Инструкция по использованию См</a:t>
            </a:r>
            <a:r>
              <a:rPr lang="ru-RU" dirty="0" smtClean="0"/>
              <a:t>. </a:t>
            </a:r>
            <a:r>
              <a:rPr lang="ru-RU" dirty="0" smtClean="0"/>
              <a:t>Хрестоматию, </a:t>
            </a:r>
            <a:r>
              <a:rPr lang="ru-RU" dirty="0" err="1" smtClean="0"/>
              <a:t>стимульный</a:t>
            </a:r>
            <a:r>
              <a:rPr lang="ru-RU" dirty="0" smtClean="0"/>
              <a:t> материал можно скопировать по ссылке </a:t>
            </a: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psycabi.net/testy/428-test-sondi-metodika-vosmi-vlechenij-metod-portretnykh-vyborov-mpv-modifikatsiya-sobchik-oprosnik-sudboanaliz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en-US" dirty="0" smtClean="0"/>
              <a:t>h</a:t>
            </a:r>
            <a:r>
              <a:rPr lang="ru-RU" dirty="0" smtClean="0"/>
              <a:t> – сексуальная </a:t>
            </a:r>
            <a:r>
              <a:rPr lang="ru-RU" dirty="0" err="1" smtClean="0"/>
              <a:t>недифференцированность</a:t>
            </a:r>
            <a:r>
              <a:rPr lang="ru-RU" dirty="0" smtClean="0"/>
              <a:t>, </a:t>
            </a:r>
          </a:p>
          <a:p>
            <a:r>
              <a:rPr lang="en-US" dirty="0" smtClean="0"/>
              <a:t>s</a:t>
            </a:r>
            <a:r>
              <a:rPr lang="ru-RU" dirty="0" smtClean="0"/>
              <a:t> – садизм - мазохизм, </a:t>
            </a:r>
          </a:p>
          <a:p>
            <a:r>
              <a:rPr lang="en-US" dirty="0" smtClean="0"/>
              <a:t>e</a:t>
            </a:r>
            <a:r>
              <a:rPr lang="ru-RU" dirty="0" smtClean="0"/>
              <a:t> – </a:t>
            </a:r>
            <a:r>
              <a:rPr lang="ru-RU" dirty="0" err="1" smtClean="0"/>
              <a:t>эпилептоидные</a:t>
            </a:r>
            <a:r>
              <a:rPr lang="ru-RU" dirty="0" smtClean="0"/>
              <a:t> тенденции, </a:t>
            </a:r>
          </a:p>
          <a:p>
            <a:r>
              <a:rPr lang="en-US" dirty="0" err="1" smtClean="0"/>
              <a:t>hy</a:t>
            </a:r>
            <a:r>
              <a:rPr lang="ru-RU" dirty="0" smtClean="0"/>
              <a:t> – истерические склонности, </a:t>
            </a:r>
          </a:p>
          <a:p>
            <a:r>
              <a:rPr lang="en-US" dirty="0" smtClean="0"/>
              <a:t>k</a:t>
            </a:r>
            <a:r>
              <a:rPr lang="ru-RU" dirty="0" smtClean="0"/>
              <a:t> – </a:t>
            </a:r>
            <a:r>
              <a:rPr lang="ru-RU" dirty="0" err="1" smtClean="0"/>
              <a:t>кататонические</a:t>
            </a:r>
            <a:r>
              <a:rPr lang="ru-RU" dirty="0" smtClean="0"/>
              <a:t> проявления, </a:t>
            </a:r>
          </a:p>
          <a:p>
            <a:r>
              <a:rPr lang="en-US" dirty="0" smtClean="0"/>
              <a:t>p</a:t>
            </a:r>
            <a:r>
              <a:rPr lang="ru-RU" dirty="0" smtClean="0"/>
              <a:t> - </a:t>
            </a:r>
            <a:r>
              <a:rPr lang="ru-RU" dirty="0" err="1" smtClean="0"/>
              <a:t>паранойяльность</a:t>
            </a:r>
            <a:r>
              <a:rPr lang="ru-RU" dirty="0" smtClean="0"/>
              <a:t>, </a:t>
            </a:r>
          </a:p>
          <a:p>
            <a:r>
              <a:rPr lang="en-US" dirty="0" smtClean="0"/>
              <a:t>d</a:t>
            </a:r>
            <a:r>
              <a:rPr lang="ru-RU" dirty="0" smtClean="0"/>
              <a:t> – депрессивное состояние, </a:t>
            </a:r>
          </a:p>
          <a:p>
            <a:r>
              <a:rPr lang="en-US" dirty="0" smtClean="0"/>
              <a:t>m</a:t>
            </a:r>
            <a:r>
              <a:rPr lang="ru-RU" dirty="0" smtClean="0"/>
              <a:t> – маниакальные проявления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Изучение личности по методу Л. </a:t>
            </a:r>
            <a:r>
              <a:rPr lang="ru-RU" dirty="0" err="1" smtClean="0"/>
              <a:t>Сонди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СКРИНИНГ-АНКЕТА НА ОПРЕДЕЛЕНИЕ УРОВНЯ АЛКОГОЛИЗАЦИИ ЛИЧНОСТИ</a:t>
            </a:r>
            <a:endParaRPr lang="ru-RU" dirty="0" smtClean="0"/>
          </a:p>
          <a:p>
            <a:r>
              <a:rPr lang="ru-RU" b="1" dirty="0" smtClean="0">
                <a:hlinkClick r:id="rId3" action="ppaction://hlinkfile"/>
              </a:rPr>
              <a:t>Методика определения уровня нервно-психической устойчивости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Выявление зависимостей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 smtClean="0"/>
              <a:t>Опросник</a:t>
            </a:r>
            <a:r>
              <a:rPr lang="ru-RU" b="1" i="1" dirty="0" smtClean="0"/>
              <a:t> суицидального риска (ОСР</a:t>
            </a:r>
            <a:r>
              <a:rPr lang="ru-RU" b="1" i="1" dirty="0" smtClean="0"/>
              <a:t>) </a:t>
            </a:r>
            <a:r>
              <a:rPr lang="ru-RU" dirty="0" smtClean="0"/>
              <a:t>(См. Хрестоматию)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Склонность к суициду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Рисунок </a:t>
            </a:r>
            <a:r>
              <a:rPr lang="ru-RU" dirty="0" smtClean="0">
                <a:hlinkClick r:id="rId2" action="ppaction://hlinkfile"/>
              </a:rPr>
              <a:t>семьи</a:t>
            </a:r>
            <a:r>
              <a:rPr lang="ru-RU" dirty="0" smtClean="0"/>
              <a:t> (См. Хрестоматию)</a:t>
            </a:r>
            <a:endParaRPr lang="ru-RU" dirty="0" smtClean="0"/>
          </a:p>
          <a:p>
            <a:r>
              <a:rPr lang="ru-RU" b="1" dirty="0" err="1" smtClean="0">
                <a:hlinkClick r:id="rId3" action="ppaction://hlinkfile"/>
              </a:rPr>
              <a:t>Психогеометрический</a:t>
            </a:r>
            <a:r>
              <a:rPr lang="ru-RU" b="1" dirty="0" smtClean="0">
                <a:hlinkClick r:id="rId3" action="ppaction://hlinkfile"/>
              </a:rPr>
              <a:t> </a:t>
            </a:r>
            <a:r>
              <a:rPr lang="ru-RU" b="1" dirty="0" smtClean="0">
                <a:hlinkClick r:id="rId3" action="ppaction://hlinkfile"/>
              </a:rPr>
              <a:t>тест</a:t>
            </a:r>
            <a:r>
              <a:rPr lang="ru-RU" dirty="0" smtClean="0"/>
              <a:t> (См. Хрестоматию)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Рисуночный тесты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</TotalTime>
  <Words>159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Психологическая характеристика исправления и ресоциализации осужденных</vt:lpstr>
      <vt:lpstr>Методики исследования мотивационной сферы личности</vt:lpstr>
      <vt:lpstr>Изучение личности по методу Л. Сонди</vt:lpstr>
      <vt:lpstr>Выявление зависимостей</vt:lpstr>
      <vt:lpstr>Склонность к суициду</vt:lpstr>
      <vt:lpstr>Рисуночный тесты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ПЕНИТЕНЦИАРНАЯ ПСИХОЛОГИЯ</dc:title>
  <dc:creator>ИДОиПК</dc:creator>
  <cp:lastModifiedBy>KSPU</cp:lastModifiedBy>
  <cp:revision>20</cp:revision>
  <dcterms:created xsi:type="dcterms:W3CDTF">2014-09-03T11:18:04Z</dcterms:created>
  <dcterms:modified xsi:type="dcterms:W3CDTF">2016-04-27T09:08:01Z</dcterms:modified>
</cp:coreProperties>
</file>