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5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8" r:id="rId19"/>
    <p:sldId id="280" r:id="rId20"/>
    <p:sldId id="281" r:id="rId21"/>
    <p:sldId id="282" r:id="rId22"/>
    <p:sldId id="283" r:id="rId23"/>
    <p:sldId id="284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 autoAdjust="0"/>
    <p:restoredTop sz="94598" autoAdjust="0"/>
  </p:normalViewPr>
  <p:slideViewPr>
    <p:cSldViewPr>
      <p:cViewPr>
        <p:scale>
          <a:sx n="75" d="100"/>
          <a:sy n="75" d="100"/>
        </p:scale>
        <p:origin x="-510" y="-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620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E6E627-3E17-4D05-A9D8-62941EF68BBD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9F1E7D-AE97-4FE1-B679-A194C6A9C12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F1E7D-AE97-4FE1-B679-A194C6A9C12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714488"/>
            <a:ext cx="7772400" cy="182976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>Психология групп осужденных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620688"/>
            <a:ext cx="7772400" cy="681490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latin typeface="Monotype Corsiva" pitchFamily="66" charset="0"/>
              </a:rPr>
              <a:t>Н.Ф.  ЯКОВЛЕВА </a:t>
            </a:r>
            <a:endParaRPr lang="ru-RU" sz="4400" b="1" dirty="0" smtClean="0">
              <a:latin typeface="Monotype Corsiva" pitchFamily="66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371600" y="6021288"/>
            <a:ext cx="7772400" cy="681490"/>
          </a:xfrm>
          <a:prstGeom prst="rect">
            <a:avLst/>
          </a:prstGeom>
        </p:spPr>
        <p:txBody>
          <a:bodyPr vert="horz" lIns="45720" rIns="45720">
            <a:noAutofit/>
          </a:bodyPr>
          <a:lstStyle/>
          <a:p>
            <a:pPr marL="0" marR="64008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ru-RU" sz="3200" b="1" dirty="0" smtClean="0">
                <a:solidFill>
                  <a:schemeClr val="tx2"/>
                </a:solidFill>
                <a:latin typeface="Monotype Corsiva" pitchFamily="66" charset="0"/>
              </a:rPr>
              <a:t>УЧЕБНАЯ   ПРЕЗЕНТАЦИЯ 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1124744"/>
            <a:ext cx="8712968" cy="5256584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smtClean="0"/>
              <a:t>Казначей </a:t>
            </a:r>
            <a:r>
              <a:rPr lang="ru-RU" b="1" dirty="0" err="1" smtClean="0"/>
              <a:t>общака</a:t>
            </a:r>
            <a:r>
              <a:rPr lang="ru-RU" b="1" dirty="0" smtClean="0"/>
              <a:t> </a:t>
            </a:r>
            <a:r>
              <a:rPr lang="ru-RU" dirty="0" smtClean="0"/>
              <a:t>имеет троих и более хранителей </a:t>
            </a:r>
            <a:r>
              <a:rPr lang="ru-RU" dirty="0" err="1" smtClean="0"/>
              <a:t>общака</a:t>
            </a:r>
            <a:r>
              <a:rPr lang="ru-RU" dirty="0" smtClean="0"/>
              <a:t>, которые лично отвечают за сохранность находящегося в тайниках (чая, денег, сигарет, наркотиков и др.). Им выделяется определенная доля </a:t>
            </a:r>
            <a:r>
              <a:rPr lang="ru-RU" dirty="0" err="1" smtClean="0"/>
              <a:t>общака</a:t>
            </a:r>
            <a:r>
              <a:rPr lang="ru-RU" dirty="0" smtClean="0"/>
              <a:t>. Казначей подчиняется непосредственно вору.  </a:t>
            </a:r>
            <a:r>
              <a:rPr lang="ru-RU" dirty="0" err="1" smtClean="0"/>
              <a:t>Общак</a:t>
            </a:r>
            <a:r>
              <a:rPr lang="ru-RU" dirty="0" smtClean="0"/>
              <a:t> используется для осужденных, которые переводятся в ПКТ, ШИЗО, на тюремный, особый режим. Приближенный подбирает лиц для перевозки выделенного</a:t>
            </a:r>
          </a:p>
          <a:p>
            <a:r>
              <a:rPr lang="ru-RU" dirty="0" err="1" smtClean="0"/>
              <a:t>общака</a:t>
            </a:r>
            <a:r>
              <a:rPr lang="ru-RU" dirty="0" smtClean="0"/>
              <a:t> из числа направляемых на этап. В случае </a:t>
            </a:r>
            <a:r>
              <a:rPr lang="ru-RU" dirty="0" err="1" smtClean="0"/>
              <a:t>несохранения</a:t>
            </a:r>
            <a:r>
              <a:rPr lang="ru-RU" dirty="0" smtClean="0"/>
              <a:t>  </a:t>
            </a:r>
            <a:r>
              <a:rPr lang="ru-RU" dirty="0" err="1" smtClean="0"/>
              <a:t>общака</a:t>
            </a:r>
            <a:r>
              <a:rPr lang="ru-RU" dirty="0" smtClean="0"/>
              <a:t> или нарушения инструкции  вора,  они подвергаются физическому воздействию, унижению либо издевательству.</a:t>
            </a:r>
          </a:p>
          <a:p>
            <a:r>
              <a:rPr lang="ru-RU" b="1" dirty="0" smtClean="0"/>
              <a:t>Лидер кустарей  </a:t>
            </a:r>
            <a:r>
              <a:rPr lang="ru-RU" dirty="0" smtClean="0"/>
              <a:t>со своей группой изготавливают запрещенные предметы,</a:t>
            </a:r>
          </a:p>
          <a:p>
            <a:r>
              <a:rPr lang="ru-RU" dirty="0" smtClean="0"/>
              <a:t>предназначенные для </a:t>
            </a:r>
            <a:r>
              <a:rPr lang="ru-RU" dirty="0" err="1" smtClean="0"/>
              <a:t>общака</a:t>
            </a:r>
            <a:r>
              <a:rPr lang="ru-RU" dirty="0" smtClean="0"/>
              <a:t>: ножи, тапочки, сувениры и т. п. Эти предметы могут оставаться в  </a:t>
            </a:r>
            <a:r>
              <a:rPr lang="ru-RU" dirty="0" err="1" smtClean="0"/>
              <a:t>общаке</a:t>
            </a:r>
            <a:r>
              <a:rPr lang="ru-RU" dirty="0" smtClean="0"/>
              <a:t> или реализовываться по указанию вора (свояка). Часть изготовленного кустари используют для своих нужд.</a:t>
            </a:r>
          </a:p>
          <a:p>
            <a:r>
              <a:rPr lang="ru-RU" b="1" dirty="0" smtClean="0"/>
              <a:t>Лидер спекулянтов </a:t>
            </a:r>
            <a:r>
              <a:rPr lang="ru-RU" dirty="0" smtClean="0"/>
              <a:t>со своей группой занимаются перепродажей запрещенных предметов, которые попадают к ним через вольнонаемных сотрудников, а также путем </a:t>
            </a:r>
            <a:r>
              <a:rPr lang="ru-RU" dirty="0" err="1" smtClean="0"/>
              <a:t>переброса</a:t>
            </a:r>
            <a:r>
              <a:rPr lang="ru-RU" dirty="0" smtClean="0"/>
              <a:t> через основной забор учреждения. Часть этих предметов лидер спекулянтов передает в </a:t>
            </a:r>
            <a:r>
              <a:rPr lang="ru-RU" dirty="0" err="1" smtClean="0"/>
              <a:t>общак</a:t>
            </a:r>
            <a:r>
              <a:rPr lang="ru-RU" dirty="0" smtClean="0"/>
              <a:t>, а остальные оставляет себе и членам своей группы для спекулятивных целей.</a:t>
            </a:r>
          </a:p>
          <a:p>
            <a:r>
              <a:rPr lang="ru-RU" b="1" dirty="0" smtClean="0"/>
              <a:t>Шнырь</a:t>
            </a:r>
            <a:r>
              <a:rPr lang="ru-RU" dirty="0" smtClean="0"/>
              <a:t> обслуживает вора (свояка): убирает, стирает, готовит пищу. Живет обычно отдельно, почти незаметно. Шнырь — непосредственный слуга элиты, поэтому является неприкосновенным лицом.</a:t>
            </a:r>
          </a:p>
          <a:p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Функции членов воровской группы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Если в колонии или тюрьме нет вора, воровской мир может послать туда своего представителя, </a:t>
            </a:r>
            <a:r>
              <a:rPr lang="ru-RU" b="1" i="1" dirty="0" smtClean="0"/>
              <a:t>смотрящего</a:t>
            </a:r>
            <a:r>
              <a:rPr lang="ru-RU" dirty="0" smtClean="0"/>
              <a:t>, чтобы он следил за соблюдением</a:t>
            </a:r>
          </a:p>
          <a:p>
            <a:r>
              <a:rPr lang="ru-RU" dirty="0" smtClean="0"/>
              <a:t>заключенными (осужденными) тюремного закона. Смотрящий снабжается мандатом (записка с соответствующими распоряжениями), который представляет авторитетным блатным. Он также может быть назначен вором, уходящим на этап. </a:t>
            </a:r>
          </a:p>
          <a:p>
            <a:r>
              <a:rPr lang="ru-RU" dirty="0" smtClean="0"/>
              <a:t>В настоящее время система смотрящих в исправительных учреждениях является повсеместной1.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 smtClean="0"/>
              <a:t>Предупреждающие мероприятия </a:t>
            </a:r>
            <a:r>
              <a:rPr lang="ru-RU" dirty="0" smtClean="0"/>
              <a:t>направлены на профилактику возникновения</a:t>
            </a:r>
          </a:p>
          <a:p>
            <a:r>
              <a:rPr lang="ru-RU" dirty="0" smtClean="0"/>
              <a:t>малых неофициальных групп асоциальной направленности. Их цель —</a:t>
            </a:r>
          </a:p>
          <a:p>
            <a:r>
              <a:rPr lang="ru-RU" dirty="0" smtClean="0"/>
              <a:t>выявление и ликвидация причин и условий, способствующих возникновению</a:t>
            </a:r>
          </a:p>
          <a:p>
            <a:r>
              <a:rPr lang="ru-RU" dirty="0" smtClean="0"/>
              <a:t>таких объединений.</a:t>
            </a:r>
          </a:p>
          <a:p>
            <a:r>
              <a:rPr lang="ru-RU" b="1" dirty="0" smtClean="0"/>
              <a:t>Пресекающие мероприятия </a:t>
            </a:r>
            <a:r>
              <a:rPr lang="ru-RU" dirty="0" smtClean="0"/>
              <a:t>- создание условий, исключающих функционирование</a:t>
            </a:r>
          </a:p>
          <a:p>
            <a:r>
              <a:rPr lang="ru-RU" dirty="0" smtClean="0"/>
              <a:t>таких групп.</a:t>
            </a:r>
          </a:p>
          <a:p>
            <a:r>
              <a:rPr lang="ru-RU" b="1" dirty="0" smtClean="0"/>
              <a:t>Разобщающие мероприятия, </a:t>
            </a:r>
            <a:r>
              <a:rPr lang="ru-RU" dirty="0" smtClean="0"/>
              <a:t> целью которых является переориентация и разобщение</a:t>
            </a:r>
          </a:p>
          <a:p>
            <a:r>
              <a:rPr lang="ru-RU" dirty="0" smtClean="0"/>
              <a:t>(разложение) неофициальных малых групп асоциальной направленности, предусматривают следующие направления воздействия:</a:t>
            </a:r>
          </a:p>
          <a:p>
            <a:r>
              <a:rPr lang="ru-RU" dirty="0" smtClean="0"/>
              <a:t>— индивидуально-воспитательная работа с членами группы и рекомендация в выборе новых товарищей и другой группы общения;</a:t>
            </a:r>
          </a:p>
          <a:p>
            <a:r>
              <a:rPr lang="ru-RU" dirty="0" smtClean="0"/>
              <a:t>— метод прививок, то есть ввод в группу новых членов, обладающих высокой устойчивостью и положительной направленностью;</a:t>
            </a:r>
          </a:p>
          <a:p>
            <a:r>
              <a:rPr lang="ru-RU" dirty="0" smtClean="0"/>
              <a:t>— переориентация лидера на позитивные цели, а затем через него изменение направленности всей группы;</a:t>
            </a:r>
          </a:p>
          <a:p>
            <a:r>
              <a:rPr lang="ru-RU" dirty="0" smtClean="0"/>
              <a:t>— психологическая и физическая изоляция лидера;</a:t>
            </a:r>
          </a:p>
          <a:p>
            <a:r>
              <a:rPr lang="ru-RU" dirty="0" smtClean="0"/>
              <a:t>— изменение ценностей группы, поиск интересного дела, занятия;</a:t>
            </a:r>
          </a:p>
          <a:p>
            <a:r>
              <a:rPr lang="ru-RU" dirty="0" smtClean="0"/>
              <a:t>— активизация общественного мнения против малых групп асоциальной направленности.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Деятельность администрации по переориентации и разобщению   малых групп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1481328"/>
            <a:ext cx="8712968" cy="5044016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smtClean="0"/>
              <a:t>Лидер </a:t>
            </a:r>
            <a:r>
              <a:rPr lang="ru-RU" dirty="0" smtClean="0"/>
              <a:t>— это член группы, который спонтанно выдвигается на роль неофициального руководителя в условиях определенной, специфической и,</a:t>
            </a:r>
          </a:p>
          <a:p>
            <a:r>
              <a:rPr lang="ru-RU" dirty="0" smtClean="0"/>
              <a:t>как правило, значимой ситуации, чтобы обеспечить организацию коллективной  деятельности людей. Лидеры (</a:t>
            </a:r>
            <a:r>
              <a:rPr lang="ru-RU" dirty="0" err="1" smtClean="0"/>
              <a:t>авторитоти</a:t>
            </a:r>
            <a:r>
              <a:rPr lang="ru-RU" dirty="0" smtClean="0"/>
              <a:t>) не утверждают свою власть с помощью силы, кулака, а пользуются уважением молчаливого большинства. Осужденных привлекают в лидерах независимость, умение постоять за себя, смелость в отстаивании своих взглядов, отсутствие страха перед  лишениями.</a:t>
            </a:r>
          </a:p>
          <a:p>
            <a:endParaRPr lang="ru-RU" dirty="0" smtClean="0"/>
          </a:p>
          <a:p>
            <a:r>
              <a:rPr lang="ru-RU" dirty="0" smtClean="0"/>
              <a:t>Неформальные лидеры в среднем намного моложе представителей других групп осужденных. Лица, занимающие нейтральную позицию, старше их.</a:t>
            </a:r>
          </a:p>
          <a:p>
            <a:endParaRPr lang="ru-RU" dirty="0" smtClean="0"/>
          </a:p>
          <a:p>
            <a:r>
              <a:rPr lang="ru-RU" dirty="0" smtClean="0"/>
              <a:t>Лидеры лучше других одеты, подтянуты, выказывают своеобразный тюремный шик, поскольку внешний вид является показателем статуса. У них имеются и другие льготы, например, они выполняют более легкие работы или вообще не работают. В настоящее</a:t>
            </a:r>
          </a:p>
          <a:p>
            <a:r>
              <a:rPr lang="ru-RU" dirty="0" smtClean="0"/>
              <a:t>время в связи со снижением трудовой активности осужденных они получают</a:t>
            </a:r>
          </a:p>
          <a:p>
            <a:r>
              <a:rPr lang="ru-RU" dirty="0" smtClean="0"/>
              <a:t>дивиденды с тех, кто трудится. Излишки взимаются в виде своеобразных налогов,</a:t>
            </a:r>
          </a:p>
          <a:p>
            <a:r>
              <a:rPr lang="ru-RU" dirty="0" smtClean="0"/>
              <a:t>которыми облагаются другие осужденные.</a:t>
            </a:r>
          </a:p>
          <a:p>
            <a:endParaRPr lang="ru-RU" dirty="0" smtClean="0"/>
          </a:p>
          <a:p>
            <a:r>
              <a:rPr lang="ru-RU" dirty="0" smtClean="0"/>
              <a:t>Психологические исследования показали, что среди неформальных лидеров</a:t>
            </a:r>
          </a:p>
          <a:p>
            <a:r>
              <a:rPr lang="ru-RU" dirty="0" smtClean="0"/>
              <a:t>и их окружения доля подпадающих под понятие психологической нормы существенно</a:t>
            </a:r>
          </a:p>
          <a:p>
            <a:r>
              <a:rPr lang="ru-RU" dirty="0" smtClean="0"/>
              <a:t>больше, чем среди всех других осужденных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Лидерство в малых группах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733256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smtClean="0"/>
              <a:t>Лидер выполняет следующие функции</a:t>
            </a:r>
            <a:r>
              <a:rPr lang="ru-RU" dirty="0" smtClean="0"/>
              <a:t>: организаторская, планирующая,</a:t>
            </a:r>
          </a:p>
          <a:p>
            <a:r>
              <a:rPr lang="ru-RU" dirty="0" smtClean="0"/>
              <a:t>функция представительства, информационная, функция контроля внутренних</a:t>
            </a:r>
          </a:p>
          <a:p>
            <a:r>
              <a:rPr lang="ru-RU" dirty="0" smtClean="0"/>
              <a:t>и внешних связей, исполнительская, поощрения и наказания, функция арбитра</a:t>
            </a:r>
          </a:p>
          <a:p>
            <a:r>
              <a:rPr lang="ru-RU" dirty="0" smtClean="0"/>
              <a:t>и посредника. Подфункции: принятия решения, нормативно-регулирующая, защиты осужденных.</a:t>
            </a:r>
          </a:p>
          <a:p>
            <a:r>
              <a:rPr lang="ru-RU" b="1" dirty="0" smtClean="0"/>
              <a:t>Обязанности лидера:</a:t>
            </a:r>
          </a:p>
          <a:p>
            <a:r>
              <a:rPr lang="ru-RU" dirty="0" smtClean="0"/>
              <a:t>— контроль за соблюдением осужденными тюремного закона;</a:t>
            </a:r>
          </a:p>
          <a:p>
            <a:r>
              <a:rPr lang="ru-RU" dirty="0" smtClean="0"/>
              <a:t>— организация каналов проникновения запрещенных предметов;</a:t>
            </a:r>
          </a:p>
          <a:p>
            <a:r>
              <a:rPr lang="ru-RU" dirty="0" smtClean="0"/>
              <a:t>— налаживание незаконных связей с сотрудниками исправительного учреждения;</a:t>
            </a:r>
          </a:p>
          <a:p>
            <a:r>
              <a:rPr lang="ru-RU" dirty="0" smtClean="0"/>
              <a:t>— организация сбора средств среди осужденных в </a:t>
            </a:r>
            <a:r>
              <a:rPr lang="ru-RU" dirty="0" err="1" smtClean="0"/>
              <a:t>общак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— организация противоборства администрации;</a:t>
            </a:r>
          </a:p>
          <a:p>
            <a:r>
              <a:rPr lang="ru-RU" dirty="0" smtClean="0"/>
              <a:t>— контроль над конфликтными ситуациями, их разрешение путем проведения</a:t>
            </a:r>
          </a:p>
          <a:p>
            <a:r>
              <a:rPr lang="ru-RU" dirty="0" err="1" smtClean="0"/>
              <a:t>сходняков</a:t>
            </a:r>
            <a:r>
              <a:rPr lang="ru-RU" dirty="0" smtClean="0"/>
              <a:t> и др. </a:t>
            </a:r>
          </a:p>
          <a:p>
            <a:endParaRPr lang="ru-RU" dirty="0" smtClean="0"/>
          </a:p>
          <a:p>
            <a:r>
              <a:rPr lang="ru-RU" dirty="0" smtClean="0"/>
              <a:t>Если администрация исправительного учреждения берет названные функции</a:t>
            </a:r>
          </a:p>
          <a:p>
            <a:r>
              <a:rPr lang="ru-RU" dirty="0" smtClean="0"/>
              <a:t>на себя, то в значительной мере лишает лидеров их реальной, хотя и неофициальной власти.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Лидерство в малых группах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smtClean="0"/>
              <a:t>Конфликты могут быть разных видов:</a:t>
            </a:r>
          </a:p>
          <a:p>
            <a:r>
              <a:rPr lang="ru-RU" dirty="0" smtClean="0"/>
              <a:t>а) реальными;</a:t>
            </a:r>
          </a:p>
          <a:p>
            <a:r>
              <a:rPr lang="ru-RU" dirty="0" smtClean="0"/>
              <a:t>б) ложными (возникающими из нереальных причин);</a:t>
            </a:r>
          </a:p>
          <a:p>
            <a:r>
              <a:rPr lang="ru-RU" dirty="0" smtClean="0"/>
              <a:t>в) иррациональными, причем мотивы конфликта на какой-то стадии могут</a:t>
            </a:r>
          </a:p>
          <a:p>
            <a:r>
              <a:rPr lang="ru-RU" dirty="0" smtClean="0"/>
              <a:t>не вполне осознаваться.</a:t>
            </a:r>
          </a:p>
          <a:p>
            <a:endParaRPr lang="ru-RU" dirty="0" smtClean="0"/>
          </a:p>
          <a:p>
            <a:r>
              <a:rPr lang="ru-RU" dirty="0" smtClean="0"/>
              <a:t>В связи с этим, помимо понятия конфликт, выделяют понятия конфликтная</a:t>
            </a:r>
          </a:p>
          <a:p>
            <a:r>
              <a:rPr lang="ru-RU" dirty="0" smtClean="0"/>
              <a:t>ситуация и взаимодействие в конфликте.</a:t>
            </a:r>
          </a:p>
          <a:p>
            <a:endParaRPr lang="ru-RU" dirty="0" smtClean="0"/>
          </a:p>
          <a:p>
            <a:r>
              <a:rPr lang="ru-RU" dirty="0" smtClean="0"/>
              <a:t>Конфликты и групповые эксцессы классифицируются по разным основаниям:</a:t>
            </a:r>
          </a:p>
          <a:p>
            <a:r>
              <a:rPr lang="ru-RU" dirty="0" smtClean="0"/>
              <a:t>— по содержанию противоречий, лежащих в их основе (позитивные и негативные</a:t>
            </a:r>
          </a:p>
          <a:p>
            <a:r>
              <a:rPr lang="ru-RU" dirty="0" smtClean="0"/>
              <a:t>конфликты);</a:t>
            </a:r>
          </a:p>
          <a:p>
            <a:r>
              <a:rPr lang="ru-RU" dirty="0" smtClean="0"/>
              <a:t>— сторонам, или участникам, конфликта и группового эксцесса (</a:t>
            </a:r>
            <a:r>
              <a:rPr lang="ru-RU" dirty="0" err="1" smtClean="0"/>
              <a:t>внутриличностные</a:t>
            </a:r>
            <a:r>
              <a:rPr lang="ru-RU" dirty="0" smtClean="0"/>
              <a:t>, межличностные и межгрупповые конфликты);</a:t>
            </a:r>
          </a:p>
          <a:p>
            <a:r>
              <a:rPr lang="ru-RU" dirty="0" smtClean="0"/>
              <a:t>— количеству участников;</a:t>
            </a:r>
          </a:p>
          <a:p>
            <a:r>
              <a:rPr lang="ru-RU" dirty="0" smtClean="0"/>
              <a:t>— характеру отношений, в которых возник конфликт и групповой эксцесс  (официальные или неофициальные отношения, по вертикали или горизонтали);</a:t>
            </a:r>
          </a:p>
          <a:p>
            <a:r>
              <a:rPr lang="ru-RU" dirty="0" smtClean="0"/>
              <a:t>— сфере их возникновения (трудовая, учебная, бытовая, режимная);</a:t>
            </a:r>
          </a:p>
          <a:p>
            <a:r>
              <a:rPr lang="ru-RU" dirty="0" smtClean="0"/>
              <a:t>— пространственно-временным характеристикам (месту и времени возникновения, частоте, продолжительности);</a:t>
            </a:r>
          </a:p>
          <a:p>
            <a:r>
              <a:rPr lang="ru-RU" dirty="0" smtClean="0"/>
              <a:t>— формам проявления (открытые, скрытые);</a:t>
            </a:r>
          </a:p>
          <a:p>
            <a:r>
              <a:rPr lang="ru-RU" dirty="0" smtClean="0"/>
              <a:t>— средствам разрешения, к которым прибегают конфликтующие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КОНФЛИКТЫ И ГРУППОВЫЕ ЭКСЦЕССЫ</a:t>
            </a:r>
            <a:br>
              <a:rPr lang="ru-RU" sz="2400" dirty="0" smtClean="0"/>
            </a:br>
            <a:r>
              <a:rPr lang="ru-RU" sz="2400" dirty="0" smtClean="0"/>
              <a:t>В СРЕДЕ ОСУЖДЕННЫХ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Конфликты и групповые эксцессы могут выполнять как негативные, так и</a:t>
            </a:r>
          </a:p>
          <a:p>
            <a:r>
              <a:rPr lang="ru-RU" dirty="0" smtClean="0"/>
              <a:t>позитивные функции. Основными функциями конфликта являются: созидательная,</a:t>
            </a:r>
          </a:p>
          <a:p>
            <a:r>
              <a:rPr lang="ru-RU" dirty="0" smtClean="0"/>
              <a:t>разрушительная и диагностическая.</a:t>
            </a:r>
          </a:p>
          <a:p>
            <a:endParaRPr lang="ru-RU" dirty="0" smtClean="0"/>
          </a:p>
          <a:p>
            <a:r>
              <a:rPr lang="ru-RU" b="1" i="1" dirty="0" smtClean="0"/>
              <a:t>Разрушительная</a:t>
            </a:r>
            <a:r>
              <a:rPr lang="ru-RU" dirty="0" smtClean="0"/>
              <a:t> (деструктивная) функция конфликтов и групповых эксцессов</a:t>
            </a:r>
          </a:p>
          <a:p>
            <a:r>
              <a:rPr lang="ru-RU" dirty="0" smtClean="0"/>
              <a:t>проявляется в негативных факторах как личностного, так и группового характера. И те и другие отражаются на жизнедеятельности осужденных в исправительных учреждениях (драки, побеги, поджоги, убийства, захваты заложников и т. п.).</a:t>
            </a:r>
          </a:p>
          <a:p>
            <a:endParaRPr lang="ru-RU" b="1" i="1" dirty="0" smtClean="0"/>
          </a:p>
          <a:p>
            <a:r>
              <a:rPr lang="ru-RU" b="1" i="1" dirty="0" smtClean="0"/>
              <a:t>Созидательная</a:t>
            </a:r>
            <a:r>
              <a:rPr lang="ru-RU" dirty="0" smtClean="0"/>
              <a:t> (конструктивная) функция состоит в позитивном влиянии</a:t>
            </a:r>
          </a:p>
          <a:p>
            <a:r>
              <a:rPr lang="ru-RU" dirty="0" smtClean="0"/>
              <a:t>последствий конфликтов и групповых эксцессов: ослаблении влияния отрицательных</a:t>
            </a:r>
          </a:p>
          <a:p>
            <a:r>
              <a:rPr lang="ru-RU" dirty="0" smtClean="0"/>
              <a:t>группировок и насаждения ими воровских традиций и обычаев.</a:t>
            </a:r>
          </a:p>
          <a:p>
            <a:endParaRPr lang="ru-RU" b="1" i="1" dirty="0" smtClean="0"/>
          </a:p>
          <a:p>
            <a:r>
              <a:rPr lang="ru-RU" b="1" i="1" dirty="0" smtClean="0"/>
              <a:t>Диагностическая функция </a:t>
            </a:r>
            <a:r>
              <a:rPr lang="ru-RU" dirty="0" smtClean="0"/>
              <a:t>связана с выявлением мотивов, причин и условий,</a:t>
            </a:r>
          </a:p>
          <a:p>
            <a:r>
              <a:rPr lang="ru-RU" dirty="0" smtClean="0"/>
              <a:t>способствующих возникновению конфликтов и групповых эксцессов в</a:t>
            </a:r>
          </a:p>
          <a:p>
            <a:r>
              <a:rPr lang="ru-RU" dirty="0" smtClean="0"/>
              <a:t>среде осужденных. Это позволяет психологически правильно их разрешать и</a:t>
            </a:r>
          </a:p>
          <a:p>
            <a:r>
              <a:rPr lang="ru-RU" dirty="0" smtClean="0"/>
              <a:t>проводить социально-психологические профилактические мероприятия.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Функции конфликтов и групповых эксцессов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b="1" dirty="0" smtClean="0"/>
              <a:t>Первая группа причин </a:t>
            </a:r>
            <a:r>
              <a:rPr lang="ru-RU" dirty="0" smtClean="0"/>
              <a:t>связана с недостатками в деятельности администрации по организации жизнедеятельности исправительного учреждения, а так же сложившегося у осужденных стойкого предубеждения в том, что сотрудники, обеспечивающие исполнение уголовных наказаний, делают все, чтобы осужденным было плохо. </a:t>
            </a:r>
          </a:p>
          <a:p>
            <a:endParaRPr lang="ru-RU" b="1" dirty="0" smtClean="0"/>
          </a:p>
          <a:p>
            <a:r>
              <a:rPr lang="ru-RU" b="1" dirty="0" smtClean="0"/>
              <a:t>Вторая группа причин конфликтов и групповых эксцессов </a:t>
            </a:r>
            <a:r>
              <a:rPr lang="ru-RU" dirty="0" smtClean="0"/>
              <a:t>связана с неправильным, с точки зрения психологии, комплектованием отрядов и бригад осужденных, размещением в жилой зоне, на производстве и в других местах, а также ошибками в подборе и расстановке актива, отсутствием противодействия их неправомерному поведению. </a:t>
            </a:r>
          </a:p>
          <a:p>
            <a:endParaRPr lang="ru-RU" b="1" dirty="0" smtClean="0"/>
          </a:p>
          <a:p>
            <a:r>
              <a:rPr lang="ru-RU" b="1" dirty="0" smtClean="0"/>
              <a:t>Третья группа причин конфликтов и групповых эксцессов </a:t>
            </a:r>
            <a:r>
              <a:rPr lang="ru-RU" dirty="0" smtClean="0"/>
              <a:t>вызвана существованием негативных социально-психологических явлений: воровской (тюремной) субкультуры, стратификации, тюремных традиций и обычаев, криминогенного общения и др.</a:t>
            </a:r>
          </a:p>
          <a:p>
            <a:endParaRPr lang="ru-RU" b="1" dirty="0" smtClean="0"/>
          </a:p>
          <a:p>
            <a:r>
              <a:rPr lang="ru-RU" b="1" dirty="0" smtClean="0"/>
              <a:t>Четвертая группа причин </a:t>
            </a:r>
            <a:r>
              <a:rPr lang="ru-RU" dirty="0" smtClean="0"/>
              <a:t>связана с особенностями условий отбывания наказания осужденными в исправительных учреждениях. Психологическое и физическое пребывание в среде преступников при ограниченности контактов с внешним миром, информационная истощенность, публичность, трудности, возникающие в межличностном общении, вызывают отрицательные эмоции и истощение нервной системы. К этой группе можно отнести и причины, обусловленные удовлетворением материальных и органических потребностей нередко аморальными и противоправными способами (вымогательство денег, наркотиков, алкоголя, продуктов питания, половые посягательства, карточная</a:t>
            </a:r>
          </a:p>
          <a:p>
            <a:r>
              <a:rPr lang="ru-RU" dirty="0" smtClean="0"/>
              <a:t>игра под интерес, обман, шантаж, физическое насилие и др.).</a:t>
            </a:r>
          </a:p>
          <a:p>
            <a:endParaRPr lang="ru-RU" b="1" dirty="0" smtClean="0"/>
          </a:p>
          <a:p>
            <a:r>
              <a:rPr lang="ru-RU" b="1" dirty="0" smtClean="0"/>
              <a:t>Пятая группа причин </a:t>
            </a:r>
            <a:r>
              <a:rPr lang="ru-RU" dirty="0" smtClean="0"/>
              <a:t>конфликтов и групповых эксцессов обусловлена индивидуально-психологическими особенностями личности, имеющей характерологические и патологические отклонения в развитии психики, а также степенью </a:t>
            </a:r>
            <a:r>
              <a:rPr lang="ru-RU" dirty="0" err="1" smtClean="0"/>
              <a:t>тюремнизированности</a:t>
            </a:r>
            <a:r>
              <a:rPr lang="ru-RU" dirty="0" smtClean="0"/>
              <a:t>, конфликтности, алкогольной и наркотической зависимости.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2844" y="21429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Пять основных групп причин конфликтов и групповых эксцессов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Конфликты могут возникать: между группами (группировками) осужденных (межгрупповые конфликты), отдельными осужденными (межличностные конфликты), администрацией и отдельными осужденными, группами, группировками (групповые эксцессы). </a:t>
            </a:r>
          </a:p>
          <a:p>
            <a:endParaRPr lang="ru-RU" dirty="0" smtClean="0"/>
          </a:p>
          <a:p>
            <a:r>
              <a:rPr lang="ru-RU" b="1" i="1" dirty="0" smtClean="0">
                <a:solidFill>
                  <a:srgbClr val="FF0000"/>
                </a:solidFill>
              </a:rPr>
              <a:t>У 60% отрядов общение между малыми положительными и отрицательными группами носит конфликтный характер,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в 28,7% — нейтральный и в 11,3% — доброжелательный (И. П. Башкатов, 2000).</a:t>
            </a:r>
          </a:p>
          <a:p>
            <a:endParaRPr lang="ru-RU" dirty="0" smtClean="0"/>
          </a:p>
          <a:p>
            <a:r>
              <a:rPr lang="ru-RU" dirty="0" smtClean="0"/>
              <a:t>Конфликты чаще всего происходят в жилой</a:t>
            </a:r>
          </a:p>
          <a:p>
            <a:r>
              <a:rPr lang="ru-RU" dirty="0" smtClean="0"/>
              <a:t>и производственной зонах, слабо контролируемых местах на территории исправительного учреждения.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Участники конфликтов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1052736"/>
            <a:ext cx="8712968" cy="5472608"/>
          </a:xfrm>
        </p:spPr>
        <p:txBody>
          <a:bodyPr>
            <a:normAutofit fontScale="85000" lnSpcReduction="20000"/>
          </a:bodyPr>
          <a:lstStyle/>
          <a:p>
            <a:r>
              <a:rPr lang="ru-RU" sz="1400" dirty="0" smtClean="0"/>
              <a:t> </a:t>
            </a:r>
            <a:r>
              <a:rPr lang="ru-RU" sz="1400" i="1" dirty="0" smtClean="0"/>
              <a:t>1-я стадия — </a:t>
            </a:r>
            <a:r>
              <a:rPr lang="ru-RU" sz="1400" dirty="0" smtClean="0"/>
              <a:t>возникновение </a:t>
            </a:r>
            <a:r>
              <a:rPr lang="ru-RU" sz="1400" dirty="0" err="1" smtClean="0"/>
              <a:t>предконфликтной</a:t>
            </a:r>
            <a:r>
              <a:rPr lang="ru-RU" sz="1400" dirty="0" smtClean="0"/>
              <a:t> </a:t>
            </a:r>
            <a:r>
              <a:rPr lang="ru-RU" sz="1400" dirty="0" err="1" smtClean="0"/>
              <a:t>ситуаци</a:t>
            </a:r>
            <a:r>
              <a:rPr lang="ru-RU" sz="1400" dirty="0" smtClean="0"/>
              <a:t> - осознание участниками ситуации как конфликтной. В связи с этим  мобилизуются усилия на то, чтобы либо добиться желаемой цели, либо обеспечить  максимальную защиту.</a:t>
            </a:r>
          </a:p>
          <a:p>
            <a:r>
              <a:rPr lang="ru-RU" sz="1400" i="1" dirty="0" smtClean="0"/>
              <a:t>2-я стадия — конфликтное взаи</a:t>
            </a:r>
            <a:r>
              <a:rPr lang="ru-RU" sz="1400" dirty="0" smtClean="0"/>
              <a:t>модействие.  Предусматривает выбор стратегии взаимодействия в конфликтной ситуации. В данном случае возможны три варианта поведения:</a:t>
            </a:r>
          </a:p>
          <a:p>
            <a:r>
              <a:rPr lang="ru-RU" sz="1400" dirty="0" smtClean="0"/>
              <a:t>1) осознав ситуацию как конфликтную, один из двух участников взаимодействия может принять решение о выходе из системы отношений;</a:t>
            </a:r>
          </a:p>
          <a:p>
            <a:r>
              <a:rPr lang="ru-RU" sz="1400" dirty="0" smtClean="0"/>
              <a:t>2) одна из сторон (или обе) может выбрать способ разрешения конфликтной ситуации в форме переговоров, когда каждая из сторон идет на компромисс;</a:t>
            </a:r>
          </a:p>
          <a:p>
            <a:r>
              <a:rPr lang="ru-RU" sz="1400" dirty="0" smtClean="0"/>
              <a:t>3) конфликтное взаимодействие, когда каждая из сторон стремится получить  максимум.</a:t>
            </a:r>
          </a:p>
          <a:p>
            <a:r>
              <a:rPr lang="ru-RU" sz="1400" dirty="0" smtClean="0"/>
              <a:t>Осознание конфликтной ситуации сопровождается эмоциональными переживаниями  (сужением сознания, повышенной тревожностью, страхом, властью,</a:t>
            </a:r>
          </a:p>
          <a:p>
            <a:r>
              <a:rPr lang="ru-RU" sz="1400" dirty="0" smtClean="0"/>
              <a:t>предубежденностью, агрессивностью). В ходе взаимодействия в конфликте стороны прибегают к различным средствам</a:t>
            </a:r>
          </a:p>
          <a:p>
            <a:r>
              <a:rPr lang="ru-RU" sz="1400" dirty="0" smtClean="0"/>
              <a:t>(А. Н. Сухов, 1978):</a:t>
            </a:r>
          </a:p>
          <a:p>
            <a:r>
              <a:rPr lang="ru-RU" sz="1400" dirty="0" smtClean="0"/>
              <a:t>— демонстрация (одна из сторон информирует другую о том, что она может</a:t>
            </a:r>
          </a:p>
          <a:p>
            <a:r>
              <a:rPr lang="ru-RU" sz="1400" dirty="0" smtClean="0"/>
              <a:t>увеличить собственные ресурсы и они будут в значительной степени превышать</a:t>
            </a:r>
          </a:p>
          <a:p>
            <a:r>
              <a:rPr lang="ru-RU" sz="1400" dirty="0" smtClean="0"/>
              <a:t>возможности другой стороны);</a:t>
            </a:r>
          </a:p>
          <a:p>
            <a:r>
              <a:rPr lang="ru-RU" sz="1400" dirty="0" smtClean="0"/>
              <a:t>— выжидание (часто применяется с целью получения дополнительной информации</a:t>
            </a:r>
          </a:p>
          <a:p>
            <a:r>
              <a:rPr lang="ru-RU" sz="1400" dirty="0" smtClean="0"/>
              <a:t>о другой стороне);</a:t>
            </a:r>
          </a:p>
          <a:p>
            <a:r>
              <a:rPr lang="ru-RU" sz="1400" dirty="0" smtClean="0"/>
              <a:t>— риск (рассчитан на неожиданный эффект действия рискующей стороны);</a:t>
            </a:r>
          </a:p>
          <a:p>
            <a:r>
              <a:rPr lang="ru-RU" sz="1400" dirty="0" smtClean="0"/>
              <a:t>— принуждение (может поставить другую сторону в условия дефицита времени,</a:t>
            </a:r>
          </a:p>
          <a:p>
            <a:r>
              <a:rPr lang="ru-RU" sz="1400" dirty="0" smtClean="0"/>
              <a:t>диктуя временной промежуток для решения, который явно </a:t>
            </a:r>
            <a:r>
              <a:rPr lang="ru-RU" sz="1400" dirty="0" err="1" smtClean="0"/>
              <a:t>недостато</a:t>
            </a:r>
            <a:r>
              <a:rPr lang="ru-RU" sz="1400" dirty="0" smtClean="0"/>
              <a:t>-</a:t>
            </a:r>
          </a:p>
          <a:p>
            <a:r>
              <a:rPr lang="ru-RU" sz="1400" dirty="0" err="1" smtClean="0"/>
              <a:t>чен</a:t>
            </a:r>
            <a:r>
              <a:rPr lang="ru-RU" sz="1400" dirty="0" smtClean="0"/>
              <a:t> для того, чтобы взвесить альтернативы и выбрать оптимальную);</a:t>
            </a:r>
          </a:p>
          <a:p>
            <a:r>
              <a:rPr lang="ru-RU" sz="1400" dirty="0" smtClean="0"/>
              <a:t>— ложные маневры, дезинформация (создание у противника ложного о</a:t>
            </a:r>
          </a:p>
          <a:p>
            <a:r>
              <a:rPr lang="ru-RU" sz="1400" dirty="0" smtClean="0"/>
              <a:t>себе представления, сокрытие своих слабых сторон, демонстрация преимуществ,</a:t>
            </a:r>
          </a:p>
          <a:p>
            <a:r>
              <a:rPr lang="ru-RU" sz="1400" dirty="0" smtClean="0"/>
              <a:t>которых в реальности нет, и т. п.).</a:t>
            </a:r>
          </a:p>
          <a:p>
            <a:r>
              <a:rPr lang="ru-RU" sz="1400" i="1" dirty="0" smtClean="0"/>
              <a:t>3-я стадия — обстановка после конфликта. </a:t>
            </a:r>
            <a:endParaRPr lang="ru-RU" sz="1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Стадии конфликтов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1) элементы общей социальной среды (влияние на осужденных средств массовой информации);</a:t>
            </a:r>
          </a:p>
          <a:p>
            <a:r>
              <a:rPr lang="ru-RU" dirty="0" smtClean="0"/>
              <a:t>2) коллектив сотрудников исправительного учреждения;</a:t>
            </a:r>
          </a:p>
          <a:p>
            <a:r>
              <a:rPr lang="ru-RU" dirty="0" smtClean="0"/>
              <a:t>3) бытовые, производственные и климатогеографические условия;</a:t>
            </a:r>
          </a:p>
          <a:p>
            <a:r>
              <a:rPr lang="ru-RU" dirty="0" smtClean="0"/>
              <a:t>4) неофициальные (формальные) объединения осужденных (бригады, отряды);</a:t>
            </a:r>
          </a:p>
          <a:p>
            <a:r>
              <a:rPr lang="ru-RU" dirty="0" smtClean="0"/>
              <a:t>5) социально-психологические явления в микросреде осужденных.</a:t>
            </a:r>
          </a:p>
          <a:p>
            <a:r>
              <a:rPr lang="ru-RU" dirty="0" smtClean="0"/>
              <a:t>Микросреда осужденных существенно отличается от микросреды свободных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Структура среды осужденных, отбывающих наказание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184576"/>
          </a:xfrm>
        </p:spPr>
        <p:txBody>
          <a:bodyPr>
            <a:normAutofit fontScale="55000" lnSpcReduction="20000"/>
          </a:bodyPr>
          <a:lstStyle/>
          <a:p>
            <a:r>
              <a:rPr lang="ru-RU" b="1" i="1" dirty="0" err="1" smtClean="0"/>
              <a:t>Некриминогенный</a:t>
            </a:r>
            <a:r>
              <a:rPr lang="ru-RU" b="1" i="1" dirty="0" smtClean="0"/>
              <a:t> конфликт</a:t>
            </a:r>
            <a:r>
              <a:rPr lang="ru-RU" dirty="0" smtClean="0"/>
              <a:t>, в котором участвуют несколько осужденных,</a:t>
            </a:r>
          </a:p>
          <a:p>
            <a:r>
              <a:rPr lang="ru-RU" dirty="0" smtClean="0"/>
              <a:t>может развиваться по схеме: появление конфликтной ситуации; осознание ситуации; оценка конфликта; принятие решения о выборе средств разрешения</a:t>
            </a:r>
          </a:p>
          <a:p>
            <a:r>
              <a:rPr lang="ru-RU" dirty="0" smtClean="0"/>
              <a:t>конфликта с учетом исхода; столкновение в случае невозможности  устранить противоречия путем переговоров; разрешение конфликта. </a:t>
            </a:r>
          </a:p>
          <a:p>
            <a:r>
              <a:rPr lang="ru-RU" b="1" i="1" dirty="0" smtClean="0"/>
              <a:t>Криминогенный конфликт </a:t>
            </a:r>
            <a:r>
              <a:rPr lang="ru-RU" dirty="0" smtClean="0"/>
              <a:t>развивается по другой схеме: конфликт; умышленное</a:t>
            </a:r>
          </a:p>
          <a:p>
            <a:r>
              <a:rPr lang="ru-RU" dirty="0" smtClean="0"/>
              <a:t>нарушение режима (побеги, поджоги, убийства и т. п.); штрафной изолятор,</a:t>
            </a:r>
          </a:p>
          <a:p>
            <a:r>
              <a:rPr lang="ru-RU" dirty="0" smtClean="0"/>
              <a:t>осуждение, перевод в другую колонию.</a:t>
            </a:r>
          </a:p>
          <a:p>
            <a:r>
              <a:rPr lang="ru-RU" b="1" dirty="0" smtClean="0"/>
              <a:t>Участники конфликтов </a:t>
            </a:r>
            <a:r>
              <a:rPr lang="ru-RU" dirty="0" smtClean="0"/>
              <a:t>— главным образом осужденные, совершившие насильственные</a:t>
            </a:r>
          </a:p>
          <a:p>
            <a:r>
              <a:rPr lang="ru-RU" dirty="0" smtClean="0"/>
              <a:t>преступления (хулиганство, убийства, тяжкие телесные повреждения),</a:t>
            </a:r>
          </a:p>
          <a:p>
            <a:r>
              <a:rPr lang="ru-RU" dirty="0" smtClean="0"/>
              <a:t>большинство которых  сомневаются в справедливости их осуждения и наказания. </a:t>
            </a:r>
          </a:p>
          <a:p>
            <a:r>
              <a:rPr lang="ru-RU" b="1" dirty="0" smtClean="0"/>
              <a:t>Виды  конфликта </a:t>
            </a:r>
            <a:r>
              <a:rPr lang="ru-RU" dirty="0" smtClean="0"/>
              <a:t>зависит от структуры формальных и неформальных отношений осужденных:</a:t>
            </a:r>
          </a:p>
          <a:p>
            <a:r>
              <a:rPr lang="ru-RU" dirty="0" smtClean="0"/>
              <a:t> по вертикали: бригадир — новичок; бригадир — лидер малой группы;</a:t>
            </a:r>
          </a:p>
          <a:p>
            <a:r>
              <a:rPr lang="ru-RU" dirty="0" smtClean="0"/>
              <a:t>бригадир — бригада;</a:t>
            </a:r>
          </a:p>
          <a:p>
            <a:r>
              <a:rPr lang="ru-RU" dirty="0" smtClean="0"/>
              <a:t>б) по горизонтали: лидер группы — лидер группы; лидер — малые группы;</a:t>
            </a:r>
          </a:p>
          <a:p>
            <a:r>
              <a:rPr lang="ru-RU" dirty="0" smtClean="0"/>
              <a:t>группа — </a:t>
            </a:r>
            <a:r>
              <a:rPr lang="ru-RU" dirty="0" err="1" smtClean="0"/>
              <a:t>группа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Поведение в конфликте: </a:t>
            </a:r>
            <a:r>
              <a:rPr lang="ru-RU" dirty="0" smtClean="0"/>
              <a:t>оскорбления, угрозы, нецензурная брань; распространение ложных слухов; высмеивание (клички); отказ разговаривать друг с другом и др. Активные</a:t>
            </a:r>
          </a:p>
          <a:p>
            <a:r>
              <a:rPr lang="ru-RU" dirty="0" smtClean="0"/>
              <a:t>позиции в конфликтах осужденных занимают друзья, авторитетные осужденные,</a:t>
            </a:r>
          </a:p>
          <a:p>
            <a:r>
              <a:rPr lang="ru-RU" dirty="0" smtClean="0"/>
              <a:t>бригада, малые неофициальные группы, их лидеры.</a:t>
            </a:r>
          </a:p>
          <a:p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Особенности конфликтов в среде заключенных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1481328"/>
            <a:ext cx="8363272" cy="4683976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К способам разрешения конфликтов относятся: беседы с конфликтующими,</a:t>
            </a:r>
          </a:p>
          <a:p>
            <a:r>
              <a:rPr lang="ru-RU" dirty="0" smtClean="0"/>
              <a:t>их примирение, санкция в отношении зачинщиков, невмешательство.</a:t>
            </a:r>
          </a:p>
          <a:p>
            <a:endParaRPr lang="ru-RU" dirty="0" smtClean="0"/>
          </a:p>
          <a:p>
            <a:r>
              <a:rPr lang="ru-RU" dirty="0" smtClean="0"/>
              <a:t>Большое значение для разрешения и профилактики конфликтов и групповых</a:t>
            </a:r>
          </a:p>
          <a:p>
            <a:r>
              <a:rPr lang="ru-RU" dirty="0" smtClean="0"/>
              <a:t>эксцессов осужденных имеет позиция сотрудников по отношению к ним,</a:t>
            </a:r>
          </a:p>
          <a:p>
            <a:r>
              <a:rPr lang="ru-RU" dirty="0" smtClean="0"/>
              <a:t>которая может быть:</a:t>
            </a:r>
          </a:p>
          <a:p>
            <a:r>
              <a:rPr lang="ru-RU" dirty="0" smtClean="0"/>
              <a:t>— выжидательной (сотрудники вмешиваются в ход конфликта тогда, когда</a:t>
            </a:r>
          </a:p>
          <a:p>
            <a:r>
              <a:rPr lang="ru-RU" dirty="0" smtClean="0"/>
              <a:t>он начинает негативно влиять на оперативно-режимную обстановку);</a:t>
            </a:r>
          </a:p>
          <a:p>
            <a:r>
              <a:rPr lang="ru-RU" dirty="0" smtClean="0"/>
              <a:t>— пассивной (сотрудники пытаются уйти от ответственности, ограничиваясь</a:t>
            </a:r>
          </a:p>
          <a:p>
            <a:r>
              <a:rPr lang="ru-RU" dirty="0" smtClean="0"/>
              <a:t>передачей информации о конфликте);</a:t>
            </a:r>
          </a:p>
          <a:p>
            <a:r>
              <a:rPr lang="ru-RU" dirty="0" smtClean="0"/>
              <a:t>— авторитарной (сотрудники стараются авторитарно подавить конфликт</a:t>
            </a:r>
          </a:p>
          <a:p>
            <a:r>
              <a:rPr lang="ru-RU" dirty="0" smtClean="0"/>
              <a:t>путем применения карательных мер воздействия);</a:t>
            </a:r>
          </a:p>
          <a:p>
            <a:r>
              <a:rPr lang="ru-RU" dirty="0" smtClean="0"/>
              <a:t>— отрицательной (своими действиями сотрудники способствуют развитию</a:t>
            </a:r>
          </a:p>
          <a:p>
            <a:r>
              <a:rPr lang="ru-RU" dirty="0" smtClean="0"/>
              <a:t>конфликта);</a:t>
            </a:r>
          </a:p>
          <a:p>
            <a:r>
              <a:rPr lang="ru-RU" dirty="0" smtClean="0"/>
              <a:t>— рационального вмешательства (сотрудники предпринимают какие-либо</a:t>
            </a:r>
          </a:p>
          <a:p>
            <a:r>
              <a:rPr lang="ru-RU" dirty="0" smtClean="0"/>
              <a:t>действия).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Действия по разрешению конфликтов в среде осужденных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052736"/>
            <a:ext cx="8964488" cy="5616624"/>
          </a:xfrm>
        </p:spPr>
        <p:txBody>
          <a:bodyPr>
            <a:noAutofit/>
          </a:bodyPr>
          <a:lstStyle/>
          <a:p>
            <a:r>
              <a:rPr lang="ru-RU" sz="1050" dirty="0" smtClean="0"/>
              <a:t>Вечером 21 мая  1970 года в исправительно-трудовых колониях № 16 и № 7 начались массовые беспорядки. Примерно в 20 часов заключёнными было совершено нападение на часового поста № 1 Киселева, а затем на помещения камерного типа и штрафные изоляторы. Освободив из них заключённых, участники массовых беспорядков подожгли ряд построек на территории колоний</a:t>
            </a:r>
            <a:r>
              <a:rPr lang="ru-RU" sz="1050" baseline="30000" dirty="0" smtClean="0"/>
              <a:t>.</a:t>
            </a:r>
            <a:r>
              <a:rPr lang="ru-RU" sz="1050" dirty="0" smtClean="0"/>
              <a:t> </a:t>
            </a:r>
          </a:p>
          <a:p>
            <a:r>
              <a:rPr lang="ru-RU" sz="1050" dirty="0" smtClean="0"/>
              <a:t>Поводом к бунтам послужило ранение в ногу заключённого колонии ИТК-16 </a:t>
            </a:r>
            <a:r>
              <a:rPr lang="ru-RU" sz="1050" dirty="0" err="1" smtClean="0"/>
              <a:t>Чернышова</a:t>
            </a:r>
            <a:r>
              <a:rPr lang="ru-RU" sz="1050" dirty="0" smtClean="0"/>
              <a:t>, который пытался выломать доску в заборе колонии. Часовой Киселёв, увидев его, после предупредительного выстрела дал очередь по ногам </a:t>
            </a:r>
            <a:r>
              <a:rPr lang="ru-RU" sz="1050" dirty="0" err="1" smtClean="0"/>
              <a:t>Чернышова</a:t>
            </a:r>
            <a:r>
              <a:rPr lang="ru-RU" sz="1050" dirty="0" smtClean="0"/>
              <a:t>. Тут же большая группа заключённых, выкрикивая оскорбления в адрес Киселёва, унесла </a:t>
            </a:r>
            <a:r>
              <a:rPr lang="ru-RU" sz="1050" dirty="0" err="1" smtClean="0"/>
              <a:t>Чернышова</a:t>
            </a:r>
            <a:r>
              <a:rPr lang="ru-RU" sz="1050" dirty="0" smtClean="0"/>
              <a:t> в медпункт, а, вернувшись, стали бросаться в часового камнями и палками.</a:t>
            </a:r>
          </a:p>
          <a:p>
            <a:r>
              <a:rPr lang="ru-RU" sz="1050" dirty="0" smtClean="0"/>
              <a:t>Согласно материалам уголовного дела, </a:t>
            </a:r>
            <a:r>
              <a:rPr lang="ru-RU" sz="1050" dirty="0" err="1" smtClean="0"/>
              <a:t>первоорганизаторами</a:t>
            </a:r>
            <a:r>
              <a:rPr lang="ru-RU" sz="1050" dirty="0" smtClean="0"/>
              <a:t> бунтов стали 11 злостных нарушителей тюремного режима. Они собрали вокруг себя группу уголовников общей численностью более сотни человек. Заключённые залезли на крыши бараков и свалили четыре печные трубы, которые были разобраны на кирпичи и использованы как оружие против сотрудников колоний. После этого группа заключённых во главе с Александром Богачёвым подожгла забор, который разделял промышленную и жилую режимные зоны, после чего разгромила ограждения ПКТ и ШИЗО. </a:t>
            </a:r>
            <a:r>
              <a:rPr lang="ru-RU" sz="1050" dirty="0" smtClean="0">
                <a:solidFill>
                  <a:srgbClr val="FF0000"/>
                </a:solidFill>
              </a:rPr>
              <a:t>Были освобождены более чем 40 злостных нарушителей тюремного режима</a:t>
            </a:r>
            <a:r>
              <a:rPr lang="ru-RU" sz="1050" dirty="0" smtClean="0"/>
              <a:t>. После этого помещения подожгли. </a:t>
            </a:r>
          </a:p>
          <a:p>
            <a:r>
              <a:rPr lang="ru-RU" sz="1050" dirty="0" smtClean="0"/>
              <a:t>Через некоторое время в промышленной режимной зоне колонии заключённые нашли склад со  </a:t>
            </a:r>
            <a:r>
              <a:rPr lang="ru-RU" sz="1050" dirty="0" err="1" smtClean="0"/>
              <a:t>спиртосодержащимися</a:t>
            </a:r>
            <a:r>
              <a:rPr lang="ru-RU" sz="1050" dirty="0" smtClean="0"/>
              <a:t>  жидкостями, и многие участники беспорядков вскоре впали в состояние алкогольного опьянения. Бунт возглавили Александр Богачёв и Александр </a:t>
            </a:r>
            <a:r>
              <a:rPr lang="ru-RU" sz="1050" dirty="0" err="1" smtClean="0"/>
              <a:t>Яхонов</a:t>
            </a:r>
            <a:r>
              <a:rPr lang="ru-RU" sz="1050" dirty="0" smtClean="0"/>
              <a:t>. Они призвали всех участников беспорядков идти в соседнюю колонию ИТК-7, которая была отделена от ИТК-16 двойным ограждением. Толпа свалила ограждение и освободила из тамошней ШИЗО </a:t>
            </a:r>
            <a:r>
              <a:rPr lang="ru-RU" sz="1050" dirty="0" smtClean="0">
                <a:solidFill>
                  <a:srgbClr val="FF0000"/>
                </a:solidFill>
              </a:rPr>
              <a:t>19 нарушителей тюремного режима, в том числе и «смотрящего» Михаила Феоктистова. </a:t>
            </a:r>
            <a:r>
              <a:rPr lang="ru-RU" sz="1050" dirty="0" smtClean="0"/>
              <a:t>После этого, уголовники убили контролёра штрафного изолятора старшего сержанта Трофима </a:t>
            </a:r>
            <a:r>
              <a:rPr lang="ru-RU" sz="1050" dirty="0" err="1" smtClean="0"/>
              <a:t>Ронжина</a:t>
            </a:r>
            <a:r>
              <a:rPr lang="ru-RU" sz="1050" dirty="0" smtClean="0"/>
              <a:t>, а затем подожгли помещение ШИЗО. Затем в течение получаса на территории колоний № 16 и № 7 участники беспорядков подожгли здания штабов, склады, медицинский пункт, магазин, столовая, несколько бараков. Главари вместе с наиболее активными приспешниками начали избиение членов внутреннего актива колоний. Были сильно избиты завхоз из числа заключённых Макаров, активисты Николаев, Овсянников, Васьковский. Заключённый </a:t>
            </a:r>
            <a:r>
              <a:rPr lang="ru-RU" sz="1050" dirty="0" err="1" smtClean="0"/>
              <a:t>Умец</a:t>
            </a:r>
            <a:r>
              <a:rPr lang="ru-RU" sz="1050" dirty="0" smtClean="0"/>
              <a:t>, получив семь ножевых ранений, скончался. Во время </a:t>
            </a:r>
            <a:r>
              <a:rPr lang="ru-RU" sz="1050" dirty="0" smtClean="0">
                <a:solidFill>
                  <a:srgbClr val="FF0000"/>
                </a:solidFill>
              </a:rPr>
              <a:t>беспорядков тяжкие телесные повреждения получили более 20 заключённых из числа внутреннего актива. </a:t>
            </a:r>
            <a:endParaRPr lang="ru-RU" sz="1050" dirty="0" smtClean="0"/>
          </a:p>
          <a:p>
            <a:r>
              <a:rPr lang="ru-RU" sz="1050" dirty="0" smtClean="0"/>
              <a:t>Начальник ИТК-16 </a:t>
            </a:r>
            <a:r>
              <a:rPr lang="ru-RU" sz="1050" dirty="0" err="1" smtClean="0"/>
              <a:t>Гуреев</a:t>
            </a:r>
            <a:r>
              <a:rPr lang="ru-RU" sz="1050" dirty="0" smtClean="0"/>
              <a:t>, прибывший на место происшествия вместе с замполитом </a:t>
            </a:r>
            <a:r>
              <a:rPr lang="ru-RU" sz="1050" dirty="0" err="1" smtClean="0"/>
              <a:t>Брунером</a:t>
            </a:r>
            <a:r>
              <a:rPr lang="ru-RU" sz="1050" dirty="0" smtClean="0"/>
              <a:t> и начальником </a:t>
            </a:r>
            <a:r>
              <a:rPr lang="ru-RU" sz="1050" dirty="0" err="1" smtClean="0"/>
              <a:t>оперчасти</a:t>
            </a:r>
            <a:r>
              <a:rPr lang="ru-RU" sz="1050" dirty="0" smtClean="0"/>
              <a:t> </a:t>
            </a:r>
            <a:r>
              <a:rPr lang="ru-RU" sz="1050" dirty="0" err="1" smtClean="0"/>
              <a:t>Костюком</a:t>
            </a:r>
            <a:r>
              <a:rPr lang="ru-RU" sz="1050" dirty="0" smtClean="0"/>
              <a:t>, попытался разрешить ситуацию мирным путём, однако уголовники напали на них. </a:t>
            </a:r>
            <a:r>
              <a:rPr lang="ru-RU" sz="1050" dirty="0" err="1" smtClean="0"/>
              <a:t>Гуреев</a:t>
            </a:r>
            <a:r>
              <a:rPr lang="ru-RU" sz="1050" dirty="0" smtClean="0"/>
              <a:t>, </a:t>
            </a:r>
            <a:r>
              <a:rPr lang="ru-RU" sz="1050" dirty="0" err="1" smtClean="0"/>
              <a:t>Брунер</a:t>
            </a:r>
            <a:r>
              <a:rPr lang="ru-RU" sz="1050" dirty="0" smtClean="0"/>
              <a:t> и </a:t>
            </a:r>
            <a:r>
              <a:rPr lang="ru-RU" sz="1050" dirty="0" err="1" smtClean="0"/>
              <a:t>Костюк</a:t>
            </a:r>
            <a:r>
              <a:rPr lang="ru-RU" sz="1050" dirty="0" smtClean="0"/>
              <a:t> получили телесные повреждения и были доставлены в больницу. </a:t>
            </a:r>
            <a:r>
              <a:rPr lang="ru-RU" sz="1050" dirty="0" smtClean="0">
                <a:solidFill>
                  <a:srgbClr val="FF0000"/>
                </a:solidFill>
              </a:rPr>
              <a:t>К тому времени общее число бунтовщиков достигло 500 человек. </a:t>
            </a:r>
          </a:p>
          <a:p>
            <a:r>
              <a:rPr lang="ru-RU" sz="1050" dirty="0" smtClean="0"/>
              <a:t>К полуночи, когда стало понятно, что без силового подавления бунта не обойтись, начальник УВД Куйбышевского облисполкома Василий Чистяков издал приказ о проведении специальной операции. Операция началась в 1 час ночи 1970 года. В подавлении бунта приняли участие солдаты и офицеры с автоматами и служебными собаками. Увидев их заключённые добровольно разошлись по уцелевшим баракам. Следом за опергруппами в колонии прибыли пожарные машины, а на рассвете на место происшествия прибыла следственная бригада, состоявшая из сотрудников прокуратуры, милиции и Комитета Государственной Безопасности СССР. К 7 часам утра 22 мая 1970 года порядок на территории колоний был установлен. </a:t>
            </a:r>
            <a:endParaRPr lang="ru-RU" sz="105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Тольяттинские бунты (1970)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dirty="0" smtClean="0"/>
              <a:t>В среду утром </a:t>
            </a:r>
            <a:r>
              <a:rPr lang="ru-RU" dirty="0" smtClean="0">
                <a:solidFill>
                  <a:srgbClr val="FF0000"/>
                </a:solidFill>
              </a:rPr>
              <a:t>около 400 заключенных вышли на плац, причем 39 из них нанесли себе увечья в знак протеста</a:t>
            </a:r>
            <a:r>
              <a:rPr lang="ru-RU" dirty="0" smtClean="0"/>
              <a:t>. </a:t>
            </a:r>
          </a:p>
          <a:p>
            <a:pPr fontAlgn="base"/>
            <a:r>
              <a:rPr lang="ru-RU" dirty="0" smtClean="0"/>
              <a:t>Сразу после выхода манифестантов на плац экс-мэр Томска Александр Макаров, также отбывающий наказание в колонии, был избит четырьмя осужденными.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Бунт в Иркутской колонии (2013)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1) замкнутость и ограниченность сферы общения;</a:t>
            </a:r>
          </a:p>
          <a:p>
            <a:r>
              <a:rPr lang="ru-RU" dirty="0" smtClean="0"/>
              <a:t>2) эффект публичности, возникающий в процессе постоянного и повсеместного</a:t>
            </a:r>
          </a:p>
          <a:p>
            <a:r>
              <a:rPr lang="ru-RU" dirty="0" smtClean="0"/>
              <a:t>общения осужденных во всех сферах жизнедеятельности исправительного учреждения, приводящий к информационной истощаемости, потере интереса друг к другу, </a:t>
            </a:r>
            <a:r>
              <a:rPr lang="ru-RU" dirty="0" err="1" smtClean="0"/>
              <a:t>астенизации</a:t>
            </a:r>
            <a:r>
              <a:rPr lang="ru-RU" dirty="0" smtClean="0"/>
              <a:t> нервной системы;</a:t>
            </a:r>
          </a:p>
          <a:p>
            <a:r>
              <a:rPr lang="ru-RU" dirty="0" smtClean="0"/>
              <a:t>3) наличие малых групп со специфической субкультурой: отрицательными нормами, обычаями и традициями, искаженными нравственными принципами в оценках себя и других;</a:t>
            </a:r>
          </a:p>
          <a:p>
            <a:r>
              <a:rPr lang="ru-RU" dirty="0" smtClean="0"/>
              <a:t>4) </a:t>
            </a:r>
            <a:r>
              <a:rPr lang="ru-RU" dirty="0" err="1" smtClean="0"/>
              <a:t>иерархизация</a:t>
            </a:r>
            <a:r>
              <a:rPr lang="ru-RU" dirty="0" smtClean="0"/>
              <a:t> внутри малых групп и между ними, проявляющаяся в строгом неофициальном распределении ролей, статусов, властных полномочий, материально-бытовых льгот;</a:t>
            </a:r>
          </a:p>
          <a:p>
            <a:r>
              <a:rPr lang="ru-RU" dirty="0" smtClean="0"/>
              <a:t>5) криминогенное общение, включающее условные средства, применяемые для маскировки преступных целей и действий;</a:t>
            </a:r>
          </a:p>
          <a:p>
            <a:r>
              <a:rPr lang="ru-RU" dirty="0" smtClean="0"/>
              <a:t>6) наличие психических отклонений у определенной части осужденных;</a:t>
            </a:r>
          </a:p>
          <a:p>
            <a:r>
              <a:rPr lang="ru-RU" dirty="0" smtClean="0"/>
              <a:t>7) отсутствие социально-психологической совместимости;</a:t>
            </a:r>
          </a:p>
          <a:p>
            <a:r>
              <a:rPr lang="ru-RU" dirty="0" smtClean="0"/>
              <a:t>8) неизбежность пребывания в одном исправительном учреждении лиц, имеющих прямо противоположные цели;</a:t>
            </a:r>
          </a:p>
          <a:p>
            <a:r>
              <a:rPr lang="ru-RU" dirty="0" smtClean="0"/>
              <a:t>9) принудительный способ создания социальной общности осужденных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Социально-психологические особенности микросреды осужденных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Официальная (формальная) структура — это результат официального распределения осужденных</a:t>
            </a:r>
          </a:p>
          <a:p>
            <a:r>
              <a:rPr lang="ru-RU" dirty="0" smtClean="0"/>
              <a:t>в соответствии с приказами, распоряжениями (бригадир, звеньевой, член секции,</a:t>
            </a:r>
          </a:p>
          <a:p>
            <a:r>
              <a:rPr lang="ru-RU" dirty="0" smtClean="0"/>
              <a:t>председатель совета коллектива отряда и др.). Состав официальных групп</a:t>
            </a:r>
          </a:p>
          <a:p>
            <a:r>
              <a:rPr lang="ru-RU" dirty="0" smtClean="0"/>
              <a:t>обычно не превышает 50—120 человек, звена, бригады — 10—52 осужденных.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Официальная и неофициальная структура среды осужденных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Первый признак </a:t>
            </a:r>
            <a:r>
              <a:rPr lang="ru-RU" dirty="0" smtClean="0"/>
              <a:t>- определенный способ взаимодействия ее членов, отработанный, устоявшийся порядок их совместного поведения в местах лишения свободы на основе сформировавшихся и поддерживаемых норм и ролей, особенности которых определяются спецификой уголовно-исполнительной системы.</a:t>
            </a:r>
          </a:p>
          <a:p>
            <a:r>
              <a:rPr lang="ru-RU" b="1" dirty="0" smtClean="0"/>
              <a:t>Второй признак </a:t>
            </a:r>
            <a:r>
              <a:rPr lang="ru-RU" dirty="0" smtClean="0"/>
              <a:t>группы осужденных — чувство принадлежности к ней. Установка на защиту своих прав и противостояние администрации становится фактором сплочения осужденных.</a:t>
            </a:r>
          </a:p>
          <a:p>
            <a:r>
              <a:rPr lang="ru-RU" b="1" dirty="0" smtClean="0"/>
              <a:t>Третий признак </a:t>
            </a:r>
            <a:r>
              <a:rPr lang="ru-RU" dirty="0" smtClean="0"/>
              <a:t>общности осужденных -  восприятие их другими как членов именно данной группы.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Официальная и неофициальная структура среды осужденных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а) создаются независимо от воли и желания администрации колонии и</a:t>
            </a:r>
          </a:p>
          <a:p>
            <a:r>
              <a:rPr lang="ru-RU" dirty="0" smtClean="0"/>
              <a:t>официальных самодеятельных организаций осужденных. Вхождение в группы</a:t>
            </a:r>
          </a:p>
          <a:p>
            <a:r>
              <a:rPr lang="ru-RU" dirty="0" smtClean="0"/>
              <a:t>происходит самостоятельно, в то же время добровольное вступление включает</a:t>
            </a:r>
          </a:p>
          <a:p>
            <a:r>
              <a:rPr lang="ru-RU" dirty="0" smtClean="0"/>
              <a:t>требование подчинения групповым нормам и правилам;</a:t>
            </a:r>
          </a:p>
          <a:p>
            <a:r>
              <a:rPr lang="ru-RU" dirty="0" smtClean="0"/>
              <a:t>б) очень подвижны и изменчивы, часто обновляются за счет ухода одних</a:t>
            </a:r>
          </a:p>
          <a:p>
            <a:r>
              <a:rPr lang="ru-RU" dirty="0" smtClean="0"/>
              <a:t>осужденных и прихода других. Если отношения между членами группы переходят</a:t>
            </a:r>
          </a:p>
          <a:p>
            <a:r>
              <a:rPr lang="ru-RU" dirty="0" smtClean="0"/>
              <a:t>в антипатию, то она распадается;</a:t>
            </a:r>
          </a:p>
          <a:p>
            <a:r>
              <a:rPr lang="ru-RU" dirty="0" smtClean="0"/>
              <a:t>в) </a:t>
            </a:r>
            <a:r>
              <a:rPr lang="ru-RU" dirty="0" err="1" smtClean="0"/>
              <a:t>в</a:t>
            </a:r>
            <a:r>
              <a:rPr lang="ru-RU" dirty="0" smtClean="0"/>
              <a:t> группе хорошо налажено информирование;</a:t>
            </a:r>
          </a:p>
          <a:p>
            <a:r>
              <a:rPr lang="ru-RU" dirty="0" smtClean="0"/>
              <a:t>г) при внешней демократичности отношений между членами группы в ней</a:t>
            </a:r>
          </a:p>
          <a:p>
            <a:r>
              <a:rPr lang="ru-RU" dirty="0" smtClean="0"/>
              <a:t>существует иерархическая структура отношений и зависимостей (система ролей);</a:t>
            </a:r>
          </a:p>
          <a:p>
            <a:r>
              <a:rPr lang="ru-RU" dirty="0" err="1" smtClean="0"/>
              <a:t>д</a:t>
            </a:r>
            <a:r>
              <a:rPr lang="ru-RU" dirty="0" smtClean="0"/>
              <a:t>) члены группы совместно питаются, вносят в «общий котел»  передачи,</a:t>
            </a:r>
          </a:p>
          <a:p>
            <a:r>
              <a:rPr lang="ru-RU" dirty="0" smtClean="0"/>
              <a:t>посылки. В столовой они стремятся сидеть за одним столом, в спальнях занимают</a:t>
            </a:r>
          </a:p>
          <a:p>
            <a:r>
              <a:rPr lang="ru-RU" dirty="0" smtClean="0"/>
              <a:t>соседние койки;</a:t>
            </a:r>
          </a:p>
          <a:p>
            <a:r>
              <a:rPr lang="ru-RU" dirty="0" smtClean="0"/>
              <a:t>е) группы действуют по принципу групповой поруки, поведение каждого</a:t>
            </a:r>
          </a:p>
          <a:p>
            <a:r>
              <a:rPr lang="ru-RU" dirty="0" smtClean="0"/>
              <a:t>члена определяется поведением группы в целом; </a:t>
            </a:r>
          </a:p>
          <a:p>
            <a:r>
              <a:rPr lang="ru-RU" dirty="0" smtClean="0"/>
              <a:t>ж) для некоторых групп характерно искажение информации, причем больше</a:t>
            </a:r>
          </a:p>
          <a:p>
            <a:r>
              <a:rPr lang="ru-RU" dirty="0" smtClean="0"/>
              <a:t>всего относящейся к нравственной и меньше — к производственной сфере;</a:t>
            </a:r>
          </a:p>
          <a:p>
            <a:r>
              <a:rPr lang="ru-RU" dirty="0" err="1" smtClean="0"/>
              <a:t>з</a:t>
            </a:r>
            <a:r>
              <a:rPr lang="ru-RU" dirty="0" smtClean="0"/>
              <a:t>) в группе образуются свои традиции, которые играют роль неписаных</a:t>
            </a:r>
          </a:p>
          <a:p>
            <a:r>
              <a:rPr lang="ru-RU" dirty="0" smtClean="0"/>
              <a:t>законов для ее членов.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dirty="0" smtClean="0"/>
              <a:t>Социально-психологические</a:t>
            </a:r>
            <a:br>
              <a:rPr lang="ru-RU" sz="3100" dirty="0" smtClean="0"/>
            </a:br>
            <a:r>
              <a:rPr lang="ru-RU" sz="3100" dirty="0" smtClean="0"/>
              <a:t>особенности малых неформальных групп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040560"/>
          </a:xfrm>
        </p:spPr>
        <p:txBody>
          <a:bodyPr>
            <a:noAutofit/>
          </a:bodyPr>
          <a:lstStyle/>
          <a:p>
            <a:r>
              <a:rPr lang="ru-RU" sz="1600" b="1" dirty="0" smtClean="0"/>
              <a:t>Мотивами образования малых неофициальных групп </a:t>
            </a:r>
            <a:r>
              <a:rPr lang="ru-RU" sz="1600" dirty="0" smtClean="0"/>
              <a:t>могут быть:</a:t>
            </a:r>
          </a:p>
          <a:p>
            <a:r>
              <a:rPr lang="ru-RU" sz="1600" dirty="0" smtClean="0"/>
              <a:t>землячество,  общность </a:t>
            </a:r>
            <a:r>
              <a:rPr lang="ru-RU" sz="1600" dirty="0" smtClean="0"/>
              <a:t>взглядов, </a:t>
            </a:r>
            <a:r>
              <a:rPr lang="ru-RU" sz="1600" dirty="0" smtClean="0"/>
              <a:t> влияние </a:t>
            </a:r>
            <a:r>
              <a:rPr lang="ru-RU" sz="1600" dirty="0" smtClean="0"/>
              <a:t>других, </a:t>
            </a:r>
            <a:r>
              <a:rPr lang="ru-RU" sz="1600" dirty="0" smtClean="0"/>
              <a:t>  профессиональные </a:t>
            </a:r>
            <a:r>
              <a:rPr lang="ru-RU" sz="1600" dirty="0" smtClean="0"/>
              <a:t>интересы,</a:t>
            </a:r>
          </a:p>
          <a:p>
            <a:r>
              <a:rPr lang="ru-RU" sz="1600" dirty="0" smtClean="0"/>
              <a:t>возраст,  срок </a:t>
            </a:r>
            <a:r>
              <a:rPr lang="ru-RU" sz="1600" dirty="0" smtClean="0"/>
              <a:t>наказания, </a:t>
            </a:r>
            <a:r>
              <a:rPr lang="ru-RU" sz="1600" dirty="0" smtClean="0"/>
              <a:t>  интерес </a:t>
            </a:r>
            <a:r>
              <a:rPr lang="ru-RU" sz="1600" dirty="0" smtClean="0"/>
              <a:t>к вновь прибывшим и др</a:t>
            </a:r>
            <a:r>
              <a:rPr lang="ru-RU" sz="1600" dirty="0" smtClean="0"/>
              <a:t>.</a:t>
            </a:r>
            <a:endParaRPr lang="ru-RU" sz="1600" dirty="0" smtClean="0"/>
          </a:p>
          <a:p>
            <a:r>
              <a:rPr lang="ru-RU" sz="1600" dirty="0" smtClean="0"/>
              <a:t>Существовавшие ранее воровские группировки в местах лишения свободы заменили неофициальные объединения — </a:t>
            </a:r>
            <a:r>
              <a:rPr lang="ru-RU" sz="1600" b="1" dirty="0" smtClean="0"/>
              <a:t>землячества и семьи. </a:t>
            </a:r>
            <a:r>
              <a:rPr lang="ru-RU" sz="1600" dirty="0" smtClean="0"/>
              <a:t>Главная причина образования семей — стремление объединиться в группу, в рамках</a:t>
            </a:r>
          </a:p>
          <a:p>
            <a:r>
              <a:rPr lang="ru-RU" sz="1600" dirty="0" smtClean="0"/>
              <a:t>которой можно лучше устроиться в колонии, организованно защищаться от администрации исправительного учреждения.</a:t>
            </a:r>
          </a:p>
          <a:p>
            <a:r>
              <a:rPr lang="ru-RU" sz="1600" b="1" i="1" dirty="0" smtClean="0"/>
              <a:t>Семьи создаются на основании таких признаков, как</a:t>
            </a:r>
            <a:r>
              <a:rPr lang="ru-RU" sz="1600" dirty="0" smtClean="0"/>
              <a:t>: сила, удовлетворение потребностей в спиртных напитках, склонность к какому-либо типичному нарушению режима, наличие грехов по отношению к другим осужденным,</a:t>
            </a:r>
          </a:p>
          <a:p>
            <a:r>
              <a:rPr lang="ru-RU" sz="1600" dirty="0" smtClean="0"/>
              <a:t>национальный признак, знакомство на воле до осуждения, асоциальные традиции и нормы, единство взглядов, убеждений и др.</a:t>
            </a:r>
          </a:p>
          <a:p>
            <a:r>
              <a:rPr lang="ru-RU" sz="1600" b="1" i="1" dirty="0" smtClean="0"/>
              <a:t>Выделяют следующие семьи: </a:t>
            </a:r>
            <a:r>
              <a:rPr lang="ru-RU" sz="1600" dirty="0" smtClean="0"/>
              <a:t>отрицательные, нейтральные, отверженные(</a:t>
            </a:r>
            <a:r>
              <a:rPr lang="ru-RU" sz="1600" dirty="0" err="1" smtClean="0"/>
              <a:t>мастевые</a:t>
            </a:r>
            <a:r>
              <a:rPr lang="ru-RU" sz="1600" dirty="0" smtClean="0"/>
              <a:t>, козлы, опущенные, обиженные, не вернувшие карточный долг, нарушающие воровскую жизнь, поддерживающие связь с администрацией,</a:t>
            </a:r>
          </a:p>
          <a:p>
            <a:r>
              <a:rPr lang="ru-RU" sz="1600" dirty="0" smtClean="0"/>
              <a:t>излишне откровенные с администрацией, </a:t>
            </a:r>
            <a:r>
              <a:rPr lang="ru-RU" sz="1600" dirty="0" err="1" smtClean="0"/>
              <a:t>чушки</a:t>
            </a:r>
            <a:r>
              <a:rPr lang="ru-RU" sz="1600" dirty="0" smtClean="0"/>
              <a:t>).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Мотивы группообразования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1) вор (свояк);</a:t>
            </a:r>
          </a:p>
          <a:p>
            <a:r>
              <a:rPr lang="ru-RU" dirty="0" smtClean="0"/>
              <a:t>2) приближенный вора;</a:t>
            </a:r>
          </a:p>
          <a:p>
            <a:r>
              <a:rPr lang="ru-RU" dirty="0" smtClean="0"/>
              <a:t>3) лидер фраеров со своей группой;</a:t>
            </a:r>
          </a:p>
          <a:p>
            <a:r>
              <a:rPr lang="ru-RU" dirty="0" smtClean="0"/>
              <a:t>4) лидер картежников (игровых) со своей группой;</a:t>
            </a:r>
          </a:p>
          <a:p>
            <a:r>
              <a:rPr lang="ru-RU" dirty="0" smtClean="0"/>
              <a:t>5) группа, попавшая в зависимость;</a:t>
            </a:r>
          </a:p>
          <a:p>
            <a:r>
              <a:rPr lang="ru-RU" dirty="0" smtClean="0"/>
              <a:t>6) казначей </a:t>
            </a:r>
            <a:r>
              <a:rPr lang="ru-RU" dirty="0" err="1" smtClean="0"/>
              <a:t>общака</a:t>
            </a:r>
            <a:r>
              <a:rPr lang="ru-RU" dirty="0" smtClean="0"/>
              <a:t> и хранители </a:t>
            </a:r>
            <a:r>
              <a:rPr lang="ru-RU" dirty="0" err="1" smtClean="0"/>
              <a:t>общака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7) лидер кустарей со своей группой;</a:t>
            </a:r>
          </a:p>
          <a:p>
            <a:r>
              <a:rPr lang="ru-RU" dirty="0" smtClean="0"/>
              <a:t>8) лидеры малых групп;</a:t>
            </a:r>
          </a:p>
          <a:p>
            <a:r>
              <a:rPr lang="ru-RU" dirty="0" smtClean="0"/>
              <a:t>9) лидер спекулянтов со своей группой;</a:t>
            </a:r>
          </a:p>
          <a:p>
            <a:r>
              <a:rPr lang="ru-RU" dirty="0" smtClean="0"/>
              <a:t>10) шнырь.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 smtClean="0"/>
              <a:t>Структура, функции и стратификация членов воровской группы в условиях</a:t>
            </a:r>
            <a:br>
              <a:rPr lang="ru-RU" sz="2400" dirty="0" smtClean="0"/>
            </a:br>
            <a:r>
              <a:rPr lang="ru-RU" sz="2400" dirty="0" smtClean="0"/>
              <a:t>мест лишения свободы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 smtClean="0"/>
              <a:t>Вор (свояк) </a:t>
            </a:r>
            <a:r>
              <a:rPr lang="ru-RU" dirty="0" smtClean="0"/>
              <a:t>— лидер группы, активно поддерживает и проводит в жизнь воровские (тюремные) традиции среди осужденных. Он может санкционировать  смертную казнь осужденного (исполнители — группа фраеров), решать  вопросы распределения </a:t>
            </a:r>
            <a:r>
              <a:rPr lang="ru-RU" dirty="0" err="1" smtClean="0"/>
              <a:t>общака</a:t>
            </a:r>
            <a:r>
              <a:rPr lang="ru-RU" dirty="0" smtClean="0"/>
              <a:t>. Его действия могут обсуждаться только такими же ворами (свояками).</a:t>
            </a:r>
          </a:p>
          <a:p>
            <a:endParaRPr lang="ru-RU" dirty="0" smtClean="0"/>
          </a:p>
          <a:p>
            <a:r>
              <a:rPr lang="ru-RU" b="1" dirty="0" smtClean="0"/>
              <a:t>Приближенный </a:t>
            </a:r>
            <a:r>
              <a:rPr lang="ru-RU" dirty="0" smtClean="0"/>
              <a:t>является вторым лицом после вора и информирует его о том, кто и как живет, какими взглядами руководствуется. Приближенный  не имеет права подсказывать или указывать вору. Своими действиями он стремится добиться коронования. </a:t>
            </a:r>
          </a:p>
          <a:p>
            <a:endParaRPr lang="ru-RU" dirty="0" smtClean="0"/>
          </a:p>
          <a:p>
            <a:r>
              <a:rPr lang="ru-RU" b="1" dirty="0" smtClean="0"/>
              <a:t>Лидер фраеров и его группа </a:t>
            </a:r>
            <a:r>
              <a:rPr lang="ru-RU" dirty="0" smtClean="0"/>
              <a:t>— это осужденные отрицательной направленности, бравирующие своим поведением и готовностью выполнить любое указание вора.</a:t>
            </a:r>
          </a:p>
          <a:p>
            <a:endParaRPr lang="ru-RU" dirty="0" smtClean="0"/>
          </a:p>
          <a:p>
            <a:r>
              <a:rPr lang="ru-RU" b="1" dirty="0" smtClean="0"/>
              <a:t>Лидер картежников </a:t>
            </a:r>
            <a:r>
              <a:rPr lang="ru-RU" dirty="0" smtClean="0"/>
              <a:t>(игровых) со своей группой занимаются играми под  интерес. </a:t>
            </a:r>
          </a:p>
          <a:p>
            <a:r>
              <a:rPr lang="ru-RU" dirty="0" smtClean="0"/>
              <a:t>Лидер выдвигается за счет особого умения играть в карты. Определенная часть выигранного передается в </a:t>
            </a:r>
            <a:r>
              <a:rPr lang="ru-RU" dirty="0" err="1" smtClean="0"/>
              <a:t>общак</a:t>
            </a:r>
            <a:r>
              <a:rPr lang="ru-RU" dirty="0" smtClean="0"/>
              <a:t>. Лица, попавшие в зависимость  по различным причинам (проигравшие, не сумевшие своевременно уплатить долг, проспорившие и не умеющие за себя постоять и по этой причине обратившиеся за покровительством к вору, часто используются в качестве  подставных лиц. Так, если у одного из авторитетов воровской группировки обнаружат хранившиеся запрещенные предметы, ответственность- за это берут на себя попавшие в зависимость, так называемые торпеды.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Функции членов воровской группы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219</TotalTime>
  <Words>3070</Words>
  <Application>Microsoft Office PowerPoint</Application>
  <PresentationFormat>Экран (4:3)</PresentationFormat>
  <Paragraphs>258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Открытая</vt:lpstr>
      <vt:lpstr>Психология групп осужденных</vt:lpstr>
      <vt:lpstr>Структура среды осужденных, отбывающих наказание</vt:lpstr>
      <vt:lpstr>Социально-психологические особенности микросреды осужденных</vt:lpstr>
      <vt:lpstr>Официальная и неофициальная структура среды осужденных</vt:lpstr>
      <vt:lpstr>Официальная и неофициальная структура среды осужденных</vt:lpstr>
      <vt:lpstr>Социально-психологические особенности малых неформальных групп </vt:lpstr>
      <vt:lpstr>Мотивы группообразования</vt:lpstr>
      <vt:lpstr>Структура, функции и стратификация членов воровской группы в условиях мест лишения свободы </vt:lpstr>
      <vt:lpstr>Функции членов воровской группы </vt:lpstr>
      <vt:lpstr>Функции членов воровской группы </vt:lpstr>
      <vt:lpstr>Слайд 11</vt:lpstr>
      <vt:lpstr>Деятельность администрации по переориентации и разобщению   малых групп</vt:lpstr>
      <vt:lpstr>Лидерство в малых группах</vt:lpstr>
      <vt:lpstr>Лидерство в малых группах</vt:lpstr>
      <vt:lpstr>КОНФЛИКТЫ И ГРУППОВЫЕ ЭКСЦЕССЫ В СРЕДЕ ОСУЖДЕННЫХ</vt:lpstr>
      <vt:lpstr>Функции конфликтов и групповых эксцессов</vt:lpstr>
      <vt:lpstr>Пять основных групп причин конфликтов и групповых эксцессов</vt:lpstr>
      <vt:lpstr>Участники конфликтов</vt:lpstr>
      <vt:lpstr>Стадии конфликтов</vt:lpstr>
      <vt:lpstr>Особенности конфликтов в среде заключенных</vt:lpstr>
      <vt:lpstr>Действия по разрешению конфликтов в среде осужденных</vt:lpstr>
      <vt:lpstr>Тольяттинские бунты (1970)</vt:lpstr>
      <vt:lpstr>Бунт в Иркутской колонии (2013)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ПЕНИТЕНЦИАРНАЯ ПСИХОЛОГИЯ</dc:title>
  <dc:creator>ИДОиПК</dc:creator>
  <cp:lastModifiedBy>KSPU</cp:lastModifiedBy>
  <cp:revision>30</cp:revision>
  <dcterms:created xsi:type="dcterms:W3CDTF">2014-09-03T11:18:04Z</dcterms:created>
  <dcterms:modified xsi:type="dcterms:W3CDTF">2016-04-27T08:29:29Z</dcterms:modified>
</cp:coreProperties>
</file>