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68760"/>
            <a:ext cx="7772400" cy="227548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Характеристика криминогенного общения в среде осужденных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960486"/>
            <a:ext cx="7772400" cy="89751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Monotype Corsiva" pitchFamily="66" charset="0"/>
              </a:rPr>
              <a:t>УЧЕБНАЯ   ПРЕЗЕНТАЦИЯ  </a:t>
            </a:r>
            <a:endParaRPr lang="ru-RU" sz="3200" b="1" dirty="0">
              <a:latin typeface="Monotype Corsiva" pitchFamily="66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716016" y="188640"/>
            <a:ext cx="3883968" cy="89751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Н.Ф.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 ЯКОВЛЕВА   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Жесты</a:t>
            </a:r>
          </a:p>
          <a:p>
            <a:r>
              <a:rPr lang="ru-RU" dirty="0" smtClean="0"/>
              <a:t> - указывающие, </a:t>
            </a:r>
          </a:p>
          <a:p>
            <a:r>
              <a:rPr lang="ru-RU" dirty="0" smtClean="0"/>
              <a:t>- приглашающие,</a:t>
            </a:r>
          </a:p>
          <a:p>
            <a:r>
              <a:rPr lang="ru-RU" dirty="0" smtClean="0"/>
              <a:t>- запрещающие, </a:t>
            </a:r>
          </a:p>
          <a:p>
            <a:r>
              <a:rPr lang="ru-RU" dirty="0" smtClean="0"/>
              <a:t>-предупреждающие,</a:t>
            </a:r>
          </a:p>
          <a:p>
            <a:r>
              <a:rPr lang="ru-RU" dirty="0" smtClean="0"/>
              <a:t>- констатирующие, </a:t>
            </a:r>
          </a:p>
          <a:p>
            <a:r>
              <a:rPr lang="ru-RU" dirty="0" smtClean="0"/>
              <a:t>- технические.</a:t>
            </a:r>
          </a:p>
          <a:p>
            <a:r>
              <a:rPr lang="ru-RU" b="1" dirty="0" smtClean="0"/>
              <a:t>«Маячки» катал </a:t>
            </a:r>
            <a:r>
              <a:rPr lang="ru-RU" dirty="0" smtClean="0"/>
              <a:t>- поглаживание подбородка, жест, имитирующий </a:t>
            </a:r>
            <a:r>
              <a:rPr lang="ru-RU" dirty="0" err="1" smtClean="0"/>
              <a:t>стряхивание</a:t>
            </a:r>
            <a:r>
              <a:rPr lang="ru-RU" dirty="0" smtClean="0"/>
              <a:t> с груди крошек или соринки, двойное </a:t>
            </a:r>
            <a:r>
              <a:rPr lang="ru-RU" dirty="0" err="1" smtClean="0"/>
              <a:t>отщелкивание</a:t>
            </a:r>
            <a:r>
              <a:rPr lang="ru-RU" dirty="0" smtClean="0"/>
              <a:t>  с лацкана пиджака </a:t>
            </a:r>
            <a:r>
              <a:rPr lang="ru-RU" dirty="0" smtClean="0"/>
              <a:t>невидимой </a:t>
            </a:r>
            <a:r>
              <a:rPr lang="ru-RU" dirty="0" smtClean="0"/>
              <a:t>пыли, быстрое сжимание  и разжимание  кулака, </a:t>
            </a:r>
            <a:r>
              <a:rPr lang="ru-RU" dirty="0" err="1" smtClean="0"/>
              <a:t>неразжатый</a:t>
            </a:r>
            <a:r>
              <a:rPr lang="ru-RU" dirty="0" smtClean="0"/>
              <a:t> кулак  и др.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Невербальные средства общения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052736"/>
            <a:ext cx="8686800" cy="5328592"/>
          </a:xfrm>
        </p:spPr>
        <p:txBody>
          <a:bodyPr>
            <a:noAutofit/>
          </a:bodyPr>
          <a:lstStyle/>
          <a:p>
            <a:r>
              <a:rPr lang="ru-RU" sz="1600" dirty="0" smtClean="0"/>
              <a:t>Подмигивание в сочетании с поглаживанием подбородка - «подойди ко  мне»;</a:t>
            </a:r>
          </a:p>
          <a:p>
            <a:r>
              <a:rPr lang="ru-RU" sz="1600" dirty="0" smtClean="0"/>
              <a:t>Потряхивание рукой на уровне груди и одновременное попеременное подмигивание – «не подходи» </a:t>
            </a:r>
          </a:p>
          <a:p>
            <a:r>
              <a:rPr lang="ru-RU" sz="1600" dirty="0" smtClean="0"/>
              <a:t>Рука, сжатая в кулак при оттопыренных указательном пальце и мизинце, резко подносимая к </a:t>
            </a:r>
          </a:p>
          <a:p>
            <a:r>
              <a:rPr lang="ru-RU" sz="1600" dirty="0" smtClean="0"/>
              <a:t>подбородку или к горлу, означает приближение опасности или уже наступившую большую опасность. </a:t>
            </a:r>
          </a:p>
          <a:p>
            <a:r>
              <a:rPr lang="ru-RU" sz="1600" dirty="0" smtClean="0"/>
              <a:t>Жест, представляющий собой движение кулака с отогнутым большим пальцем и мизинцем к </a:t>
            </a:r>
          </a:p>
          <a:p>
            <a:r>
              <a:rPr lang="ru-RU" sz="1600" dirty="0" smtClean="0"/>
              <a:t>губам – это просьба дать закурить или прислать (передать) </a:t>
            </a:r>
            <a:r>
              <a:rPr lang="ru-RU" sz="1600" dirty="0" err="1" smtClean="0"/>
              <a:t>анаши</a:t>
            </a:r>
            <a:r>
              <a:rPr lang="ru-RU" sz="1600" dirty="0" smtClean="0"/>
              <a:t>. Такой же жест, но мизинец находится в кулаке, а к губам подносится лишь отогнутый большой палец, соответствует жесткому требованию молчать.</a:t>
            </a:r>
          </a:p>
          <a:p>
            <a:r>
              <a:rPr lang="ru-RU" sz="1600" dirty="0" smtClean="0"/>
              <a:t>В среде осужденных давно известен жест, когда двумя раскрытыми ладонями изображается </a:t>
            </a:r>
          </a:p>
          <a:p>
            <a:r>
              <a:rPr lang="ru-RU" sz="1600" dirty="0" smtClean="0"/>
              <a:t>фигура, подобная букве «Т» (в спорте такой жест означает перерыв или тайм-аут). </a:t>
            </a:r>
          </a:p>
          <a:p>
            <a:r>
              <a:rPr lang="ru-RU" sz="1600" dirty="0" smtClean="0"/>
              <a:t>Жест со словами «Сорок!»</a:t>
            </a:r>
          </a:p>
          <a:p>
            <a:r>
              <a:rPr lang="ru-RU" sz="1600" dirty="0" smtClean="0"/>
              <a:t>Плотно прижатая к телу рука, делающая колебательные движения при неподвижном локте – сигнал-предупреждение соучастнику о том, чтобы он не поддерживал разговор.</a:t>
            </a:r>
          </a:p>
          <a:p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Жесты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ДОиПК\Pictures\Пенитенциарная психология\Жесты заключенных\3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0"/>
            <a:ext cx="635798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1328"/>
            <a:ext cx="8712968" cy="537667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Криминогенное общение</a:t>
            </a:r>
            <a:r>
              <a:rPr lang="ru-RU" dirty="0" smtClean="0"/>
              <a:t>, обусловленное преступной деятельностью, — это особый  вид общения, который возникает в результате проявления </a:t>
            </a:r>
            <a:r>
              <a:rPr lang="ru-RU" b="1" dirty="0" smtClean="0">
                <a:solidFill>
                  <a:srgbClr val="FF0000"/>
                </a:solidFill>
              </a:rPr>
              <a:t>деформации</a:t>
            </a:r>
            <a:r>
              <a:rPr lang="ru-RU" dirty="0" smtClean="0"/>
              <a:t> общения  в местах лишения </a:t>
            </a:r>
            <a:r>
              <a:rPr lang="ru-RU" dirty="0" smtClean="0"/>
              <a:t>свободы</a:t>
            </a:r>
            <a:endParaRPr lang="ru-RU" b="1" dirty="0" smtClean="0"/>
          </a:p>
          <a:p>
            <a:r>
              <a:rPr lang="ru-RU" b="1" dirty="0" err="1" smtClean="0"/>
              <a:t>Критериальные</a:t>
            </a:r>
            <a:r>
              <a:rPr lang="ru-RU" b="1" dirty="0" smtClean="0"/>
              <a:t> признаки </a:t>
            </a:r>
            <a:r>
              <a:rPr lang="ru-RU" dirty="0" smtClean="0"/>
              <a:t>криминогенного общения осужденных:</a:t>
            </a:r>
          </a:p>
          <a:p>
            <a:r>
              <a:rPr lang="ru-RU" dirty="0" smtClean="0"/>
              <a:t>1)антиобщественная направленность недозволенных связей и содержания сообщений;</a:t>
            </a:r>
          </a:p>
          <a:p>
            <a:r>
              <a:rPr lang="ru-RU" dirty="0" smtClean="0"/>
              <a:t>2)</a:t>
            </a:r>
            <a:r>
              <a:rPr lang="ru-RU" dirty="0" err="1" smtClean="0"/>
              <a:t>стрессогенность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3)повышенная конфликтность; </a:t>
            </a:r>
          </a:p>
          <a:p>
            <a:r>
              <a:rPr lang="ru-RU" dirty="0" smtClean="0"/>
              <a:t>4)жесткий  нормативно-ролевой характер; </a:t>
            </a:r>
          </a:p>
          <a:p>
            <a:r>
              <a:rPr lang="ru-RU" dirty="0" smtClean="0"/>
              <a:t>5)организующая роль в приготовлении групповых преступлений; 6)специфика приемов изучения членов групп;</a:t>
            </a:r>
          </a:p>
          <a:p>
            <a:r>
              <a:rPr lang="ru-RU" dirty="0" smtClean="0"/>
              <a:t>7)специфика каналов  связи,</a:t>
            </a:r>
          </a:p>
          <a:p>
            <a:r>
              <a:rPr lang="ru-RU" dirty="0" smtClean="0"/>
              <a:t>8)конспиративность;</a:t>
            </a:r>
          </a:p>
          <a:p>
            <a:r>
              <a:rPr lang="ru-RU" dirty="0" smtClean="0"/>
              <a:t>9) использование условных речевых и неречевых средств связи;</a:t>
            </a:r>
          </a:p>
          <a:p>
            <a:r>
              <a:rPr lang="ru-RU" dirty="0" smtClean="0"/>
              <a:t>10)эмоциональность (экспрессия психологического воздействия) и др.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Понятие криминогенного общения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— </a:t>
            </a:r>
            <a:r>
              <a:rPr lang="ru-RU" b="1" i="1" dirty="0" smtClean="0"/>
              <a:t>изоляционная, </a:t>
            </a:r>
            <a:r>
              <a:rPr lang="ru-RU" dirty="0" smtClean="0"/>
              <a:t>возникающая в связи с фрустрацией, режимными ограничениями, проявляющаяся в </a:t>
            </a:r>
            <a:r>
              <a:rPr lang="ru-RU" dirty="0" err="1" smtClean="0"/>
              <a:t>стрессогенности</a:t>
            </a:r>
            <a:r>
              <a:rPr lang="ru-RU" dirty="0" smtClean="0"/>
              <a:t> общения, агрессивности и </a:t>
            </a:r>
            <a:r>
              <a:rPr lang="ru-RU" dirty="0" err="1" smtClean="0"/>
              <a:t>криминогенности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</a:t>
            </a:r>
            <a:r>
              <a:rPr lang="ru-RU" b="1" i="1" dirty="0" smtClean="0"/>
              <a:t>нравственная</a:t>
            </a:r>
            <a:r>
              <a:rPr lang="ru-RU" b="1" dirty="0" smtClean="0"/>
              <a:t> </a:t>
            </a:r>
            <a:r>
              <a:rPr lang="ru-RU" dirty="0" smtClean="0"/>
              <a:t>(взаимодействие между осужденными имеет характер  отчуждения;</a:t>
            </a:r>
          </a:p>
          <a:p>
            <a:r>
              <a:rPr lang="ru-RU" dirty="0" smtClean="0"/>
              <a:t>— </a:t>
            </a:r>
            <a:r>
              <a:rPr lang="ru-RU" b="1" i="1" dirty="0" smtClean="0"/>
              <a:t>криминальная</a:t>
            </a:r>
            <a:r>
              <a:rPr lang="ru-RU" b="1" dirty="0" smtClean="0"/>
              <a:t>, </a:t>
            </a:r>
            <a:r>
              <a:rPr lang="ru-RU" dirty="0" smtClean="0"/>
              <a:t>образующаяся вследствие преступной деятельности лиц, отбывающих наказание в местах лишения свободы, обмена преступным опытом.</a:t>
            </a:r>
          </a:p>
          <a:p>
            <a:pPr algn="ctr"/>
            <a:r>
              <a:rPr lang="ru-RU" b="1" dirty="0" smtClean="0"/>
              <a:t>Деформация общения в среде осужденных затрагивает изменение всех его  компонентов: </a:t>
            </a:r>
            <a:r>
              <a:rPr lang="ru-RU" b="1" i="1" dirty="0" smtClean="0"/>
              <a:t>информационного, </a:t>
            </a:r>
            <a:r>
              <a:rPr lang="ru-RU" b="1" i="1" dirty="0" err="1" smtClean="0"/>
              <a:t>перцептивного</a:t>
            </a:r>
            <a:r>
              <a:rPr lang="ru-RU" b="1" i="1" dirty="0" smtClean="0"/>
              <a:t>, </a:t>
            </a:r>
            <a:r>
              <a:rPr lang="ru-RU" b="1" i="1" dirty="0" err="1" smtClean="0"/>
              <a:t>интеракционного</a:t>
            </a:r>
            <a:r>
              <a:rPr lang="ru-RU" b="1" i="1" dirty="0" smtClean="0"/>
              <a:t>!!!</a:t>
            </a:r>
            <a:endParaRPr lang="ru-RU" b="1" i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Разновидности деформации общения заключенных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Коммуникативно-атрибутивная функция</a:t>
            </a:r>
            <a:r>
              <a:rPr lang="ru-RU" dirty="0" smtClean="0"/>
              <a:t>– использование условных средств общения для обмена скрываемой информацией, установления  недозволенных  связей.</a:t>
            </a:r>
          </a:p>
          <a:p>
            <a:r>
              <a:rPr lang="ru-RU" dirty="0" smtClean="0"/>
              <a:t>К вербальным средствам общения относится жаргон, к невербальным — татуировки, информация, передаваемая по коду (перестукивание  через канализационные и отопительные системы), книгам, свист, условные жесты, позы, средства тайнописи. Чаще всего осужденные используют жесты рук, жаргон, особенности голоса и тайнопись.</a:t>
            </a:r>
          </a:p>
          <a:p>
            <a:r>
              <a:rPr lang="ru-RU" b="1" dirty="0" smtClean="0"/>
              <a:t>Функция обмена осужденных преступным опытом</a:t>
            </a:r>
            <a:r>
              <a:rPr lang="ru-RU" b="1" i="1" dirty="0" smtClean="0"/>
              <a:t> </a:t>
            </a:r>
            <a:r>
              <a:rPr lang="ru-RU" dirty="0" smtClean="0"/>
              <a:t>– стихийная и /или умышленная передача и приобретение преступных навыков</a:t>
            </a:r>
            <a:r>
              <a:rPr lang="ru-RU" b="1" i="1" dirty="0" smtClean="0"/>
              <a:t>. </a:t>
            </a:r>
            <a:r>
              <a:rPr lang="ru-RU" i="1" dirty="0" smtClean="0"/>
              <a:t> </a:t>
            </a:r>
            <a:r>
              <a:rPr lang="ru-RU" b="1" dirty="0" smtClean="0"/>
              <a:t>Механизмы</a:t>
            </a:r>
            <a:r>
              <a:rPr lang="ru-RU" i="1" dirty="0" smtClean="0"/>
              <a:t> - </a:t>
            </a:r>
            <a:r>
              <a:rPr lang="ru-RU" dirty="0" smtClean="0"/>
              <a:t>заражение, подражание, внушение, групповое давление (прессинг.)</a:t>
            </a:r>
          </a:p>
          <a:p>
            <a:r>
              <a:rPr lang="ru-RU" b="1" dirty="0" smtClean="0"/>
              <a:t>Познавательная (диагностическая) функция </a:t>
            </a:r>
            <a:r>
              <a:rPr lang="ru-RU" i="1" dirty="0" smtClean="0"/>
              <a:t>- </a:t>
            </a:r>
            <a:r>
              <a:rPr lang="ru-RU" dirty="0" smtClean="0"/>
              <a:t>выявление (распознавание) участников криминогенного общения. В этом помогает анализ внешности, одежды, характерных поз и жестов, походки, манер, татуировок.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Функции криминогенного общения осужденных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Организующая функция </a:t>
            </a:r>
            <a:r>
              <a:rPr lang="ru-RU" i="1" dirty="0" smtClean="0"/>
              <a:t>- организации преступной деятельности,</a:t>
            </a:r>
          </a:p>
          <a:p>
            <a:r>
              <a:rPr lang="ru-RU" dirty="0" smtClean="0"/>
              <a:t>умышленного создания криминогенных ситуаций. С помощью криминогенного  общения подготавливается преступление: вырабатываются цели, план, определяются время, место, распределяются роли, осуществляется маскировка и  формируется решимость.</a:t>
            </a:r>
          </a:p>
          <a:p>
            <a:endParaRPr lang="ru-RU" b="1" dirty="0" smtClean="0"/>
          </a:p>
          <a:p>
            <a:r>
              <a:rPr lang="ru-RU" b="1" dirty="0" smtClean="0"/>
              <a:t>Аффективно-побудительная функция криминогенного общения осужденных  </a:t>
            </a:r>
            <a:r>
              <a:rPr lang="ru-RU" i="1" dirty="0" smtClean="0"/>
              <a:t>-  </a:t>
            </a:r>
            <a:r>
              <a:rPr lang="ru-RU" dirty="0" smtClean="0"/>
              <a:t>психическое воздействие  общения для  совершения преступления  с помощью подавления воли,  нанесения психической травмы.  Механизмы: насилие, угрозы, оскорбления, клевета, слухи, шантаж.</a:t>
            </a:r>
          </a:p>
          <a:p>
            <a:r>
              <a:rPr lang="ru-RU" dirty="0" smtClean="0"/>
              <a:t> </a:t>
            </a:r>
            <a:endParaRPr lang="ru-RU" b="1" dirty="0" smtClean="0"/>
          </a:p>
          <a:p>
            <a:r>
              <a:rPr lang="ru-RU" b="1" i="1" dirty="0" smtClean="0"/>
              <a:t>Компенсаторная функция криминогенного общения осужденных – </a:t>
            </a:r>
            <a:r>
              <a:rPr lang="ru-RU" dirty="0" smtClean="0"/>
              <a:t>восполнение  дефицита общения с помощью объединения в малые группы.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Функции криминогенного общения осужденных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Офеня (</a:t>
            </a:r>
            <a:r>
              <a:rPr lang="ru-RU" dirty="0" err="1" smtClean="0"/>
              <a:t>афинея</a:t>
            </a:r>
            <a:r>
              <a:rPr lang="ru-RU" dirty="0" smtClean="0"/>
              <a:t>, </a:t>
            </a:r>
            <a:r>
              <a:rPr lang="ru-RU" dirty="0" err="1" smtClean="0"/>
              <a:t>афеня</a:t>
            </a:r>
            <a:r>
              <a:rPr lang="ru-RU" dirty="0" smtClean="0"/>
              <a:t>) — ходебщик, </a:t>
            </a:r>
            <a:r>
              <a:rPr lang="ru-RU" dirty="0" err="1" smtClean="0"/>
              <a:t>кантюжник</a:t>
            </a:r>
            <a:r>
              <a:rPr lang="ru-RU" dirty="0" smtClean="0"/>
              <a:t>, разносчик с извозом, коробейник, щепетильник, мелочной торгаш </a:t>
            </a:r>
            <a:r>
              <a:rPr lang="ru-RU" dirty="0" err="1" smtClean="0"/>
              <a:t>вразноску</a:t>
            </a:r>
            <a:r>
              <a:rPr lang="ru-RU" dirty="0" smtClean="0"/>
              <a:t> и </a:t>
            </a:r>
            <a:r>
              <a:rPr lang="ru-RU" dirty="0" err="1" smtClean="0"/>
              <a:t>вразвозку</a:t>
            </a:r>
            <a:r>
              <a:rPr lang="ru-RU" dirty="0" smtClean="0"/>
              <a:t> по малым городам, селам, деревням, с книгами, бумагой, шелком, иглами, с сыром и колбасой, с серьгами и колечками (Словарь Даля).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Вербальные средства: жаргон («блатная музыка», феня, арго)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Конспиративная функция. </a:t>
            </a:r>
            <a:r>
              <a:rPr lang="ru-RU" i="1" dirty="0" smtClean="0"/>
              <a:t>Жаргон используется для сокрытия противоправных  </a:t>
            </a:r>
            <a:r>
              <a:rPr lang="ru-RU" dirty="0" smtClean="0"/>
              <a:t>намерений, замыслов и действий.</a:t>
            </a:r>
          </a:p>
          <a:p>
            <a:r>
              <a:rPr lang="ru-RU" b="1" dirty="0" smtClean="0"/>
              <a:t>Функция узнавания своих. </a:t>
            </a:r>
            <a:r>
              <a:rPr lang="ru-RU" i="1" dirty="0" smtClean="0"/>
              <a:t>Ты и я говорим на арго, значит, мы одной  крови</a:t>
            </a:r>
            <a:r>
              <a:rPr lang="ru-RU" dirty="0" smtClean="0"/>
              <a:t>. В 20-е годы преступники, если не знали человека, сомневались в принадлежности к уголовникам, спрашивали: </a:t>
            </a:r>
            <a:r>
              <a:rPr lang="ru-RU" i="1" dirty="0" smtClean="0"/>
              <a:t>Свой? Стучишь по блату?</a:t>
            </a:r>
          </a:p>
          <a:p>
            <a:r>
              <a:rPr lang="ru-RU" b="1" dirty="0" smtClean="0"/>
              <a:t>Номинативная функция</a:t>
            </a:r>
            <a:r>
              <a:rPr lang="ru-RU" i="1" dirty="0" smtClean="0"/>
              <a:t>. </a:t>
            </a:r>
            <a:r>
              <a:rPr lang="ru-RU" dirty="0" smtClean="0"/>
              <a:t>В жаргоне много слов и фразеологизмов, которые  используются для обозначения предметов и явлений, не имеющих эквивалентов в русском литературном языке.</a:t>
            </a:r>
          </a:p>
          <a:p>
            <a:r>
              <a:rPr lang="ru-RU" b="1" dirty="0" smtClean="0"/>
              <a:t>Эмоционально-выразительная функция. </a:t>
            </a:r>
            <a:r>
              <a:rPr lang="ru-RU" dirty="0" smtClean="0"/>
              <a:t>Большинство слов жаргона имеет  ярко выраженную эмоционально-экспрессивную окраску, многие из них воспринимаются как бравада, показное пренебрежение к опасности.</a:t>
            </a:r>
          </a:p>
          <a:p>
            <a:r>
              <a:rPr lang="ru-RU" dirty="0" smtClean="0"/>
              <a:t>Жаргон передается из поколения в поколение, проникает в речь законопослушных граждан.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Функции жаргона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Аргонизация</a:t>
            </a:r>
            <a:endParaRPr lang="ru-RU" dirty="0" smtClean="0"/>
          </a:p>
          <a:p>
            <a:r>
              <a:rPr lang="ru-RU" dirty="0" smtClean="0"/>
              <a:t>Немногословность</a:t>
            </a:r>
          </a:p>
          <a:p>
            <a:r>
              <a:rPr lang="ru-RU" dirty="0" smtClean="0"/>
              <a:t>Заторможенность</a:t>
            </a:r>
          </a:p>
          <a:p>
            <a:r>
              <a:rPr lang="ru-RU" dirty="0" smtClean="0"/>
              <a:t>Малая экспрессивность</a:t>
            </a:r>
          </a:p>
          <a:p>
            <a:r>
              <a:rPr lang="ru-RU" dirty="0" smtClean="0"/>
              <a:t>Семантические  распады</a:t>
            </a:r>
          </a:p>
          <a:p>
            <a:r>
              <a:rPr lang="ru-RU" dirty="0" smtClean="0"/>
              <a:t>Преобладание императивных выражений (</a:t>
            </a:r>
            <a:r>
              <a:rPr lang="ru-RU" i="1" dirty="0" smtClean="0"/>
              <a:t>заткнись, умри и пр.)</a:t>
            </a:r>
            <a:endParaRPr lang="ru-RU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речи заключенных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Клеймение </a:t>
            </a:r>
          </a:p>
          <a:p>
            <a:r>
              <a:rPr lang="ru-RU" b="1" dirty="0" err="1" smtClean="0"/>
              <a:t>Татуирование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регалки</a:t>
            </a:r>
            <a:r>
              <a:rPr lang="ru-RU" dirty="0" smtClean="0"/>
              <a:t> (знаки отличия) наносят обычно элите преступного мира специалисты- художники с помощью современных инструментов и красящих веществ;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портачки</a:t>
            </a:r>
            <a:r>
              <a:rPr lang="ru-RU" dirty="0" smtClean="0"/>
              <a:t> (портачить — портить) — самоделки, нанесенные кустарно,  с помощью подручных средств и инструментов, в нарушение этики  воровской жизни;</a:t>
            </a:r>
          </a:p>
          <a:p>
            <a:r>
              <a:rPr lang="ru-RU" dirty="0" smtClean="0"/>
              <a:t>3) нахалки (или позорные) делают преступнику насильно (нахально) либо  под угрозой применения силы. Они выполняют функцию позорного клейма (стигмы).</a:t>
            </a:r>
          </a:p>
          <a:p>
            <a:r>
              <a:rPr lang="ru-RU" b="1" dirty="0" smtClean="0"/>
              <a:t>Тайнопись</a:t>
            </a:r>
          </a:p>
          <a:p>
            <a:r>
              <a:rPr lang="ru-RU" b="1" dirty="0" smtClean="0"/>
              <a:t>Специальный свист (тамтам)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Невербальные средства общения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139</TotalTime>
  <Words>870</Words>
  <Application>Microsoft Office PowerPoint</Application>
  <PresentationFormat>Экран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Характеристика криминогенного общения в среде осужденных</vt:lpstr>
      <vt:lpstr>Понятие криминогенного общения</vt:lpstr>
      <vt:lpstr>Разновидности деформации общения заключенных</vt:lpstr>
      <vt:lpstr>Функции криминогенного общения осужденных</vt:lpstr>
      <vt:lpstr>Функции криминогенного общения осужденных</vt:lpstr>
      <vt:lpstr>Вербальные средства: жаргон («блатная музыка», феня, арго)</vt:lpstr>
      <vt:lpstr>Функции жаргона</vt:lpstr>
      <vt:lpstr>Особенности речи заключенных</vt:lpstr>
      <vt:lpstr>Невербальные средства общения</vt:lpstr>
      <vt:lpstr>Невербальные средства общения</vt:lpstr>
      <vt:lpstr>Жесты 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ПЕНИТЕНЦИАРНАЯ ПСИХОЛОГИЯ</dc:title>
  <dc:creator>ИДОиПК</dc:creator>
  <cp:lastModifiedBy>KSPU</cp:lastModifiedBy>
  <cp:revision>23</cp:revision>
  <dcterms:created xsi:type="dcterms:W3CDTF">2014-09-03T11:18:04Z</dcterms:created>
  <dcterms:modified xsi:type="dcterms:W3CDTF">2016-04-27T08:21:45Z</dcterms:modified>
</cp:coreProperties>
</file>