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0"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72E086-3B6F-43DC-9F69-73F946100DB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7436DE3B-0A79-493F-9994-1D3C95865380}">
      <dgm:prSet phldrT="[Текст]"/>
      <dgm:spPr/>
      <dgm:t>
        <a:bodyPr/>
        <a:lstStyle/>
        <a:p>
          <a:r>
            <a:rPr lang="ru-RU" dirty="0" smtClean="0">
              <a:solidFill>
                <a:schemeClr val="tx1"/>
              </a:solidFill>
            </a:rPr>
            <a:t>1. </a:t>
          </a:r>
          <a:endParaRPr lang="ru-RU" dirty="0">
            <a:solidFill>
              <a:schemeClr val="tx1"/>
            </a:solidFill>
          </a:endParaRPr>
        </a:p>
      </dgm:t>
    </dgm:pt>
    <dgm:pt modelId="{23D26AB0-BF0E-48ED-A73D-55FCF68CC2D8}" type="parTrans" cxnId="{A55D8667-3E86-4A7E-8015-1F3AA5E2B296}">
      <dgm:prSet/>
      <dgm:spPr/>
      <dgm:t>
        <a:bodyPr/>
        <a:lstStyle/>
        <a:p>
          <a:endParaRPr lang="ru-RU"/>
        </a:p>
      </dgm:t>
    </dgm:pt>
    <dgm:pt modelId="{67B2A8D1-DBB3-41F3-9B9A-6C773FD10699}" type="sibTrans" cxnId="{A55D8667-3E86-4A7E-8015-1F3AA5E2B296}">
      <dgm:prSet/>
      <dgm:spPr/>
      <dgm:t>
        <a:bodyPr/>
        <a:lstStyle/>
        <a:p>
          <a:endParaRPr lang="ru-RU"/>
        </a:p>
      </dgm:t>
    </dgm:pt>
    <dgm:pt modelId="{20A04202-DBF4-491F-AD3E-6DF9D3757D69}">
      <dgm:prSet phldrT="[Текст]"/>
      <dgm:spPr/>
      <dgm:t>
        <a:bodyPr/>
        <a:lstStyle/>
        <a:p>
          <a:r>
            <a:rPr lang="ru-RU" dirty="0" smtClean="0"/>
            <a:t>жесткость по отношению к более слабым лицам, отсутствие чувства сострадания к людям</a:t>
          </a:r>
          <a:endParaRPr lang="ru-RU" dirty="0"/>
        </a:p>
      </dgm:t>
    </dgm:pt>
    <dgm:pt modelId="{B5A1E0F4-2EFA-4C6A-BAEB-C4F46D6C8536}" type="parTrans" cxnId="{B3153665-8E82-4177-9C72-D7A76071AD5F}">
      <dgm:prSet/>
      <dgm:spPr/>
      <dgm:t>
        <a:bodyPr/>
        <a:lstStyle/>
        <a:p>
          <a:endParaRPr lang="ru-RU"/>
        </a:p>
      </dgm:t>
    </dgm:pt>
    <dgm:pt modelId="{13C18844-A4AD-4DF4-B217-0B939740074D}" type="sibTrans" cxnId="{B3153665-8E82-4177-9C72-D7A76071AD5F}">
      <dgm:prSet/>
      <dgm:spPr/>
      <dgm:t>
        <a:bodyPr/>
        <a:lstStyle/>
        <a:p>
          <a:endParaRPr lang="ru-RU"/>
        </a:p>
      </dgm:t>
    </dgm:pt>
    <dgm:pt modelId="{430E9ADB-D298-4151-9601-C408E1BB2301}">
      <dgm:prSet phldrT="[Текст]"/>
      <dgm:spPr/>
      <dgm:t>
        <a:bodyPr/>
        <a:lstStyle/>
        <a:p>
          <a:r>
            <a:rPr lang="ru-RU" dirty="0" smtClean="0"/>
            <a:t>пониженная эмоциональная идентификация с членами группы</a:t>
          </a:r>
          <a:endParaRPr lang="ru-RU" dirty="0"/>
        </a:p>
      </dgm:t>
    </dgm:pt>
    <dgm:pt modelId="{54852BD9-00DF-49DC-A645-323AAF4E11DD}" type="parTrans" cxnId="{886F9938-853C-432C-9128-AC0E8B15C697}">
      <dgm:prSet/>
      <dgm:spPr/>
      <dgm:t>
        <a:bodyPr/>
        <a:lstStyle/>
        <a:p>
          <a:endParaRPr lang="ru-RU"/>
        </a:p>
      </dgm:t>
    </dgm:pt>
    <dgm:pt modelId="{02106054-BB53-4615-B70B-2A5290C9BADC}" type="sibTrans" cxnId="{886F9938-853C-432C-9128-AC0E8B15C697}">
      <dgm:prSet/>
      <dgm:spPr/>
      <dgm:t>
        <a:bodyPr/>
        <a:lstStyle/>
        <a:p>
          <a:endParaRPr lang="ru-RU"/>
        </a:p>
      </dgm:t>
    </dgm:pt>
    <dgm:pt modelId="{842FFA46-117C-4952-9A81-E4BCDCA9566A}">
      <dgm:prSet phldrT="[Текст]"/>
      <dgm:spPr/>
      <dgm:t>
        <a:bodyPr/>
        <a:lstStyle/>
        <a:p>
          <a:r>
            <a:rPr lang="ru-RU" dirty="0" smtClean="0"/>
            <a:t>нечестность и двурушничество в отношениях  с администрацией и «чужими</a:t>
          </a:r>
          <a:endParaRPr lang="ru-RU" dirty="0"/>
        </a:p>
      </dgm:t>
    </dgm:pt>
    <dgm:pt modelId="{985B873D-A559-4488-8BFB-D75939E67D2C}" type="parTrans" cxnId="{F00CCBAC-960D-459B-88A7-6AF9719D71D4}">
      <dgm:prSet/>
      <dgm:spPr/>
      <dgm:t>
        <a:bodyPr/>
        <a:lstStyle/>
        <a:p>
          <a:endParaRPr lang="ru-RU"/>
        </a:p>
      </dgm:t>
    </dgm:pt>
    <dgm:pt modelId="{8EEF3960-3144-4BEB-BF8A-8BFAD4A080BA}" type="sibTrans" cxnId="{F00CCBAC-960D-459B-88A7-6AF9719D71D4}">
      <dgm:prSet/>
      <dgm:spPr/>
      <dgm:t>
        <a:bodyPr/>
        <a:lstStyle/>
        <a:p>
          <a:endParaRPr lang="ru-RU"/>
        </a:p>
      </dgm:t>
    </dgm:pt>
    <dgm:pt modelId="{E8CBD0C5-1DE1-46FC-996F-EF78D5BA8D6B}">
      <dgm:prSet phldrT="[Текст]"/>
      <dgm:spPr/>
      <dgm:t>
        <a:bodyPr/>
        <a:lstStyle/>
        <a:p>
          <a:r>
            <a:rPr lang="ru-RU" dirty="0" smtClean="0"/>
            <a:t>паразитизм и тунеядство, освященные традициями и тюремными «воровскими законами»</a:t>
          </a:r>
          <a:endParaRPr lang="ru-RU" dirty="0"/>
        </a:p>
      </dgm:t>
    </dgm:pt>
    <dgm:pt modelId="{0C7BD0FC-F51E-425A-B3D5-F6C36BAEBC58}" type="parTrans" cxnId="{EB981EAD-F778-4CD0-8F11-996F98E0006C}">
      <dgm:prSet/>
      <dgm:spPr/>
      <dgm:t>
        <a:bodyPr/>
        <a:lstStyle/>
        <a:p>
          <a:endParaRPr lang="ru-RU"/>
        </a:p>
      </dgm:t>
    </dgm:pt>
    <dgm:pt modelId="{1D457D1C-90FB-42DD-BFCD-46AE537508CC}" type="sibTrans" cxnId="{EB981EAD-F778-4CD0-8F11-996F98E0006C}">
      <dgm:prSet/>
      <dgm:spPr/>
      <dgm:t>
        <a:bodyPr/>
        <a:lstStyle/>
        <a:p>
          <a:endParaRPr lang="ru-RU"/>
        </a:p>
      </dgm:t>
    </dgm:pt>
    <dgm:pt modelId="{D96B2A93-D794-4E76-836F-4667AA84A5E9}">
      <dgm:prSet phldrT="[Текст]"/>
      <dgm:spPr/>
      <dgm:t>
        <a:bodyPr/>
        <a:lstStyle/>
        <a:p>
          <a:r>
            <a:rPr lang="ru-RU" dirty="0" smtClean="0"/>
            <a:t>картежные игры, алкоголизм и наркотики как средство сплочения преступной группы</a:t>
          </a:r>
          <a:endParaRPr lang="ru-RU" dirty="0"/>
        </a:p>
      </dgm:t>
    </dgm:pt>
    <dgm:pt modelId="{B9227442-A9D7-4C50-AADE-2D0FD2719248}" type="parTrans" cxnId="{2A8C6D02-86E8-4E96-BA84-5C97E6DE6110}">
      <dgm:prSet/>
      <dgm:spPr/>
      <dgm:t>
        <a:bodyPr/>
        <a:lstStyle/>
        <a:p>
          <a:endParaRPr lang="ru-RU"/>
        </a:p>
      </dgm:t>
    </dgm:pt>
    <dgm:pt modelId="{A58DE301-AB7B-4D03-BD22-08D5ACEEAC42}" type="sibTrans" cxnId="{2A8C6D02-86E8-4E96-BA84-5C97E6DE6110}">
      <dgm:prSet/>
      <dgm:spPr/>
      <dgm:t>
        <a:bodyPr/>
        <a:lstStyle/>
        <a:p>
          <a:endParaRPr lang="ru-RU"/>
        </a:p>
      </dgm:t>
    </dgm:pt>
    <dgm:pt modelId="{39D6BD92-3B85-4FCB-BBD3-900E13E8CC02}">
      <dgm:prSet phldrT="[Текст]"/>
      <dgm:spPr/>
      <dgm:t>
        <a:bodyPr/>
        <a:lstStyle/>
        <a:p>
          <a:r>
            <a:rPr lang="ru-RU" dirty="0" smtClean="0"/>
            <a:t>вымогательство у лиц, стоящих на низших ступенях групповой иерархии</a:t>
          </a:r>
          <a:endParaRPr lang="ru-RU" dirty="0"/>
        </a:p>
      </dgm:t>
    </dgm:pt>
    <dgm:pt modelId="{ADFA4255-3BE7-4D84-BBBC-39629CDD1448}" type="sibTrans" cxnId="{3A210F58-BDD2-47CE-B1A7-CCA533D30D4D}">
      <dgm:prSet/>
      <dgm:spPr/>
      <dgm:t>
        <a:bodyPr/>
        <a:lstStyle/>
        <a:p>
          <a:endParaRPr lang="ru-RU"/>
        </a:p>
      </dgm:t>
    </dgm:pt>
    <dgm:pt modelId="{1094CC6C-782E-4A0D-AB01-729E96AD7E41}" type="parTrans" cxnId="{3A210F58-BDD2-47CE-B1A7-CCA533D30D4D}">
      <dgm:prSet/>
      <dgm:spPr/>
      <dgm:t>
        <a:bodyPr/>
        <a:lstStyle/>
        <a:p>
          <a:endParaRPr lang="ru-RU"/>
        </a:p>
      </dgm:t>
    </dgm:pt>
    <dgm:pt modelId="{E75581B6-D905-4147-A263-80A83F20BAE8}">
      <dgm:prSet phldrT="[Текст]"/>
      <dgm:spPr/>
      <dgm:t>
        <a:bodyPr/>
        <a:lstStyle/>
        <a:p>
          <a:r>
            <a:rPr lang="ru-RU" dirty="0" smtClean="0">
              <a:solidFill>
                <a:schemeClr val="tx1"/>
              </a:solidFill>
            </a:rPr>
            <a:t>3.</a:t>
          </a:r>
          <a:endParaRPr lang="ru-RU" dirty="0">
            <a:solidFill>
              <a:schemeClr val="tx1"/>
            </a:solidFill>
          </a:endParaRPr>
        </a:p>
      </dgm:t>
    </dgm:pt>
    <dgm:pt modelId="{48EBDEC1-3BD7-41BE-A166-6152E85E7F72}" type="sibTrans" cxnId="{5CE560D5-AD15-415A-99C8-68E681751EDD}">
      <dgm:prSet/>
      <dgm:spPr/>
      <dgm:t>
        <a:bodyPr/>
        <a:lstStyle/>
        <a:p>
          <a:endParaRPr lang="ru-RU"/>
        </a:p>
      </dgm:t>
    </dgm:pt>
    <dgm:pt modelId="{5AC96614-58B8-49DC-8706-11B6C72CD92A}" type="parTrans" cxnId="{5CE560D5-AD15-415A-99C8-68E681751EDD}">
      <dgm:prSet/>
      <dgm:spPr/>
      <dgm:t>
        <a:bodyPr/>
        <a:lstStyle/>
        <a:p>
          <a:endParaRPr lang="ru-RU"/>
        </a:p>
      </dgm:t>
    </dgm:pt>
    <dgm:pt modelId="{A4E2EA4A-6523-45F9-A1BB-331DA7FA25A9}">
      <dgm:prSet phldrT="[Текст]"/>
      <dgm:spPr/>
      <dgm:t>
        <a:bodyPr/>
        <a:lstStyle/>
        <a:p>
          <a:r>
            <a:rPr lang="ru-RU" dirty="0" smtClean="0">
              <a:solidFill>
                <a:schemeClr val="tx1"/>
              </a:solidFill>
            </a:rPr>
            <a:t>2.</a:t>
          </a:r>
          <a:endParaRPr lang="ru-RU" dirty="0">
            <a:solidFill>
              <a:schemeClr val="tx1"/>
            </a:solidFill>
          </a:endParaRPr>
        </a:p>
      </dgm:t>
    </dgm:pt>
    <dgm:pt modelId="{B70913FA-346E-4D58-8AA4-AF474468F2A8}" type="sibTrans" cxnId="{99598C0B-878A-44D4-9F66-4B44022BE7B5}">
      <dgm:prSet/>
      <dgm:spPr/>
      <dgm:t>
        <a:bodyPr/>
        <a:lstStyle/>
        <a:p>
          <a:endParaRPr lang="ru-RU"/>
        </a:p>
      </dgm:t>
    </dgm:pt>
    <dgm:pt modelId="{DB4839FA-EDE0-400E-859D-5FCF6E039C92}" type="parTrans" cxnId="{99598C0B-878A-44D4-9F66-4B44022BE7B5}">
      <dgm:prSet/>
      <dgm:spPr/>
      <dgm:t>
        <a:bodyPr/>
        <a:lstStyle/>
        <a:p>
          <a:endParaRPr lang="ru-RU"/>
        </a:p>
      </dgm:t>
    </dgm:pt>
    <dgm:pt modelId="{A1AD0978-5C57-4CE2-9B81-C301F25A73DC}" type="pres">
      <dgm:prSet presAssocID="{2B72E086-3B6F-43DC-9F69-73F946100DBD}" presName="linearFlow" presStyleCnt="0">
        <dgm:presLayoutVars>
          <dgm:dir/>
          <dgm:animLvl val="lvl"/>
          <dgm:resizeHandles val="exact"/>
        </dgm:presLayoutVars>
      </dgm:prSet>
      <dgm:spPr/>
      <dgm:t>
        <a:bodyPr/>
        <a:lstStyle/>
        <a:p>
          <a:endParaRPr lang="ru-RU"/>
        </a:p>
      </dgm:t>
    </dgm:pt>
    <dgm:pt modelId="{304FDB6B-6DFA-482F-ABAB-3A0B1251B794}" type="pres">
      <dgm:prSet presAssocID="{7436DE3B-0A79-493F-9994-1D3C95865380}" presName="composite" presStyleCnt="0"/>
      <dgm:spPr/>
    </dgm:pt>
    <dgm:pt modelId="{1293E86F-1B63-4092-821C-5DC1FDEEBB2F}" type="pres">
      <dgm:prSet presAssocID="{7436DE3B-0A79-493F-9994-1D3C95865380}" presName="parentText" presStyleLbl="alignNode1" presStyleIdx="0" presStyleCnt="3" custLinFactNeighborX="0" custLinFactNeighborY="4772">
        <dgm:presLayoutVars>
          <dgm:chMax val="1"/>
          <dgm:bulletEnabled val="1"/>
        </dgm:presLayoutVars>
      </dgm:prSet>
      <dgm:spPr/>
      <dgm:t>
        <a:bodyPr/>
        <a:lstStyle/>
        <a:p>
          <a:endParaRPr lang="ru-RU"/>
        </a:p>
      </dgm:t>
    </dgm:pt>
    <dgm:pt modelId="{B005CEE5-6E64-4342-BBF4-ECF42F489334}" type="pres">
      <dgm:prSet presAssocID="{7436DE3B-0A79-493F-9994-1D3C95865380}" presName="descendantText" presStyleLbl="alignAcc1" presStyleIdx="0" presStyleCnt="3">
        <dgm:presLayoutVars>
          <dgm:bulletEnabled val="1"/>
        </dgm:presLayoutVars>
      </dgm:prSet>
      <dgm:spPr/>
      <dgm:t>
        <a:bodyPr/>
        <a:lstStyle/>
        <a:p>
          <a:endParaRPr lang="ru-RU"/>
        </a:p>
      </dgm:t>
    </dgm:pt>
    <dgm:pt modelId="{78486A33-5C8C-4A40-BF91-3E15DEF54A21}" type="pres">
      <dgm:prSet presAssocID="{67B2A8D1-DBB3-41F3-9B9A-6C773FD10699}" presName="sp" presStyleCnt="0"/>
      <dgm:spPr/>
    </dgm:pt>
    <dgm:pt modelId="{D82AECD3-A907-4B44-B58E-A429E9B43965}" type="pres">
      <dgm:prSet presAssocID="{A4E2EA4A-6523-45F9-A1BB-331DA7FA25A9}" presName="composite" presStyleCnt="0"/>
      <dgm:spPr/>
    </dgm:pt>
    <dgm:pt modelId="{BAAFEA33-6264-437D-8FE2-62A78C939199}" type="pres">
      <dgm:prSet presAssocID="{A4E2EA4A-6523-45F9-A1BB-331DA7FA25A9}" presName="parentText" presStyleLbl="alignNode1" presStyleIdx="1" presStyleCnt="3">
        <dgm:presLayoutVars>
          <dgm:chMax val="1"/>
          <dgm:bulletEnabled val="1"/>
        </dgm:presLayoutVars>
      </dgm:prSet>
      <dgm:spPr/>
      <dgm:t>
        <a:bodyPr/>
        <a:lstStyle/>
        <a:p>
          <a:endParaRPr lang="ru-RU"/>
        </a:p>
      </dgm:t>
    </dgm:pt>
    <dgm:pt modelId="{52CA954F-D960-411E-B288-7232A7B19879}" type="pres">
      <dgm:prSet presAssocID="{A4E2EA4A-6523-45F9-A1BB-331DA7FA25A9}" presName="descendantText" presStyleLbl="alignAcc1" presStyleIdx="1" presStyleCnt="3">
        <dgm:presLayoutVars>
          <dgm:bulletEnabled val="1"/>
        </dgm:presLayoutVars>
      </dgm:prSet>
      <dgm:spPr/>
      <dgm:t>
        <a:bodyPr/>
        <a:lstStyle/>
        <a:p>
          <a:endParaRPr lang="ru-RU"/>
        </a:p>
      </dgm:t>
    </dgm:pt>
    <dgm:pt modelId="{C4B760DC-DACB-4C90-9623-B29934229243}" type="pres">
      <dgm:prSet presAssocID="{B70913FA-346E-4D58-8AA4-AF474468F2A8}" presName="sp" presStyleCnt="0"/>
      <dgm:spPr/>
    </dgm:pt>
    <dgm:pt modelId="{2776493F-8B08-4773-8936-4C7D791DD421}" type="pres">
      <dgm:prSet presAssocID="{E75581B6-D905-4147-A263-80A83F20BAE8}" presName="composite" presStyleCnt="0"/>
      <dgm:spPr/>
    </dgm:pt>
    <dgm:pt modelId="{F547F336-E18E-471D-AC9C-CDD396448885}" type="pres">
      <dgm:prSet presAssocID="{E75581B6-D905-4147-A263-80A83F20BAE8}" presName="parentText" presStyleLbl="alignNode1" presStyleIdx="2" presStyleCnt="3" custLinFactNeighborX="-48726" custLinFactNeighborY="1949">
        <dgm:presLayoutVars>
          <dgm:chMax val="1"/>
          <dgm:bulletEnabled val="1"/>
        </dgm:presLayoutVars>
      </dgm:prSet>
      <dgm:spPr/>
      <dgm:t>
        <a:bodyPr/>
        <a:lstStyle/>
        <a:p>
          <a:endParaRPr lang="ru-RU"/>
        </a:p>
      </dgm:t>
    </dgm:pt>
    <dgm:pt modelId="{BB798E7B-E2BC-4BF0-831D-9C63B6B7630B}" type="pres">
      <dgm:prSet presAssocID="{E75581B6-D905-4147-A263-80A83F20BAE8}" presName="descendantText" presStyleLbl="alignAcc1" presStyleIdx="2" presStyleCnt="3">
        <dgm:presLayoutVars>
          <dgm:bulletEnabled val="1"/>
        </dgm:presLayoutVars>
      </dgm:prSet>
      <dgm:spPr/>
      <dgm:t>
        <a:bodyPr/>
        <a:lstStyle/>
        <a:p>
          <a:endParaRPr lang="ru-RU"/>
        </a:p>
      </dgm:t>
    </dgm:pt>
  </dgm:ptLst>
  <dgm:cxnLst>
    <dgm:cxn modelId="{FD17CCDE-3F9D-40C1-97EB-F1A397E1D884}" type="presOf" srcId="{39D6BD92-3B85-4FCB-BBD3-900E13E8CC02}" destId="{BB798E7B-E2BC-4BF0-831D-9C63B6B7630B}" srcOrd="0" destOrd="0" presId="urn:microsoft.com/office/officeart/2005/8/layout/chevron2"/>
    <dgm:cxn modelId="{5CE560D5-AD15-415A-99C8-68E681751EDD}" srcId="{2B72E086-3B6F-43DC-9F69-73F946100DBD}" destId="{E75581B6-D905-4147-A263-80A83F20BAE8}" srcOrd="2" destOrd="0" parTransId="{5AC96614-58B8-49DC-8706-11B6C72CD92A}" sibTransId="{48EBDEC1-3BD7-41BE-A166-6152E85E7F72}"/>
    <dgm:cxn modelId="{3B8E75FD-C59B-449A-9358-7669F0642F16}" type="presOf" srcId="{20A04202-DBF4-491F-AD3E-6DF9D3757D69}" destId="{B005CEE5-6E64-4342-BBF4-ECF42F489334}" srcOrd="0" destOrd="0" presId="urn:microsoft.com/office/officeart/2005/8/layout/chevron2"/>
    <dgm:cxn modelId="{18F1CE97-D1C7-48D2-B5D2-793961073941}" type="presOf" srcId="{2B72E086-3B6F-43DC-9F69-73F946100DBD}" destId="{A1AD0978-5C57-4CE2-9B81-C301F25A73DC}" srcOrd="0" destOrd="0" presId="urn:microsoft.com/office/officeart/2005/8/layout/chevron2"/>
    <dgm:cxn modelId="{A1EF8FE3-E882-48B9-93E8-061FC36571DE}" type="presOf" srcId="{430E9ADB-D298-4151-9601-C408E1BB2301}" destId="{B005CEE5-6E64-4342-BBF4-ECF42F489334}" srcOrd="0" destOrd="1" presId="urn:microsoft.com/office/officeart/2005/8/layout/chevron2"/>
    <dgm:cxn modelId="{99598C0B-878A-44D4-9F66-4B44022BE7B5}" srcId="{2B72E086-3B6F-43DC-9F69-73F946100DBD}" destId="{A4E2EA4A-6523-45F9-A1BB-331DA7FA25A9}" srcOrd="1" destOrd="0" parTransId="{DB4839FA-EDE0-400E-859D-5FCF6E039C92}" sibTransId="{B70913FA-346E-4D58-8AA4-AF474468F2A8}"/>
    <dgm:cxn modelId="{E5B39037-B455-4939-BC45-07EAC05E556A}" type="presOf" srcId="{E8CBD0C5-1DE1-46FC-996F-EF78D5BA8D6B}" destId="{52CA954F-D960-411E-B288-7232A7B19879}" srcOrd="0" destOrd="1" presId="urn:microsoft.com/office/officeart/2005/8/layout/chevron2"/>
    <dgm:cxn modelId="{A55D8667-3E86-4A7E-8015-1F3AA5E2B296}" srcId="{2B72E086-3B6F-43DC-9F69-73F946100DBD}" destId="{7436DE3B-0A79-493F-9994-1D3C95865380}" srcOrd="0" destOrd="0" parTransId="{23D26AB0-BF0E-48ED-A73D-55FCF68CC2D8}" sibTransId="{67B2A8D1-DBB3-41F3-9B9A-6C773FD10699}"/>
    <dgm:cxn modelId="{2A8C6D02-86E8-4E96-BA84-5C97E6DE6110}" srcId="{E75581B6-D905-4147-A263-80A83F20BAE8}" destId="{D96B2A93-D794-4E76-836F-4667AA84A5E9}" srcOrd="1" destOrd="0" parTransId="{B9227442-A9D7-4C50-AADE-2D0FD2719248}" sibTransId="{A58DE301-AB7B-4D03-BD22-08D5ACEEAC42}"/>
    <dgm:cxn modelId="{886F9938-853C-432C-9128-AC0E8B15C697}" srcId="{7436DE3B-0A79-493F-9994-1D3C95865380}" destId="{430E9ADB-D298-4151-9601-C408E1BB2301}" srcOrd="1" destOrd="0" parTransId="{54852BD9-00DF-49DC-A645-323AAF4E11DD}" sibTransId="{02106054-BB53-4615-B70B-2A5290C9BADC}"/>
    <dgm:cxn modelId="{ABF56D1B-0648-4662-881C-2CB7AF1459AB}" type="presOf" srcId="{A4E2EA4A-6523-45F9-A1BB-331DA7FA25A9}" destId="{BAAFEA33-6264-437D-8FE2-62A78C939199}" srcOrd="0" destOrd="0" presId="urn:microsoft.com/office/officeart/2005/8/layout/chevron2"/>
    <dgm:cxn modelId="{F00CCBAC-960D-459B-88A7-6AF9719D71D4}" srcId="{A4E2EA4A-6523-45F9-A1BB-331DA7FA25A9}" destId="{842FFA46-117C-4952-9A81-E4BCDCA9566A}" srcOrd="0" destOrd="0" parTransId="{985B873D-A559-4488-8BFB-D75939E67D2C}" sibTransId="{8EEF3960-3144-4BEB-BF8A-8BFAD4A080BA}"/>
    <dgm:cxn modelId="{582525A5-C0DB-4919-8E22-CA5340E6703C}" type="presOf" srcId="{E75581B6-D905-4147-A263-80A83F20BAE8}" destId="{F547F336-E18E-471D-AC9C-CDD396448885}" srcOrd="0" destOrd="0" presId="urn:microsoft.com/office/officeart/2005/8/layout/chevron2"/>
    <dgm:cxn modelId="{D62980A3-6ABD-4EBA-896F-F164818BB116}" type="presOf" srcId="{D96B2A93-D794-4E76-836F-4667AA84A5E9}" destId="{BB798E7B-E2BC-4BF0-831D-9C63B6B7630B}" srcOrd="0" destOrd="1" presId="urn:microsoft.com/office/officeart/2005/8/layout/chevron2"/>
    <dgm:cxn modelId="{B3153665-8E82-4177-9C72-D7A76071AD5F}" srcId="{7436DE3B-0A79-493F-9994-1D3C95865380}" destId="{20A04202-DBF4-491F-AD3E-6DF9D3757D69}" srcOrd="0" destOrd="0" parTransId="{B5A1E0F4-2EFA-4C6A-BAEB-C4F46D6C8536}" sibTransId="{13C18844-A4AD-4DF4-B217-0B939740074D}"/>
    <dgm:cxn modelId="{9B65BE95-3842-4A7F-BFB9-56101FD8B4C0}" type="presOf" srcId="{7436DE3B-0A79-493F-9994-1D3C95865380}" destId="{1293E86F-1B63-4092-821C-5DC1FDEEBB2F}" srcOrd="0" destOrd="0" presId="urn:microsoft.com/office/officeart/2005/8/layout/chevron2"/>
    <dgm:cxn modelId="{3A210F58-BDD2-47CE-B1A7-CCA533D30D4D}" srcId="{E75581B6-D905-4147-A263-80A83F20BAE8}" destId="{39D6BD92-3B85-4FCB-BBD3-900E13E8CC02}" srcOrd="0" destOrd="0" parTransId="{1094CC6C-782E-4A0D-AB01-729E96AD7E41}" sibTransId="{ADFA4255-3BE7-4D84-BBBC-39629CDD1448}"/>
    <dgm:cxn modelId="{1BC496C5-8C17-43AF-8542-54C03E8B08DD}" type="presOf" srcId="{842FFA46-117C-4952-9A81-E4BCDCA9566A}" destId="{52CA954F-D960-411E-B288-7232A7B19879}" srcOrd="0" destOrd="0" presId="urn:microsoft.com/office/officeart/2005/8/layout/chevron2"/>
    <dgm:cxn modelId="{EB981EAD-F778-4CD0-8F11-996F98E0006C}" srcId="{A4E2EA4A-6523-45F9-A1BB-331DA7FA25A9}" destId="{E8CBD0C5-1DE1-46FC-996F-EF78D5BA8D6B}" srcOrd="1" destOrd="0" parTransId="{0C7BD0FC-F51E-425A-B3D5-F6C36BAEBC58}" sibTransId="{1D457D1C-90FB-42DD-BFCD-46AE537508CC}"/>
    <dgm:cxn modelId="{E8015BE5-2F1F-4E1A-AAA5-A8F5E64F244B}" type="presParOf" srcId="{A1AD0978-5C57-4CE2-9B81-C301F25A73DC}" destId="{304FDB6B-6DFA-482F-ABAB-3A0B1251B794}" srcOrd="0" destOrd="0" presId="urn:microsoft.com/office/officeart/2005/8/layout/chevron2"/>
    <dgm:cxn modelId="{77E7D2F8-97DA-49EE-801A-B49552E1D7B3}" type="presParOf" srcId="{304FDB6B-6DFA-482F-ABAB-3A0B1251B794}" destId="{1293E86F-1B63-4092-821C-5DC1FDEEBB2F}" srcOrd="0" destOrd="0" presId="urn:microsoft.com/office/officeart/2005/8/layout/chevron2"/>
    <dgm:cxn modelId="{E56413D1-7D88-4037-9E97-078322CE7FCA}" type="presParOf" srcId="{304FDB6B-6DFA-482F-ABAB-3A0B1251B794}" destId="{B005CEE5-6E64-4342-BBF4-ECF42F489334}" srcOrd="1" destOrd="0" presId="urn:microsoft.com/office/officeart/2005/8/layout/chevron2"/>
    <dgm:cxn modelId="{C047E29F-BAF7-4CB1-BBE5-E73F01C339C8}" type="presParOf" srcId="{A1AD0978-5C57-4CE2-9B81-C301F25A73DC}" destId="{78486A33-5C8C-4A40-BF91-3E15DEF54A21}" srcOrd="1" destOrd="0" presId="urn:microsoft.com/office/officeart/2005/8/layout/chevron2"/>
    <dgm:cxn modelId="{F725080E-C733-479E-B85E-5A981B64B9DD}" type="presParOf" srcId="{A1AD0978-5C57-4CE2-9B81-C301F25A73DC}" destId="{D82AECD3-A907-4B44-B58E-A429E9B43965}" srcOrd="2" destOrd="0" presId="urn:microsoft.com/office/officeart/2005/8/layout/chevron2"/>
    <dgm:cxn modelId="{DE893049-491C-47BC-A3D2-4F071C338B9E}" type="presParOf" srcId="{D82AECD3-A907-4B44-B58E-A429E9B43965}" destId="{BAAFEA33-6264-437D-8FE2-62A78C939199}" srcOrd="0" destOrd="0" presId="urn:microsoft.com/office/officeart/2005/8/layout/chevron2"/>
    <dgm:cxn modelId="{39A2D39A-7F1F-4F23-90D9-D27A458C6728}" type="presParOf" srcId="{D82AECD3-A907-4B44-B58E-A429E9B43965}" destId="{52CA954F-D960-411E-B288-7232A7B19879}" srcOrd="1" destOrd="0" presId="urn:microsoft.com/office/officeart/2005/8/layout/chevron2"/>
    <dgm:cxn modelId="{DE9A2A0B-61BA-454A-9025-585C995F5335}" type="presParOf" srcId="{A1AD0978-5C57-4CE2-9B81-C301F25A73DC}" destId="{C4B760DC-DACB-4C90-9623-B29934229243}" srcOrd="3" destOrd="0" presId="urn:microsoft.com/office/officeart/2005/8/layout/chevron2"/>
    <dgm:cxn modelId="{CD4E367E-DFA7-46FA-B01F-7C99F0CE12CC}" type="presParOf" srcId="{A1AD0978-5C57-4CE2-9B81-C301F25A73DC}" destId="{2776493F-8B08-4773-8936-4C7D791DD421}" srcOrd="4" destOrd="0" presId="urn:microsoft.com/office/officeart/2005/8/layout/chevron2"/>
    <dgm:cxn modelId="{9C71798D-E8CF-478A-BFE5-A1B073E49EC9}" type="presParOf" srcId="{2776493F-8B08-4773-8936-4C7D791DD421}" destId="{F547F336-E18E-471D-AC9C-CDD396448885}" srcOrd="0" destOrd="0" presId="urn:microsoft.com/office/officeart/2005/8/layout/chevron2"/>
    <dgm:cxn modelId="{31626CED-EC37-42CE-829D-6CD40FE64F37}" type="presParOf" srcId="{2776493F-8B08-4773-8936-4C7D791DD421}" destId="{BB798E7B-E2BC-4BF0-831D-9C63B6B7630B}"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93E86F-1B63-4092-821C-5DC1FDEEBB2F}">
      <dsp:nvSpPr>
        <dsp:cNvPr id="0" name=""/>
        <dsp:cNvSpPr/>
      </dsp:nvSpPr>
      <dsp:spPr>
        <a:xfrm rot="5400000">
          <a:off x="-253337" y="334110"/>
          <a:ext cx="1688918" cy="1182242"/>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ru-RU" sz="3300" kern="1200" dirty="0" smtClean="0">
              <a:solidFill>
                <a:schemeClr val="tx1"/>
              </a:solidFill>
            </a:rPr>
            <a:t>1. </a:t>
          </a:r>
          <a:endParaRPr lang="ru-RU" sz="3300" kern="1200" dirty="0">
            <a:solidFill>
              <a:schemeClr val="tx1"/>
            </a:solidFill>
          </a:endParaRPr>
        </a:p>
      </dsp:txBody>
      <dsp:txXfrm rot="5400000">
        <a:off x="-253337" y="334110"/>
        <a:ext cx="1688918" cy="1182242"/>
      </dsp:txXfrm>
    </dsp:sp>
    <dsp:sp modelId="{B005CEE5-6E64-4342-BBF4-ECF42F489334}">
      <dsp:nvSpPr>
        <dsp:cNvPr id="0" name=""/>
        <dsp:cNvSpPr/>
      </dsp:nvSpPr>
      <dsp:spPr>
        <a:xfrm rot="5400000">
          <a:off x="3750634" y="-2568214"/>
          <a:ext cx="1097796" cy="6234581"/>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u-RU" sz="1600" kern="1200" dirty="0" smtClean="0"/>
            <a:t>жесткость по отношению к более слабым лицам, отсутствие чувства сострадания к людям</a:t>
          </a:r>
          <a:endParaRPr lang="ru-RU" sz="1600" kern="1200" dirty="0"/>
        </a:p>
        <a:p>
          <a:pPr marL="171450" lvl="1" indent="-171450" algn="l" defTabSz="711200">
            <a:lnSpc>
              <a:spcPct val="90000"/>
            </a:lnSpc>
            <a:spcBef>
              <a:spcPct val="0"/>
            </a:spcBef>
            <a:spcAft>
              <a:spcPct val="15000"/>
            </a:spcAft>
            <a:buChar char="••"/>
          </a:pPr>
          <a:r>
            <a:rPr lang="ru-RU" sz="1600" kern="1200" dirty="0" smtClean="0"/>
            <a:t>пониженная эмоциональная идентификация с членами группы</a:t>
          </a:r>
          <a:endParaRPr lang="ru-RU" sz="1600" kern="1200" dirty="0"/>
        </a:p>
      </dsp:txBody>
      <dsp:txXfrm rot="5400000">
        <a:off x="3750634" y="-2568214"/>
        <a:ext cx="1097796" cy="6234581"/>
      </dsp:txXfrm>
    </dsp:sp>
    <dsp:sp modelId="{BAAFEA33-6264-437D-8FE2-62A78C939199}">
      <dsp:nvSpPr>
        <dsp:cNvPr id="0" name=""/>
        <dsp:cNvSpPr/>
      </dsp:nvSpPr>
      <dsp:spPr>
        <a:xfrm rot="5400000">
          <a:off x="-253337" y="1749138"/>
          <a:ext cx="1688918" cy="1182242"/>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ru-RU" sz="3300" kern="1200" dirty="0" smtClean="0">
              <a:solidFill>
                <a:schemeClr val="tx1"/>
              </a:solidFill>
            </a:rPr>
            <a:t>2.</a:t>
          </a:r>
          <a:endParaRPr lang="ru-RU" sz="3300" kern="1200" dirty="0">
            <a:solidFill>
              <a:schemeClr val="tx1"/>
            </a:solidFill>
          </a:endParaRPr>
        </a:p>
      </dsp:txBody>
      <dsp:txXfrm rot="5400000">
        <a:off x="-253337" y="1749138"/>
        <a:ext cx="1688918" cy="1182242"/>
      </dsp:txXfrm>
    </dsp:sp>
    <dsp:sp modelId="{52CA954F-D960-411E-B288-7232A7B19879}">
      <dsp:nvSpPr>
        <dsp:cNvPr id="0" name=""/>
        <dsp:cNvSpPr/>
      </dsp:nvSpPr>
      <dsp:spPr>
        <a:xfrm rot="5400000">
          <a:off x="3750634" y="-1072591"/>
          <a:ext cx="1097796" cy="6234581"/>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u-RU" sz="1600" kern="1200" dirty="0" smtClean="0"/>
            <a:t>нечестность и двурушничество в отношениях  с администрацией и «чужими</a:t>
          </a:r>
          <a:endParaRPr lang="ru-RU" sz="1600" kern="1200" dirty="0"/>
        </a:p>
        <a:p>
          <a:pPr marL="171450" lvl="1" indent="-171450" algn="l" defTabSz="711200">
            <a:lnSpc>
              <a:spcPct val="90000"/>
            </a:lnSpc>
            <a:spcBef>
              <a:spcPct val="0"/>
            </a:spcBef>
            <a:spcAft>
              <a:spcPct val="15000"/>
            </a:spcAft>
            <a:buChar char="••"/>
          </a:pPr>
          <a:r>
            <a:rPr lang="ru-RU" sz="1600" kern="1200" dirty="0" smtClean="0"/>
            <a:t>паразитизм и тунеядство, освященные традициями и тюремными «воровскими законами»</a:t>
          </a:r>
          <a:endParaRPr lang="ru-RU" sz="1600" kern="1200" dirty="0"/>
        </a:p>
      </dsp:txBody>
      <dsp:txXfrm rot="5400000">
        <a:off x="3750634" y="-1072591"/>
        <a:ext cx="1097796" cy="6234581"/>
      </dsp:txXfrm>
    </dsp:sp>
    <dsp:sp modelId="{F547F336-E18E-471D-AC9C-CDD396448885}">
      <dsp:nvSpPr>
        <dsp:cNvPr id="0" name=""/>
        <dsp:cNvSpPr/>
      </dsp:nvSpPr>
      <dsp:spPr>
        <a:xfrm rot="5400000">
          <a:off x="-253337" y="3244939"/>
          <a:ext cx="1688918" cy="1182242"/>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ru-RU" sz="3300" kern="1200" dirty="0" smtClean="0">
              <a:solidFill>
                <a:schemeClr val="tx1"/>
              </a:solidFill>
            </a:rPr>
            <a:t>3.</a:t>
          </a:r>
          <a:endParaRPr lang="ru-RU" sz="3300" kern="1200" dirty="0">
            <a:solidFill>
              <a:schemeClr val="tx1"/>
            </a:solidFill>
          </a:endParaRPr>
        </a:p>
      </dsp:txBody>
      <dsp:txXfrm rot="5400000">
        <a:off x="-253337" y="3244939"/>
        <a:ext cx="1688918" cy="1182242"/>
      </dsp:txXfrm>
    </dsp:sp>
    <dsp:sp modelId="{BB798E7B-E2BC-4BF0-831D-9C63B6B7630B}">
      <dsp:nvSpPr>
        <dsp:cNvPr id="0" name=""/>
        <dsp:cNvSpPr/>
      </dsp:nvSpPr>
      <dsp:spPr>
        <a:xfrm rot="5400000">
          <a:off x="3750634" y="423032"/>
          <a:ext cx="1097796" cy="6234581"/>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u-RU" sz="1600" kern="1200" dirty="0" smtClean="0"/>
            <a:t>вымогательство у лиц, стоящих на низших ступенях групповой иерархии</a:t>
          </a:r>
          <a:endParaRPr lang="ru-RU" sz="1600" kern="1200" dirty="0"/>
        </a:p>
        <a:p>
          <a:pPr marL="171450" lvl="1" indent="-171450" algn="l" defTabSz="711200">
            <a:lnSpc>
              <a:spcPct val="90000"/>
            </a:lnSpc>
            <a:spcBef>
              <a:spcPct val="0"/>
            </a:spcBef>
            <a:spcAft>
              <a:spcPct val="15000"/>
            </a:spcAft>
            <a:buChar char="••"/>
          </a:pPr>
          <a:r>
            <a:rPr lang="ru-RU" sz="1600" kern="1200" dirty="0" smtClean="0"/>
            <a:t>картежные игры, алкоголизм и наркотики как средство сплочения преступной группы</a:t>
          </a:r>
          <a:endParaRPr lang="ru-RU" sz="1600" kern="1200" dirty="0"/>
        </a:p>
      </dsp:txBody>
      <dsp:txXfrm rot="5400000">
        <a:off x="3750634" y="423032"/>
        <a:ext cx="1097796" cy="623458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27.04.2016</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27.04.2016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27.04.2016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27.04.2016</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27.04.2016</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1714488"/>
            <a:ext cx="7772400" cy="1829761"/>
          </a:xfrm>
        </p:spPr>
        <p:style>
          <a:lnRef idx="1">
            <a:schemeClr val="accent5"/>
          </a:lnRef>
          <a:fillRef idx="2">
            <a:schemeClr val="accent5"/>
          </a:fillRef>
          <a:effectRef idx="1">
            <a:schemeClr val="accent5"/>
          </a:effectRef>
          <a:fontRef idx="minor">
            <a:schemeClr val="dk1"/>
          </a:fontRef>
        </p:style>
        <p:txBody>
          <a:bodyPr/>
          <a:lstStyle/>
          <a:p>
            <a:pPr algn="ctr"/>
            <a:r>
              <a:rPr lang="ru-RU" dirty="0" smtClean="0"/>
              <a:t>Психология тюремной </a:t>
            </a:r>
            <a:r>
              <a:rPr lang="ru-RU" dirty="0" smtClean="0"/>
              <a:t>субкультуры</a:t>
            </a:r>
            <a:endParaRPr lang="ru-RU" dirty="0"/>
          </a:p>
        </p:txBody>
      </p:sp>
      <p:sp>
        <p:nvSpPr>
          <p:cNvPr id="3" name="Подзаголовок 2"/>
          <p:cNvSpPr>
            <a:spLocks noGrp="1"/>
          </p:cNvSpPr>
          <p:nvPr>
            <p:ph type="subTitle" idx="1"/>
          </p:nvPr>
        </p:nvSpPr>
        <p:spPr>
          <a:xfrm>
            <a:off x="1371600" y="6021288"/>
            <a:ext cx="7772400" cy="836712"/>
          </a:xfrm>
        </p:spPr>
        <p:txBody>
          <a:bodyPr>
            <a:normAutofit/>
          </a:bodyPr>
          <a:lstStyle/>
          <a:p>
            <a:r>
              <a:rPr lang="ru-RU" sz="2800" b="1" dirty="0" smtClean="0">
                <a:latin typeface="Monotype Corsiva" pitchFamily="66" charset="0"/>
              </a:rPr>
              <a:t>УЧЕБНАЯ            ПРЕЗЕНТАЦИЯ </a:t>
            </a:r>
            <a:endParaRPr lang="ru-RU" sz="2800" b="1" dirty="0">
              <a:latin typeface="Monotype Corsiva" pitchFamily="66" charset="0"/>
            </a:endParaRPr>
          </a:p>
        </p:txBody>
      </p:sp>
      <p:sp>
        <p:nvSpPr>
          <p:cNvPr id="4" name="TextBox 3"/>
          <p:cNvSpPr txBox="1"/>
          <p:nvPr/>
        </p:nvSpPr>
        <p:spPr>
          <a:xfrm>
            <a:off x="5004048" y="548680"/>
            <a:ext cx="3888432" cy="646331"/>
          </a:xfrm>
          <a:prstGeom prst="rect">
            <a:avLst/>
          </a:prstGeom>
          <a:noFill/>
        </p:spPr>
        <p:txBody>
          <a:bodyPr wrap="square" rtlCol="0">
            <a:spAutoFit/>
          </a:bodyPr>
          <a:lstStyle/>
          <a:p>
            <a:r>
              <a:rPr lang="ru-RU" sz="3600" b="1" i="1" dirty="0" smtClean="0">
                <a:latin typeface="Monotype Corsiva" pitchFamily="66" charset="0"/>
              </a:rPr>
              <a:t>Н.Ф.  ЯКОВЛЕВА </a:t>
            </a:r>
            <a:endParaRPr lang="ru-RU" sz="3600" b="1" i="1" dirty="0">
              <a:latin typeface="Monotype Corsiva"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188032"/>
          </a:xfrm>
        </p:spPr>
        <p:txBody>
          <a:bodyPr>
            <a:normAutofit fontScale="25000" lnSpcReduction="20000"/>
          </a:bodyPr>
          <a:lstStyle/>
          <a:p>
            <a:r>
              <a:rPr lang="ru-RU" sz="5600" b="1" dirty="0" smtClean="0"/>
              <a:t>Тюремная субкультура — это совокупность духовных и моральных ценностей, регламентирующих неофициальную жизнь осужденных в местах лишения свободы.</a:t>
            </a:r>
          </a:p>
          <a:p>
            <a:r>
              <a:rPr lang="ru-RU" sz="5600" b="1" dirty="0" smtClean="0"/>
              <a:t>Структуру тюремной субкультуры </a:t>
            </a:r>
            <a:r>
              <a:rPr lang="ru-RU" sz="5600" dirty="0" smtClean="0"/>
              <a:t>образуют:</a:t>
            </a:r>
          </a:p>
          <a:p>
            <a:r>
              <a:rPr lang="ru-RU" sz="5600" dirty="0" smtClean="0"/>
              <a:t>1) </a:t>
            </a:r>
            <a:r>
              <a:rPr lang="ru-RU" sz="5600" i="1" dirty="0" smtClean="0"/>
              <a:t>субъективные человеческие силы и способности:</a:t>
            </a:r>
          </a:p>
          <a:p>
            <a:r>
              <a:rPr lang="ru-RU" sz="5600" dirty="0" smtClean="0"/>
              <a:t>— знания, умения, профессионально-преступные навыки и привычки, реализуемые в преступной деятельности;</a:t>
            </a:r>
          </a:p>
          <a:p>
            <a:r>
              <a:rPr lang="ru-RU" sz="5600" dirty="0" smtClean="0"/>
              <a:t>— «философия» уголовного (тюремного) мира, отрицающая вину и ответственность за преступное деяние, оправдывающая преступный образ жизни  определенными «воровскими» идеями;</a:t>
            </a:r>
          </a:p>
          <a:p>
            <a:r>
              <a:rPr lang="ru-RU" sz="5600" dirty="0" smtClean="0"/>
              <a:t>— особый уровень индивидуального и группового нравственного и правового сознания (его основу составляют нравственный и правовой нигилизм и цинизм), облегчающего противоправное поведение;</a:t>
            </a:r>
          </a:p>
          <a:p>
            <a:r>
              <a:rPr lang="ru-RU" sz="5600" dirty="0" smtClean="0"/>
              <a:t>— эстетические потребности, извращенные вкусы и предпочтения, формируемые по законам стадности («скопа») в уголовной среде;</a:t>
            </a:r>
          </a:p>
          <a:p>
            <a:r>
              <a:rPr lang="ru-RU" sz="5600" dirty="0" smtClean="0"/>
              <a:t>— уголовная мифология, окружающая ореолом «честности», «смелости», «порядочности» конкретных преступников и их деяния;</a:t>
            </a:r>
          </a:p>
          <a:p>
            <a:r>
              <a:rPr lang="ru-RU" sz="5600" dirty="0" smtClean="0"/>
              <a:t>— внутригрупповая психология отношений и управления преступным сообществом;</a:t>
            </a:r>
          </a:p>
          <a:p>
            <a:r>
              <a:rPr lang="ru-RU" sz="5600" dirty="0" smtClean="0"/>
              <a:t>2) </a:t>
            </a:r>
            <a:r>
              <a:rPr lang="ru-RU" sz="5600" i="1" dirty="0" smtClean="0"/>
              <a:t>предметные результаты деятельности преступных сообществ </a:t>
            </a:r>
            <a:r>
              <a:rPr lang="ru-RU" sz="5600" dirty="0" smtClean="0"/>
              <a:t>(орудия и  средства совершения преступлений, материальные ценности, добытые преступным путем, денежные средства, накапливаемые в «</a:t>
            </a:r>
            <a:r>
              <a:rPr lang="ru-RU" sz="5600" dirty="0" err="1" smtClean="0"/>
              <a:t>общаке</a:t>
            </a:r>
            <a:r>
              <a:rPr lang="ru-RU" sz="5600" dirty="0" smtClean="0"/>
              <a:t>».</a:t>
            </a:r>
          </a:p>
          <a:p>
            <a:endParaRPr lang="ru-RU" dirty="0"/>
          </a:p>
        </p:txBody>
      </p:sp>
      <p:sp>
        <p:nvSpPr>
          <p:cNvPr id="3" name="Заголовок 2"/>
          <p:cNvSpPr>
            <a:spLocks noGrp="1"/>
          </p:cNvSpPr>
          <p:nvPr>
            <p:ph type="title"/>
          </p:nvPr>
        </p:nvSpPr>
        <p:spPr/>
        <p:txBody>
          <a:bodyPr>
            <a:normAutofit/>
          </a:bodyPr>
          <a:lstStyle/>
          <a:p>
            <a:pPr algn="ctr"/>
            <a:r>
              <a:rPr lang="ru-RU" sz="2400" dirty="0" smtClean="0"/>
              <a:t>Сущность и и структура тюремной субкультуры</a:t>
            </a:r>
            <a:endParaRPr lang="ru-RU"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07504" y="1481328"/>
            <a:ext cx="8928992" cy="4525963"/>
          </a:xfrm>
        </p:spPr>
        <p:txBody>
          <a:bodyPr>
            <a:normAutofit fontScale="70000" lnSpcReduction="20000"/>
          </a:bodyPr>
          <a:lstStyle/>
          <a:p>
            <a:r>
              <a:rPr lang="ru-RU" dirty="0" smtClean="0"/>
              <a:t>Тюремная субкультура выполняет функции: </a:t>
            </a:r>
          </a:p>
          <a:p>
            <a:r>
              <a:rPr lang="ru-RU" dirty="0" smtClean="0"/>
              <a:t>-</a:t>
            </a:r>
            <a:r>
              <a:rPr lang="ru-RU" b="1" i="1" dirty="0" smtClean="0"/>
              <a:t> </a:t>
            </a:r>
            <a:r>
              <a:rPr lang="ru-RU" b="1" i="1" dirty="0" err="1" smtClean="0"/>
              <a:t>стратификационную</a:t>
            </a:r>
            <a:r>
              <a:rPr lang="ru-RU" dirty="0" smtClean="0"/>
              <a:t>, включающую нормы и правила определения статуса личности в группе в уголовном  мире; </a:t>
            </a:r>
          </a:p>
          <a:p>
            <a:r>
              <a:rPr lang="ru-RU" dirty="0" smtClean="0"/>
              <a:t>- </a:t>
            </a:r>
            <a:r>
              <a:rPr lang="ru-RU" b="1" i="1" dirty="0" smtClean="0"/>
              <a:t>поведенческую, </a:t>
            </a:r>
            <a:r>
              <a:rPr lang="ru-RU" dirty="0" smtClean="0"/>
              <a:t>устанавливающую нормы поведения представителей </a:t>
            </a:r>
          </a:p>
          <a:p>
            <a:r>
              <a:rPr lang="ru-RU" dirty="0" smtClean="0"/>
              <a:t>уголовной «элиты», «низов», «чужих» и др.; </a:t>
            </a:r>
          </a:p>
          <a:p>
            <a:r>
              <a:rPr lang="ru-RU" dirty="0" smtClean="0"/>
              <a:t>- </a:t>
            </a:r>
            <a:r>
              <a:rPr lang="ru-RU" b="1" dirty="0" smtClean="0"/>
              <a:t>осуществления </a:t>
            </a:r>
            <a:r>
              <a:rPr lang="ru-RU" b="1" dirty="0" smtClean="0"/>
              <a:t>ритуала приема в  уголовное (тюремное) сообщество; </a:t>
            </a:r>
            <a:r>
              <a:rPr lang="ru-RU" dirty="0" smtClean="0"/>
              <a:t>опознания «своих» и «чужих»; </a:t>
            </a:r>
          </a:p>
          <a:p>
            <a:r>
              <a:rPr lang="ru-RU" dirty="0" smtClean="0"/>
              <a:t>- </a:t>
            </a:r>
            <a:r>
              <a:rPr lang="ru-RU" b="1" i="1" dirty="0" smtClean="0"/>
              <a:t>стигматизации и остракизма</a:t>
            </a:r>
            <a:r>
              <a:rPr lang="ru-RU" dirty="0" smtClean="0"/>
              <a:t>, разборок и наказания провинившегося члена сообщества; </a:t>
            </a:r>
          </a:p>
          <a:p>
            <a:r>
              <a:rPr lang="ru-RU" dirty="0" smtClean="0"/>
              <a:t>- </a:t>
            </a:r>
            <a:r>
              <a:rPr lang="ru-RU" b="1" i="1" dirty="0" smtClean="0"/>
              <a:t>коммуникативную</a:t>
            </a:r>
            <a:r>
              <a:rPr lang="ru-RU" dirty="0" smtClean="0"/>
              <a:t> (уголовный жаргон, ручной жаргон и др.).</a:t>
            </a:r>
          </a:p>
          <a:p>
            <a:endParaRPr lang="ru-RU" dirty="0" smtClean="0"/>
          </a:p>
          <a:p>
            <a:r>
              <a:rPr lang="ru-RU" dirty="0" smtClean="0"/>
              <a:t>Привлекательность субкультуры обусловлена тем, что в ней имеются возможности для самоутверждения осужденных и компенсации неудач, постигших их в обществе; процесс криминальной деятельности включает риск, экстремальные ситуации, окрашенные налетом романтики, таинственности и необычности; отсутствуют ограничения на любую информацию (прежде всего интимного характера).</a:t>
            </a:r>
          </a:p>
          <a:p>
            <a:endParaRPr lang="ru-RU" dirty="0"/>
          </a:p>
        </p:txBody>
      </p:sp>
      <p:sp>
        <p:nvSpPr>
          <p:cNvPr id="3" name="Заголовок 2"/>
          <p:cNvSpPr>
            <a:spLocks noGrp="1"/>
          </p:cNvSpPr>
          <p:nvPr>
            <p:ph type="title"/>
          </p:nvPr>
        </p:nvSpPr>
        <p:spPr/>
        <p:txBody>
          <a:bodyPr>
            <a:normAutofit/>
          </a:bodyPr>
          <a:lstStyle/>
          <a:p>
            <a:pPr algn="ctr"/>
            <a:r>
              <a:rPr lang="ru-RU" sz="2400" dirty="0" smtClean="0"/>
              <a:t>Функции тюремной субкультуры</a:t>
            </a:r>
            <a:endParaRPr lang="ru-RU"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07504" y="1124744"/>
            <a:ext cx="8856984" cy="4882547"/>
          </a:xfrm>
        </p:spPr>
        <p:txBody>
          <a:bodyPr>
            <a:normAutofit lnSpcReduction="10000"/>
          </a:bodyPr>
          <a:lstStyle/>
          <a:p>
            <a:pPr marL="0" indent="0">
              <a:spcBef>
                <a:spcPts val="0"/>
              </a:spcBef>
            </a:pPr>
            <a:r>
              <a:rPr lang="ru-RU" sz="1600" dirty="0" smtClean="0"/>
              <a:t>1. Неизбежность (это способ ослабления тяжких условий изоляции, обрести свою роль в </a:t>
            </a:r>
          </a:p>
          <a:p>
            <a:pPr marL="0" indent="0">
              <a:spcBef>
                <a:spcPts val="0"/>
              </a:spcBef>
            </a:pPr>
            <a:r>
              <a:rPr lang="ru-RU" sz="1600" dirty="0" smtClean="0"/>
              <a:t>вынужденном сообществе).</a:t>
            </a:r>
          </a:p>
          <a:p>
            <a:pPr marL="0" indent="0">
              <a:spcBef>
                <a:spcPts val="0"/>
              </a:spcBef>
            </a:pPr>
            <a:r>
              <a:rPr lang="ru-RU" sz="1600" dirty="0" smtClean="0"/>
              <a:t>2. Скрытый, тайный характер.</a:t>
            </a:r>
          </a:p>
          <a:p>
            <a:pPr marL="0" indent="0">
              <a:spcBef>
                <a:spcPts val="0"/>
              </a:spcBef>
            </a:pPr>
            <a:r>
              <a:rPr lang="ru-RU" sz="1600" dirty="0" smtClean="0"/>
              <a:t>3. Наличие носителей в виде неформальных малых групп отрицательной направленности.</a:t>
            </a:r>
          </a:p>
          <a:p>
            <a:pPr marL="0" indent="0">
              <a:spcBef>
                <a:spcPts val="0"/>
              </a:spcBef>
            </a:pPr>
            <a:r>
              <a:rPr lang="ru-RU" sz="1600" dirty="0" smtClean="0"/>
              <a:t>4. Негативное отношение к официально установленным правилам, требованиям;.</a:t>
            </a:r>
          </a:p>
          <a:p>
            <a:pPr marL="0" indent="0">
              <a:spcBef>
                <a:spcPts val="0"/>
              </a:spcBef>
            </a:pPr>
            <a:r>
              <a:rPr lang="ru-RU" sz="1600" dirty="0" smtClean="0"/>
              <a:t>5. Существование определенных атрибутов, символов, условностей, обязательных для выполнения.</a:t>
            </a:r>
          </a:p>
          <a:p>
            <a:pPr marL="0" indent="0">
              <a:spcBef>
                <a:spcPts val="0"/>
              </a:spcBef>
            </a:pPr>
            <a:r>
              <a:rPr lang="ru-RU" sz="1600" dirty="0" smtClean="0"/>
              <a:t>6. Наличие обязательных норм: учить и знать жаргон, уметь играть в  карты, играть честно; делать наколки (татуировки) в соответствии с занимаемым статусом; своевременно платить карточные и другие долги; признавать  установленный групповой статус, власть «авторитетов»; нести ответственность  за данное группе или отдельным представителям слово; защищать интересы  группы от посягательств. За нарушение санкции следует избиение или лишение занимаемого статуса. </a:t>
            </a:r>
          </a:p>
          <a:p>
            <a:pPr marL="0" indent="0">
              <a:spcBef>
                <a:spcPts val="0"/>
              </a:spcBef>
            </a:pPr>
            <a:r>
              <a:rPr lang="ru-RU" sz="1600" dirty="0" smtClean="0"/>
              <a:t>7. Осужденным, занимающим привилегированное положение в группе, запрещается вступать в контакт с «обиженными» (подавать им руку, брать что-либо из их рук, пользоваться их посудой, бельем и другими предметами, спать  рядом с ними), есть и сидеть за одним столом, проявлять к ним сочувствие,  оказывать им помощь. На лиц, принадлежащих к «элите», возлагаются обязанности контролировать поведение членов группы и принимать меры к тем,  кто нарушил нормы и правила субкультуры, определять правила «прописки»  и статуса новичка, прошедшего «прописку». </a:t>
            </a:r>
          </a:p>
          <a:p>
            <a:pPr marL="0" indent="0">
              <a:spcBef>
                <a:spcPts val="0"/>
              </a:spcBef>
            </a:pPr>
            <a:endParaRPr lang="ru-RU" sz="1600" dirty="0" smtClean="0"/>
          </a:p>
          <a:p>
            <a:endParaRPr lang="ru-RU" dirty="0" smtClean="0"/>
          </a:p>
          <a:p>
            <a:endParaRPr lang="ru-RU" dirty="0"/>
          </a:p>
        </p:txBody>
      </p:sp>
      <p:sp>
        <p:nvSpPr>
          <p:cNvPr id="3" name="Заголовок 2"/>
          <p:cNvSpPr>
            <a:spLocks noGrp="1"/>
          </p:cNvSpPr>
          <p:nvPr>
            <p:ph type="title"/>
          </p:nvPr>
        </p:nvSpPr>
        <p:spPr>
          <a:xfrm>
            <a:off x="457200" y="274638"/>
            <a:ext cx="8229600" cy="706090"/>
          </a:xfrm>
        </p:spPr>
        <p:txBody>
          <a:bodyPr>
            <a:normAutofit/>
          </a:bodyPr>
          <a:lstStyle/>
          <a:p>
            <a:pPr algn="ctr"/>
            <a:r>
              <a:rPr lang="ru-RU" sz="2400" dirty="0" smtClean="0"/>
              <a:t>Особенности тюремной субкультуры</a:t>
            </a:r>
            <a:endParaRPr lang="ru-RU"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1052736"/>
            <a:ext cx="8784976" cy="5805264"/>
          </a:xfrm>
        </p:spPr>
        <p:txBody>
          <a:bodyPr>
            <a:normAutofit/>
          </a:bodyPr>
          <a:lstStyle/>
          <a:p>
            <a:r>
              <a:rPr lang="ru-RU" sz="1900" dirty="0" smtClean="0"/>
              <a:t>8. К обязывающим нормам субкультуры для новичков  относится прохождение  </a:t>
            </a:r>
            <a:r>
              <a:rPr lang="ru-RU" sz="1900" dirty="0" smtClean="0"/>
              <a:t> прописки</a:t>
            </a:r>
            <a:r>
              <a:rPr lang="ru-RU" sz="1900" dirty="0" smtClean="0"/>
              <a:t>», поведение в соответствии со статусом, установленным «пропиской».</a:t>
            </a:r>
          </a:p>
          <a:p>
            <a:r>
              <a:rPr lang="ru-RU" sz="1900" dirty="0" smtClean="0"/>
              <a:t>Новичкам запрещается без разрешения «боссов» занимать свободное место за столом, нарушать правила «прописки» или не подчиняться «авторитетам», </a:t>
            </a:r>
            <a:r>
              <a:rPr lang="ru-RU" sz="1900" dirty="0" err="1" smtClean="0"/>
              <a:t>пезаконно</a:t>
            </a:r>
            <a:r>
              <a:rPr lang="ru-RU" sz="1900" dirty="0" smtClean="0"/>
              <a:t> присваивать себе более  высокий статус.</a:t>
            </a:r>
          </a:p>
          <a:p>
            <a:r>
              <a:rPr lang="ru-RU" sz="1900" dirty="0" smtClean="0"/>
              <a:t>9. Обязанности обиженных— выполнять работу за других осужденных, спать в  отдельном месте, при следовании в баню нести мыло, белье, служить объектом полового удовлетворения для представителей высокой  касты», нарушать режим по указанию членов группы, выходить из спальни, столовой  последним;.</a:t>
            </a:r>
          </a:p>
          <a:p>
            <a:r>
              <a:rPr lang="ru-RU" sz="1900" dirty="0" smtClean="0"/>
              <a:t>10. Обязанности </a:t>
            </a:r>
            <a:r>
              <a:rPr lang="ru-RU" sz="1900" dirty="0" err="1" smtClean="0"/>
              <a:t>высокостатусных</a:t>
            </a:r>
            <a:r>
              <a:rPr lang="ru-RU" sz="1900" dirty="0" smtClean="0"/>
              <a:t> осужденных — изгонять из  своей касты» лиц, нарушающих правила, определять статус новичка, прошедшего или не прошедшего «прописку.</a:t>
            </a:r>
          </a:p>
          <a:p>
            <a:r>
              <a:rPr lang="ru-RU" sz="1900" dirty="0" smtClean="0"/>
              <a:t>11. Нарушение неформальных норм и правил в тюрьме является более опасным, чем нарушение закона. </a:t>
            </a:r>
          </a:p>
          <a:p>
            <a:endParaRPr lang="ru-RU" sz="1600" dirty="0" smtClean="0"/>
          </a:p>
          <a:p>
            <a:pPr marL="0" indent="0">
              <a:spcBef>
                <a:spcPts val="0"/>
              </a:spcBef>
            </a:pPr>
            <a:endParaRPr lang="ru-RU" sz="1600" dirty="0"/>
          </a:p>
        </p:txBody>
      </p:sp>
      <p:sp>
        <p:nvSpPr>
          <p:cNvPr id="3" name="Заголовок 2"/>
          <p:cNvSpPr>
            <a:spLocks noGrp="1"/>
          </p:cNvSpPr>
          <p:nvPr>
            <p:ph type="title"/>
          </p:nvPr>
        </p:nvSpPr>
        <p:spPr>
          <a:xfrm>
            <a:off x="457200" y="274638"/>
            <a:ext cx="8229600" cy="634082"/>
          </a:xfrm>
        </p:spPr>
        <p:txBody>
          <a:bodyPr>
            <a:normAutofit/>
          </a:bodyPr>
          <a:lstStyle/>
          <a:p>
            <a:pPr algn="ctr"/>
            <a:r>
              <a:rPr lang="ru-RU" sz="2400" dirty="0" smtClean="0"/>
              <a:t>Особенности тюремной субкультуры</a:t>
            </a:r>
            <a:endParaRPr lang="ru-RU"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80728"/>
            <a:ext cx="8229600" cy="5026563"/>
          </a:xfrm>
        </p:spPr>
        <p:txBody>
          <a:bodyPr>
            <a:normAutofit/>
          </a:bodyPr>
          <a:lstStyle/>
          <a:p>
            <a:endParaRPr lang="ru-RU" dirty="0"/>
          </a:p>
        </p:txBody>
      </p:sp>
      <p:sp>
        <p:nvSpPr>
          <p:cNvPr id="3" name="Заголовок 2"/>
          <p:cNvSpPr>
            <a:spLocks noGrp="1"/>
          </p:cNvSpPr>
          <p:nvPr>
            <p:ph type="title"/>
          </p:nvPr>
        </p:nvSpPr>
        <p:spPr>
          <a:xfrm>
            <a:off x="457200" y="274638"/>
            <a:ext cx="8229600" cy="634082"/>
          </a:xfrm>
        </p:spPr>
        <p:txBody>
          <a:bodyPr>
            <a:normAutofit/>
          </a:bodyPr>
          <a:lstStyle/>
          <a:p>
            <a:pPr algn="ctr"/>
            <a:r>
              <a:rPr lang="ru-RU" sz="2400" dirty="0" smtClean="0"/>
              <a:t>Основные положения тюремной субкультуры</a:t>
            </a:r>
            <a:endParaRPr lang="ru-RU" sz="2400" dirty="0"/>
          </a:p>
        </p:txBody>
      </p:sp>
      <p:graphicFrame>
        <p:nvGraphicFramePr>
          <p:cNvPr id="4" name="Схема 3"/>
          <p:cNvGraphicFramePr/>
          <p:nvPr/>
        </p:nvGraphicFramePr>
        <p:xfrm>
          <a:off x="1115616" y="1196752"/>
          <a:ext cx="7416824"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1124744"/>
            <a:ext cx="8892480" cy="4824536"/>
          </a:xfrm>
        </p:spPr>
        <p:txBody>
          <a:bodyPr>
            <a:normAutofit/>
          </a:bodyPr>
          <a:lstStyle/>
          <a:p>
            <a:r>
              <a:rPr lang="ru-RU" sz="1700" dirty="0" smtClean="0"/>
              <a:t>1. Основным механизмом сплочения осужденных в «другой жизни» выступает круговая порука с психологической защищенностью членов своей группы.</a:t>
            </a:r>
          </a:p>
          <a:p>
            <a:r>
              <a:rPr lang="ru-RU" sz="1700" dirty="0" smtClean="0"/>
              <a:t>2. Статус личности осужденного в системе асоциальной субкультуры определяют такие факторы, как жизненный опыт или </a:t>
            </a:r>
            <a:r>
              <a:rPr lang="ru-RU" sz="1700" dirty="0" err="1" smtClean="0"/>
              <a:t>бывалость</a:t>
            </a:r>
            <a:r>
              <a:rPr lang="ru-RU" sz="1700" dirty="0" smtClean="0"/>
              <a:t>, стаж преступной  деятельности и количество судимостей, срок лишения свободы, соответствующие статьи.</a:t>
            </a:r>
          </a:p>
          <a:p>
            <a:r>
              <a:rPr lang="ru-RU" sz="1700" dirty="0" smtClean="0"/>
              <a:t>3. Иерархия  осужденных: </a:t>
            </a:r>
          </a:p>
          <a:p>
            <a:r>
              <a:rPr lang="ru-RU" sz="1700" dirty="0" smtClean="0"/>
              <a:t>- </a:t>
            </a:r>
            <a:r>
              <a:rPr lang="ru-RU" sz="1700" b="1" dirty="0" smtClean="0"/>
              <a:t>неофициальный лидер </a:t>
            </a:r>
            <a:r>
              <a:rPr lang="ru-RU" sz="1700" dirty="0" smtClean="0"/>
              <a:t>— «хозяин», «шишка», «рог», «босс», «бугор», «пахан»; </a:t>
            </a:r>
            <a:r>
              <a:rPr lang="ru-RU" sz="1700" b="1" dirty="0" smtClean="0"/>
              <a:t>приближенный </a:t>
            </a:r>
            <a:r>
              <a:rPr lang="ru-RU" sz="1700" dirty="0" smtClean="0"/>
              <a:t>— «блатной», «авторитет», «отрицал»; </a:t>
            </a:r>
          </a:p>
          <a:p>
            <a:r>
              <a:rPr lang="ru-RU" sz="1700" dirty="0" smtClean="0"/>
              <a:t>-</a:t>
            </a:r>
            <a:r>
              <a:rPr lang="ru-RU" sz="1700" b="1" dirty="0" smtClean="0"/>
              <a:t>пользующийся доверием </a:t>
            </a:r>
            <a:r>
              <a:rPr lang="ru-RU" sz="1700" dirty="0" smtClean="0"/>
              <a:t>— «кореш», «</a:t>
            </a:r>
            <a:r>
              <a:rPr lang="ru-RU" sz="1700" dirty="0" err="1" smtClean="0"/>
              <a:t>кент</a:t>
            </a:r>
            <a:r>
              <a:rPr lang="ru-RU" sz="1700" dirty="0" smtClean="0"/>
              <a:t>», «пацан», «фраер»; </a:t>
            </a:r>
          </a:p>
          <a:p>
            <a:r>
              <a:rPr lang="ru-RU" sz="1700" b="1" dirty="0" smtClean="0"/>
              <a:t>- мальчик на побегушках </a:t>
            </a:r>
            <a:r>
              <a:rPr lang="ru-RU" sz="1700" dirty="0" smtClean="0"/>
              <a:t>— «шестерка», «</a:t>
            </a:r>
            <a:r>
              <a:rPr lang="ru-RU" sz="1700" dirty="0" err="1" smtClean="0"/>
              <a:t>шавка</a:t>
            </a:r>
            <a:r>
              <a:rPr lang="ru-RU" sz="1700" dirty="0" smtClean="0"/>
              <a:t>»; </a:t>
            </a:r>
          </a:p>
          <a:p>
            <a:r>
              <a:rPr lang="ru-RU" sz="1700" dirty="0" smtClean="0"/>
              <a:t>- отверженный — «</a:t>
            </a:r>
            <a:r>
              <a:rPr lang="ru-RU" sz="1700" dirty="0" err="1" smtClean="0"/>
              <a:t>чушка</a:t>
            </a:r>
            <a:r>
              <a:rPr lang="ru-RU" sz="1700" dirty="0" smtClean="0"/>
              <a:t>», «шкварка», «минер», «дельфин»; </a:t>
            </a:r>
          </a:p>
          <a:p>
            <a:r>
              <a:rPr lang="ru-RU" sz="1700" dirty="0" smtClean="0"/>
              <a:t>- </a:t>
            </a:r>
            <a:r>
              <a:rPr lang="ru-RU" sz="1700" b="1" dirty="0" smtClean="0"/>
              <a:t>шут</a:t>
            </a:r>
            <a:r>
              <a:rPr lang="ru-RU" sz="1700" dirty="0" smtClean="0"/>
              <a:t> — «</a:t>
            </a:r>
            <a:r>
              <a:rPr lang="ru-RU" sz="1700" dirty="0" err="1" smtClean="0"/>
              <a:t>максимка</a:t>
            </a:r>
            <a:r>
              <a:rPr lang="ru-RU" sz="1700" dirty="0" smtClean="0"/>
              <a:t>»; </a:t>
            </a:r>
          </a:p>
          <a:p>
            <a:r>
              <a:rPr lang="ru-RU" sz="1700" dirty="0" smtClean="0"/>
              <a:t>- </a:t>
            </a:r>
            <a:r>
              <a:rPr lang="ru-RU" sz="1700" b="1" dirty="0" smtClean="0"/>
              <a:t>крыса</a:t>
            </a:r>
            <a:r>
              <a:rPr lang="ru-RU" sz="1700" dirty="0" smtClean="0"/>
              <a:t> - поедающий, ворующий у своих; </a:t>
            </a:r>
          </a:p>
          <a:p>
            <a:r>
              <a:rPr lang="ru-RU" sz="1700" dirty="0" smtClean="0"/>
              <a:t>- </a:t>
            </a:r>
            <a:r>
              <a:rPr lang="ru-RU" sz="1700" b="1" dirty="0" smtClean="0"/>
              <a:t>«стукач»,  «телефонист», «радист», «дятел» - </a:t>
            </a:r>
            <a:r>
              <a:rPr lang="ru-RU" sz="1700" dirty="0" smtClean="0"/>
              <a:t>доносчик; </a:t>
            </a:r>
          </a:p>
          <a:p>
            <a:r>
              <a:rPr lang="ru-RU" sz="1700" dirty="0" smtClean="0"/>
              <a:t>- «</a:t>
            </a:r>
            <a:r>
              <a:rPr lang="ru-RU" sz="1700" b="1" dirty="0" smtClean="0"/>
              <a:t>обиженный» </a:t>
            </a:r>
            <a:r>
              <a:rPr lang="ru-RU" sz="1700" dirty="0" smtClean="0"/>
              <a:t>- пассивный гомосексуалист. </a:t>
            </a:r>
          </a:p>
          <a:p>
            <a:endParaRPr lang="ru-RU" sz="1600" dirty="0" smtClean="0"/>
          </a:p>
          <a:p>
            <a:endParaRPr lang="ru-RU" dirty="0"/>
          </a:p>
        </p:txBody>
      </p:sp>
      <p:sp>
        <p:nvSpPr>
          <p:cNvPr id="3" name="Заголовок 2"/>
          <p:cNvSpPr>
            <a:spLocks noGrp="1"/>
          </p:cNvSpPr>
          <p:nvPr>
            <p:ph type="title"/>
          </p:nvPr>
        </p:nvSpPr>
        <p:spPr>
          <a:xfrm>
            <a:off x="457200" y="274638"/>
            <a:ext cx="8229600" cy="778098"/>
          </a:xfrm>
        </p:spPr>
        <p:txBody>
          <a:bodyPr>
            <a:normAutofit/>
          </a:bodyPr>
          <a:lstStyle/>
          <a:p>
            <a:pPr algn="ctr"/>
            <a:r>
              <a:rPr lang="ru-RU" sz="2400" dirty="0" smtClean="0"/>
              <a:t>Стратификация в среде осужденных </a:t>
            </a:r>
            <a:endParaRPr lang="ru-RU"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1124744"/>
            <a:ext cx="8712968" cy="5112568"/>
          </a:xfrm>
        </p:spPr>
        <p:txBody>
          <a:bodyPr>
            <a:noAutofit/>
          </a:bodyPr>
          <a:lstStyle/>
          <a:p>
            <a:pPr marL="0" indent="0">
              <a:lnSpc>
                <a:spcPct val="120000"/>
              </a:lnSpc>
              <a:spcBef>
                <a:spcPts val="0"/>
              </a:spcBef>
            </a:pPr>
            <a:r>
              <a:rPr lang="ru-RU" sz="1400" b="1" i="1" dirty="0" smtClean="0"/>
              <a:t>К первой категории </a:t>
            </a:r>
            <a:r>
              <a:rPr lang="ru-RU" sz="1400" dirty="0" smtClean="0"/>
              <a:t>относится актив, оказывающий помощь администрации в организации самоуправления осужденных. Осужденные этой категории  поддерживают требования администрации, активно участвуют в самодеятельных организациях, добросовестно относятся к труду, отрицательно — к злостным нарушителям режима, раскаиваются в совершенном преступлении и намерены отказаться от преступного образа жизни после освобождения, стремятся использовать предоставленные законом льготы и возможность </a:t>
            </a:r>
            <a:r>
              <a:rPr lang="ru-RU" sz="1400" dirty="0" err="1" smtClean="0"/>
              <a:t>условно­досрочного</a:t>
            </a:r>
            <a:r>
              <a:rPr lang="ru-RU" sz="1400" dirty="0" smtClean="0"/>
              <a:t> (условного) освобождения (М. Г. </a:t>
            </a:r>
            <a:r>
              <a:rPr lang="ru-RU" sz="1400" dirty="0" err="1" smtClean="0"/>
              <a:t>Дебольский</a:t>
            </a:r>
            <a:r>
              <a:rPr lang="ru-RU" sz="1400" dirty="0" smtClean="0"/>
              <a:t>, 1990). При этом одни могут не признавать вину в совершенном преступлении или считать наказание слишком суровым, другие — относиться лояльно к нарушителям режима, третьи — участвовать в самодеятельных организациях из корыстных побуждений, а при отсутствии должного контроля со стороны администрации нарушать правила внутреннего распорядка исправительного учреждения.</a:t>
            </a:r>
          </a:p>
          <a:p>
            <a:pPr marL="0" indent="0">
              <a:lnSpc>
                <a:spcPct val="120000"/>
              </a:lnSpc>
              <a:spcBef>
                <a:spcPts val="0"/>
              </a:spcBef>
            </a:pPr>
            <a:r>
              <a:rPr lang="ru-RU" sz="1400" b="1" i="1" dirty="0" smtClean="0"/>
              <a:t>Вторая категория осужденных </a:t>
            </a:r>
            <a:r>
              <a:rPr lang="ru-RU" sz="1400" dirty="0" smtClean="0"/>
              <a:t>— так называемые нейтральные. Принятые ими нормы имеют двойственный характер, а их поведение отличается непоследовательностью. Они ориентируются на официальные нормы, выполняют требования администрации, как правило, не нарушают режим отбывания наказания, добросовестно относятся к труду на производстве, стремятся к условному и условно-досрочному освобождению. Вместе с тем они избегают участия в самодеятельных организациях, открыто не осуждают поведение нарушителей режима, уклоняются от поддержки администрации, актива, считаются со многими неофициальными нормами, действующими в среде осужденных. Категория «нейтралов» является наиболее многочисленной, и от того, на чью сторону они перейдут, зависит оперативно-режимная обстановка в учреждении.</a:t>
            </a:r>
          </a:p>
        </p:txBody>
      </p:sp>
      <p:sp>
        <p:nvSpPr>
          <p:cNvPr id="3" name="Заголовок 2"/>
          <p:cNvSpPr>
            <a:spLocks noGrp="1"/>
          </p:cNvSpPr>
          <p:nvPr>
            <p:ph type="title"/>
          </p:nvPr>
        </p:nvSpPr>
        <p:spPr>
          <a:xfrm>
            <a:off x="457200" y="274638"/>
            <a:ext cx="8229600" cy="778098"/>
          </a:xfrm>
        </p:spPr>
        <p:txBody>
          <a:bodyPr>
            <a:normAutofit/>
          </a:bodyPr>
          <a:lstStyle/>
          <a:p>
            <a:pPr algn="ctr"/>
            <a:r>
              <a:rPr lang="ru-RU" sz="2000" dirty="0" smtClean="0"/>
              <a:t>Классификация осужденных в зависимости от ориентации на нормы тюремной субкультуры</a:t>
            </a:r>
            <a:endParaRPr lang="ru-RU"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1268760"/>
            <a:ext cx="8712968" cy="5589240"/>
          </a:xfrm>
        </p:spPr>
        <p:txBody>
          <a:bodyPr>
            <a:normAutofit fontScale="25000" lnSpcReduction="20000"/>
          </a:bodyPr>
          <a:lstStyle/>
          <a:p>
            <a:pPr marL="0" indent="0">
              <a:lnSpc>
                <a:spcPct val="120000"/>
              </a:lnSpc>
              <a:spcBef>
                <a:spcPts val="0"/>
              </a:spcBef>
            </a:pPr>
            <a:r>
              <a:rPr lang="ru-RU" sz="5600" b="1" i="1" dirty="0" smtClean="0"/>
              <a:t>Третья категория </a:t>
            </a:r>
            <a:r>
              <a:rPr lang="ru-RU" sz="5600" dirty="0" smtClean="0"/>
              <a:t>— лица, основным регулятором поведения которых выступают не нравственно-правовые нормы, а неофициальные правила: противодействовать администрации ИУ, отрицательно относиться к труду, стремиться занять престижную должность, доминировать над другими осужденными, жить за их счет, не участвовать в самодеятельных организациях, не выступать в  роли свидетеля или потерпевшего, употреблять спиртное и наркотики, оказывать материальную и физическую поддержку своим друзьям («</a:t>
            </a:r>
            <a:r>
              <a:rPr lang="ru-RU" sz="5600" dirty="0" err="1" smtClean="0"/>
              <a:t>кентам</a:t>
            </a:r>
            <a:r>
              <a:rPr lang="ru-RU" sz="5600" dirty="0" smtClean="0"/>
              <a:t>»), пренебрежительно относиться к осужденным, которые не придерживаются неофициальных тюремных правил. </a:t>
            </a:r>
          </a:p>
          <a:p>
            <a:pPr marL="0" indent="0">
              <a:lnSpc>
                <a:spcPct val="120000"/>
              </a:lnSpc>
              <a:spcBef>
                <a:spcPts val="0"/>
              </a:spcBef>
            </a:pPr>
            <a:r>
              <a:rPr lang="ru-RU" sz="5600" dirty="0" smtClean="0"/>
              <a:t>В последние годы наблюдается тенденция к увеличению численности этой категории осужденных, повышению ее агрессивности, совершению захватов заложников, оказанию неповиновения администрации, организации массовых беспорядков.</a:t>
            </a:r>
          </a:p>
          <a:p>
            <a:pPr marL="0" indent="0">
              <a:lnSpc>
                <a:spcPct val="120000"/>
              </a:lnSpc>
              <a:spcBef>
                <a:spcPts val="0"/>
              </a:spcBef>
              <a:buNone/>
            </a:pPr>
            <a:r>
              <a:rPr lang="ru-RU" sz="5600" b="1" i="1" dirty="0" smtClean="0"/>
              <a:t>Четвертая категория осужденных — </a:t>
            </a:r>
            <a:r>
              <a:rPr lang="ru-RU" sz="5600" b="1" i="1" dirty="0" err="1" smtClean="0"/>
              <a:t>пренебрегаемые</a:t>
            </a:r>
            <a:r>
              <a:rPr lang="ru-RU" sz="5600" b="1" i="1" dirty="0" smtClean="0"/>
              <a:t>. </a:t>
            </a:r>
            <a:r>
              <a:rPr lang="ru-RU" sz="5600" dirty="0" smtClean="0"/>
              <a:t>Их поведение противоречит как официальным (нравственно-правовым), так и неофициальным («воровским») нормам и обычаям. Они подвергаются постоянному гонению из общественных мест (клуб, столовая, жилая секция), им дают презрительные  клички, устанавливают символические знаки, которые наносят на тело и личные вещи (например, пробивают миску для пищи). Это вызывает у </a:t>
            </a:r>
            <a:r>
              <a:rPr lang="ru-RU" sz="5600" dirty="0" err="1" smtClean="0"/>
              <a:t>пренебрегаемых</a:t>
            </a:r>
            <a:r>
              <a:rPr lang="ru-RU" sz="5600" dirty="0" smtClean="0"/>
              <a:t> глубокие психические переживания. </a:t>
            </a:r>
          </a:p>
          <a:p>
            <a:pPr marL="0" indent="0">
              <a:lnSpc>
                <a:spcPct val="120000"/>
              </a:lnSpc>
              <a:spcBef>
                <a:spcPts val="0"/>
              </a:spcBef>
              <a:buNone/>
            </a:pPr>
            <a:r>
              <a:rPr lang="ru-RU" sz="5600" dirty="0" smtClean="0"/>
              <a:t>Выдержка из жалобы  одного из таких осужденных: «... В колонии меня все презирают, отказываются со мной работать, стали изгонять из жилой секции, со стола в столовой,  в общем, создали невыносимые условия. «Туда — не подходи, сюда — не стань,  то — не бери», — все это я только и слышу от окружающих». </a:t>
            </a:r>
          </a:p>
          <a:p>
            <a:pPr marL="0" indent="0">
              <a:lnSpc>
                <a:spcPct val="120000"/>
              </a:lnSpc>
              <a:spcBef>
                <a:spcPts val="0"/>
              </a:spcBef>
              <a:buNone/>
            </a:pPr>
            <a:r>
              <a:rPr lang="ru-RU" sz="5600" dirty="0" smtClean="0"/>
              <a:t>Оказавшись в  подобной ситуации, многие осужденные пытаются добиться перевода в другую колонию, совершают преступления, идут на самоубийство.</a:t>
            </a:r>
          </a:p>
          <a:p>
            <a:pPr marL="0" indent="0">
              <a:lnSpc>
                <a:spcPct val="120000"/>
              </a:lnSpc>
              <a:spcBef>
                <a:spcPts val="0"/>
              </a:spcBef>
            </a:pPr>
            <a:endParaRPr lang="ru-RU" dirty="0" smtClean="0"/>
          </a:p>
          <a:p>
            <a:pPr marL="0" indent="0">
              <a:lnSpc>
                <a:spcPct val="120000"/>
              </a:lnSpc>
              <a:spcBef>
                <a:spcPts val="0"/>
              </a:spcBef>
            </a:pPr>
            <a:endParaRPr lang="ru-RU" dirty="0"/>
          </a:p>
        </p:txBody>
      </p:sp>
      <p:sp>
        <p:nvSpPr>
          <p:cNvPr id="3" name="Заголовок 2"/>
          <p:cNvSpPr>
            <a:spLocks noGrp="1"/>
          </p:cNvSpPr>
          <p:nvPr>
            <p:ph type="title"/>
          </p:nvPr>
        </p:nvSpPr>
        <p:spPr>
          <a:xfrm>
            <a:off x="457200" y="274638"/>
            <a:ext cx="8229600" cy="850106"/>
          </a:xfrm>
        </p:spPr>
        <p:txBody>
          <a:bodyPr>
            <a:noAutofit/>
          </a:bodyPr>
          <a:lstStyle/>
          <a:p>
            <a:pPr algn="ctr"/>
            <a:r>
              <a:rPr lang="ru-RU" sz="2000" dirty="0" smtClean="0"/>
              <a:t>Классификация осужденных в зависимости от ориентации на нормы тюремной субкультуры</a:t>
            </a:r>
            <a:endParaRPr lang="ru-RU"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marL="624078" indent="-514350">
              <a:buFont typeface="+mj-lt"/>
              <a:buAutoNum type="arabicPeriod"/>
            </a:pPr>
            <a:r>
              <a:rPr lang="ru-RU" dirty="0" smtClean="0"/>
              <a:t>1 Этап – дореволюционный</a:t>
            </a:r>
          </a:p>
          <a:p>
            <a:pPr marL="624078" indent="-514350">
              <a:buFont typeface="+mj-lt"/>
              <a:buAutoNum type="arabicPeriod"/>
            </a:pPr>
            <a:r>
              <a:rPr lang="ru-RU" dirty="0" smtClean="0"/>
              <a:t>2  Этап - первые годы советской власти (1917—1929)</a:t>
            </a:r>
          </a:p>
          <a:p>
            <a:pPr marL="624078" indent="-514350">
              <a:buFont typeface="+mj-lt"/>
              <a:buAutoNum type="arabicPeriod"/>
            </a:pPr>
            <a:r>
              <a:rPr lang="ru-RU" dirty="0" smtClean="0"/>
              <a:t>3 Этап -  гулаговских лагерей (1930—1953)</a:t>
            </a:r>
          </a:p>
          <a:p>
            <a:pPr marL="624078" indent="-514350">
              <a:buFont typeface="+mj-lt"/>
              <a:buAutoNum type="arabicPeriod"/>
            </a:pPr>
            <a:r>
              <a:rPr lang="ru-RU" dirty="0" smtClean="0"/>
              <a:t>4 Этап  </a:t>
            </a:r>
            <a:r>
              <a:rPr lang="ru-RU" dirty="0" err="1" smtClean="0"/>
              <a:t>постсталинский</a:t>
            </a:r>
            <a:r>
              <a:rPr lang="ru-RU" dirty="0" smtClean="0"/>
              <a:t> (1953-1960)</a:t>
            </a:r>
          </a:p>
          <a:p>
            <a:pPr marL="624078" indent="-514350">
              <a:buFont typeface="+mj-lt"/>
              <a:buAutoNum type="arabicPeriod"/>
            </a:pPr>
            <a:r>
              <a:rPr lang="ru-RU" dirty="0" smtClean="0"/>
              <a:t>5 Этап Хрущевский (1960—1970)</a:t>
            </a:r>
          </a:p>
          <a:p>
            <a:pPr marL="624078" indent="-514350">
              <a:buFont typeface="+mj-lt"/>
              <a:buAutoNum type="arabicPeriod"/>
            </a:pPr>
            <a:r>
              <a:rPr lang="ru-RU" dirty="0" smtClean="0"/>
              <a:t>6. Брежневский (1970 – 1980)</a:t>
            </a:r>
          </a:p>
          <a:p>
            <a:pPr marL="624078" indent="-514350">
              <a:buFont typeface="+mj-lt"/>
              <a:buAutoNum type="arabicPeriod"/>
            </a:pPr>
            <a:r>
              <a:rPr lang="ru-RU" dirty="0" smtClean="0"/>
              <a:t>7. Постсоветский (80-е годы и по н.в.)</a:t>
            </a:r>
          </a:p>
          <a:p>
            <a:endParaRPr lang="ru-RU" dirty="0"/>
          </a:p>
        </p:txBody>
      </p:sp>
      <p:sp>
        <p:nvSpPr>
          <p:cNvPr id="3" name="Заголовок 2"/>
          <p:cNvSpPr>
            <a:spLocks noGrp="1"/>
          </p:cNvSpPr>
          <p:nvPr>
            <p:ph type="title"/>
          </p:nvPr>
        </p:nvSpPr>
        <p:spPr/>
        <p:txBody>
          <a:bodyPr>
            <a:normAutofit/>
          </a:bodyPr>
          <a:lstStyle/>
          <a:p>
            <a:pPr algn="ctr"/>
            <a:r>
              <a:rPr lang="ru-RU" sz="2800" dirty="0" smtClean="0"/>
              <a:t>История «воровской» и тюремной субкультуры: основные этапы</a:t>
            </a:r>
            <a:endParaRPr lang="ru-RU"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980728"/>
            <a:ext cx="8784976" cy="5026563"/>
          </a:xfrm>
        </p:spPr>
        <p:txBody>
          <a:bodyPr>
            <a:normAutofit fontScale="25000" lnSpcReduction="20000"/>
          </a:bodyPr>
          <a:lstStyle/>
          <a:p>
            <a:pPr algn="ctr"/>
            <a:r>
              <a:rPr lang="ru-RU" sz="6400" b="1" dirty="0" smtClean="0"/>
              <a:t>Иерархия по сословиям</a:t>
            </a:r>
          </a:p>
          <a:p>
            <a:r>
              <a:rPr lang="ru-RU" sz="6400" b="1" dirty="0" smtClean="0"/>
              <a:t>1.«Иваны» или «бродяги», «сидельцы», «каторжане», «</a:t>
            </a:r>
            <a:r>
              <a:rPr lang="ru-RU" sz="6400" b="1" dirty="0" err="1" smtClean="0"/>
              <a:t>староротские</a:t>
            </a:r>
            <a:r>
              <a:rPr lang="ru-RU" sz="6400" b="1" dirty="0" smtClean="0"/>
              <a:t>»— </a:t>
            </a:r>
            <a:r>
              <a:rPr lang="ru-RU" sz="6400" dirty="0" smtClean="0"/>
              <a:t>главные носители тюремных традиций, тюремные старожилы, арестантская «аристократия». «Иван» — высший титул для заключенного, его присваивали лицу, имеющему большой криминальный опыт, хитрому, ловкому и способному избежать уголовного наказания. Бродяжничество было первой школой, учившей совершать преступления большинство уголовников. Многие из них были умными и волевыми людьми, но в целом это сословие преимущественно состояло из неоднократно судимых лиц, которые были грозой всех арестантов, а нередко и тюремной администрации. Они являлись законодателями, судьями и палачами, выносили и приводили в исполнение приговоры, иногда смертные, но всегда непреложные (В. Пикуль, 1989).</a:t>
            </a:r>
          </a:p>
          <a:p>
            <a:r>
              <a:rPr lang="ru-RU" sz="6400" dirty="0" smtClean="0"/>
              <a:t>2</a:t>
            </a:r>
            <a:r>
              <a:rPr lang="ru-RU" sz="6400" b="1" dirty="0" smtClean="0"/>
              <a:t>. «Храпы» </a:t>
            </a:r>
            <a:r>
              <a:rPr lang="ru-RU" sz="6400" dirty="0" smtClean="0"/>
              <a:t>-  всего добивались нахрапом, неправильным, незаконным, несправедливым образом, получали удовольствие от затеянного ими конфликта и при этом уходили в тень. Они стремились стать «</a:t>
            </a:r>
            <a:r>
              <a:rPr lang="ru-RU" sz="6400" dirty="0" err="1" smtClean="0"/>
              <a:t>иванами</a:t>
            </a:r>
            <a:r>
              <a:rPr lang="ru-RU" sz="6400" dirty="0" smtClean="0"/>
              <a:t>», однако не могли этого достичь, поскольку не обладали достаточным криминальным опытом и необходимыми личными качествами.</a:t>
            </a:r>
          </a:p>
          <a:p>
            <a:r>
              <a:rPr lang="ru-RU" sz="6400" dirty="0" smtClean="0"/>
              <a:t>3. </a:t>
            </a:r>
            <a:r>
              <a:rPr lang="ru-RU" sz="6400" b="1" dirty="0" smtClean="0"/>
              <a:t>«Жиганы» </a:t>
            </a:r>
            <a:r>
              <a:rPr lang="ru-RU" sz="6400" dirty="0" smtClean="0"/>
              <a:t>-  лица, допустившие нарушения «правил-заповедей», например, проигравшиеся в карты, мошенники, насильники.</a:t>
            </a:r>
          </a:p>
          <a:p>
            <a:r>
              <a:rPr lang="ru-RU" sz="6400" dirty="0" smtClean="0"/>
              <a:t>4. </a:t>
            </a:r>
            <a:r>
              <a:rPr lang="ru-RU" sz="6400" b="1" dirty="0" smtClean="0"/>
              <a:t>«Шпанка» </a:t>
            </a:r>
            <a:r>
              <a:rPr lang="ru-RU" sz="6400" dirty="0" smtClean="0"/>
              <a:t>— бесправная, голодная, задавленная масса арестантов, состоявшая в основном из крестьян. Над ними издевались представители всех других сословий: «</a:t>
            </a:r>
            <a:r>
              <a:rPr lang="ru-RU" sz="6400" dirty="0" err="1" smtClean="0"/>
              <a:t>иваны</a:t>
            </a:r>
            <a:r>
              <a:rPr lang="ru-RU" sz="6400" dirty="0" smtClean="0"/>
              <a:t>» их давили, «храпы» запугивали и обирали, «жиганы» обкрадывали.</a:t>
            </a:r>
          </a:p>
          <a:p>
            <a:pPr algn="ctr"/>
            <a:r>
              <a:rPr lang="ru-RU" sz="6400" b="1" dirty="0" smtClean="0"/>
              <a:t>Правила - заповеди</a:t>
            </a:r>
          </a:p>
          <a:p>
            <a:r>
              <a:rPr lang="ru-RU" sz="6400" dirty="0" smtClean="0"/>
              <a:t>1. Непреложность. 2. Жестокость. 3. Смерть за предательство. </a:t>
            </a:r>
          </a:p>
          <a:p>
            <a:endParaRPr lang="ru-RU" sz="6400" dirty="0" smtClean="0"/>
          </a:p>
          <a:p>
            <a:endParaRPr lang="ru-RU" sz="6400" dirty="0" smtClean="0"/>
          </a:p>
          <a:p>
            <a:endParaRPr lang="ru-RU" dirty="0"/>
          </a:p>
        </p:txBody>
      </p:sp>
      <p:sp>
        <p:nvSpPr>
          <p:cNvPr id="3" name="Заголовок 2"/>
          <p:cNvSpPr>
            <a:spLocks noGrp="1"/>
          </p:cNvSpPr>
          <p:nvPr>
            <p:ph type="title"/>
          </p:nvPr>
        </p:nvSpPr>
        <p:spPr>
          <a:xfrm>
            <a:off x="457200" y="274638"/>
            <a:ext cx="8229600" cy="562074"/>
          </a:xfrm>
        </p:spPr>
        <p:txBody>
          <a:bodyPr>
            <a:normAutofit fontScale="90000"/>
          </a:bodyPr>
          <a:lstStyle/>
          <a:p>
            <a:pPr algn="ctr"/>
            <a:r>
              <a:rPr lang="ru-RU" sz="2700" dirty="0" smtClean="0"/>
              <a:t/>
            </a:r>
            <a:br>
              <a:rPr lang="ru-RU" sz="2700" dirty="0" smtClean="0"/>
            </a:br>
            <a:r>
              <a:rPr lang="ru-RU" sz="2700" dirty="0" smtClean="0"/>
              <a:t>1 Этап – дореволюционный</a:t>
            </a:r>
            <a:r>
              <a:rPr lang="ru-RU" dirty="0" smtClean="0"/>
              <a:t/>
            </a:r>
            <a:br>
              <a:rPr lang="ru-RU" dirty="0" smtClean="0"/>
            </a:br>
            <a:endParaRPr lang="ru-RU" b="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628800"/>
            <a:ext cx="8229600" cy="4378491"/>
          </a:xfrm>
        </p:spPr>
        <p:txBody>
          <a:bodyPr>
            <a:normAutofit fontScale="25000" lnSpcReduction="20000"/>
          </a:bodyPr>
          <a:lstStyle/>
          <a:p>
            <a:r>
              <a:rPr lang="ru-RU" sz="5600" dirty="0" smtClean="0"/>
              <a:t>1. Появление заключенных новой формации — «спекулянтов», «изменников революции», «контры». </a:t>
            </a:r>
          </a:p>
          <a:p>
            <a:r>
              <a:rPr lang="ru-RU" sz="5600" dirty="0" smtClean="0"/>
              <a:t>2. Усиление регуляции тюремной жизни самими заключенными, при внешнем надзоре администрации.</a:t>
            </a:r>
          </a:p>
          <a:p>
            <a:r>
              <a:rPr lang="ru-RU" sz="5600" dirty="0" smtClean="0"/>
              <a:t>3. Борьба старых авторитетов «</a:t>
            </a:r>
            <a:r>
              <a:rPr lang="ru-RU" sz="5600" dirty="0" err="1" smtClean="0"/>
              <a:t>иванов</a:t>
            </a:r>
            <a:r>
              <a:rPr lang="ru-RU" sz="5600" dirty="0" smtClean="0"/>
              <a:t>» и «жиганов» за влияние. Если раньше «жиганы» играли роль «провинившихся», то теперь они не только быстро перенимали традиции и обычаи «авторитетов», но и стали интенсивно вырабатывать свои собственные. По закону «новых» любой член сообщества не имел права служить в армии, работать, занимать общественные и иные должности.</a:t>
            </a:r>
          </a:p>
          <a:p>
            <a:r>
              <a:rPr lang="ru-RU" sz="5600" dirty="0" smtClean="0"/>
              <a:t>4. Удержание власти «бродягами», к которым примкнули «карманники» («</a:t>
            </a:r>
            <a:r>
              <a:rPr lang="ru-RU" sz="5600" dirty="0" err="1" smtClean="0"/>
              <a:t>щипачи</a:t>
            </a:r>
            <a:r>
              <a:rPr lang="ru-RU" sz="5600" dirty="0" smtClean="0"/>
              <a:t>»), («домушники»), воры, промышляющие в государственных учреждениях («налетчики», «</a:t>
            </a:r>
            <a:r>
              <a:rPr lang="ru-RU" sz="5600" dirty="0" err="1" smtClean="0"/>
              <a:t>гопники</a:t>
            </a:r>
            <a:r>
              <a:rPr lang="ru-RU" sz="5600" dirty="0" smtClean="0"/>
              <a:t>») и на железной дороге («</a:t>
            </a:r>
            <a:r>
              <a:rPr lang="ru-RU" sz="5600" dirty="0" err="1" smtClean="0"/>
              <a:t>майданники</a:t>
            </a:r>
            <a:r>
              <a:rPr lang="ru-RU" sz="5600" dirty="0" smtClean="0"/>
              <a:t>»), близкие им по преступной практике, «босяцкому» духу. Те, кто привлекался за имущественные преступления (воровство), стали именоваться «ворами», а за насилие и прочее — «фраерами». Видимо, именно тогда закрепилось почетное звание — «истинный преступник» и презрительное — «фраер» («прочий», «не вор», «мелкая сошка», «чужой»). «Воры» утвердились, а преступники «новой волны» теперь играли вторые роли, хотя некоторые из них приблизились к «верхушке».</a:t>
            </a:r>
          </a:p>
          <a:p>
            <a:r>
              <a:rPr lang="ru-RU" sz="5600" dirty="0" smtClean="0"/>
              <a:t>5. Рост числе осужденных  к  концу 20-х годов. Совместное заключение социально опасных и</a:t>
            </a:r>
          </a:p>
          <a:p>
            <a:r>
              <a:rPr lang="ru-RU" sz="5600" dirty="0" smtClean="0"/>
              <a:t>случайных преступников, способствующее «заражению» последних  уголовной романтикой и еще большему ухудшению обстановки в исправительных учреждениях.</a:t>
            </a:r>
          </a:p>
          <a:p>
            <a:pPr marL="0" indent="0">
              <a:spcBef>
                <a:spcPts val="0"/>
              </a:spcBef>
            </a:pPr>
            <a:endParaRPr lang="ru-RU" dirty="0"/>
          </a:p>
        </p:txBody>
      </p:sp>
      <p:sp>
        <p:nvSpPr>
          <p:cNvPr id="3" name="Заголовок 2"/>
          <p:cNvSpPr>
            <a:spLocks noGrp="1"/>
          </p:cNvSpPr>
          <p:nvPr>
            <p:ph type="title"/>
          </p:nvPr>
        </p:nvSpPr>
        <p:spPr>
          <a:xfrm>
            <a:off x="457200" y="274638"/>
            <a:ext cx="8229600" cy="994122"/>
          </a:xfrm>
        </p:spPr>
        <p:txBody>
          <a:bodyPr>
            <a:noAutofit/>
          </a:bodyPr>
          <a:lstStyle/>
          <a:p>
            <a:pPr algn="ctr"/>
            <a:r>
              <a:rPr lang="ru-RU" sz="2400" dirty="0" smtClean="0"/>
              <a:t/>
            </a:r>
            <a:br>
              <a:rPr lang="ru-RU" sz="2400" dirty="0" smtClean="0"/>
            </a:br>
            <a:r>
              <a:rPr lang="ru-RU" sz="2400" dirty="0" smtClean="0"/>
              <a:t>2  Этап - первые годы советской власти (1917—1929)</a:t>
            </a:r>
            <a:br>
              <a:rPr lang="ru-RU" sz="2400" dirty="0" smtClean="0"/>
            </a:br>
            <a:endParaRPr lang="ru-RU"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24744"/>
            <a:ext cx="8229600" cy="4882547"/>
          </a:xfrm>
        </p:spPr>
        <p:txBody>
          <a:bodyPr>
            <a:normAutofit fontScale="25000" lnSpcReduction="20000"/>
          </a:bodyPr>
          <a:lstStyle/>
          <a:p>
            <a:r>
              <a:rPr lang="ru-RU" sz="5600" b="1" dirty="0" smtClean="0"/>
              <a:t>1. Резкое изменение состава заключенных  (</a:t>
            </a:r>
            <a:r>
              <a:rPr lang="ru-RU" sz="5600" dirty="0" smtClean="0"/>
              <a:t>в 1929 г. процент лишенных свободы «классово чуждых элементов» не превышал 3—4, в 1931 г. он составил 35).</a:t>
            </a:r>
          </a:p>
          <a:p>
            <a:r>
              <a:rPr lang="ru-RU" sz="5600" dirty="0" smtClean="0"/>
              <a:t>2. Высокое положение «классово своих» «воров».</a:t>
            </a:r>
          </a:p>
          <a:p>
            <a:r>
              <a:rPr lang="ru-RU" sz="5600" dirty="0" smtClean="0"/>
              <a:t>3. Сложилась </a:t>
            </a:r>
            <a:r>
              <a:rPr lang="ru-RU" sz="5600" b="1" dirty="0" smtClean="0"/>
              <a:t>четкая трехуровневая структура </a:t>
            </a:r>
            <a:r>
              <a:rPr lang="ru-RU" sz="5600" dirty="0" smtClean="0"/>
              <a:t>криминального сообщества. </a:t>
            </a:r>
            <a:r>
              <a:rPr lang="ru-RU" sz="5600" i="1" dirty="0" smtClean="0"/>
              <a:t>Высший уровень: </a:t>
            </a:r>
            <a:r>
              <a:rPr lang="ru-RU" sz="5600" dirty="0" smtClean="0"/>
              <a:t>«вор в законе» («козырный вор», «всесоюзный вор», «центровой вор», «пахан»),  абсолютный «авторитет» («лидер»).  Средний уровень : «обычный вор»,«привычный вор»; </a:t>
            </a:r>
          </a:p>
          <a:p>
            <a:r>
              <a:rPr lang="ru-RU" sz="5600" i="1" dirty="0" smtClean="0"/>
              <a:t>нижний уровень </a:t>
            </a:r>
            <a:r>
              <a:rPr lang="ru-RU" sz="5600" dirty="0" smtClean="0"/>
              <a:t>-  «шестерки» («слуги») и прочие  исполнители решений «воровского братства». </a:t>
            </a:r>
          </a:p>
          <a:p>
            <a:r>
              <a:rPr lang="ru-RU" sz="5600" dirty="0" smtClean="0"/>
              <a:t>4. </a:t>
            </a:r>
            <a:r>
              <a:rPr lang="ru-RU" sz="5600" b="1" dirty="0" smtClean="0"/>
              <a:t>Совершенствование «идейных принципов» </a:t>
            </a:r>
            <a:r>
              <a:rPr lang="ru-RU" sz="5600" dirty="0" smtClean="0"/>
              <a:t>истинных арестантов на сходках. Новая</a:t>
            </a:r>
          </a:p>
          <a:p>
            <a:r>
              <a:rPr lang="ru-RU" sz="5600" dirty="0" smtClean="0"/>
              <a:t>«идея» основывалась на том, что «авторитетом» может стать лицо, выбравшее основным занятием своей жизни воровство. «Воровское» сообщество обязывало своих членов следить за порядком в лагере, устанавливать полную власть «воров». В противном случае они отвечали перед сходкой «авторитетов». По новому «арестантскому» обычаю признать «вором» могли только на основании решения сходки (собрания, съезда). Как правило, кандидат проходил трехлетнее испытание, тщательно проверялся. После этого ему давали рекомендации два-три «вора в законе», подтверждавшие, что принимаемый имеет определенные заслуги, что его поведение и стремления только воровские. «Авторитеты», рекомендовавшие новичка, несли перед сообществом ответственность за его дальнейшее поведение.</a:t>
            </a:r>
          </a:p>
          <a:p>
            <a:r>
              <a:rPr lang="ru-RU" sz="5600" dirty="0" smtClean="0"/>
              <a:t>5. </a:t>
            </a:r>
            <a:r>
              <a:rPr lang="ru-RU" sz="5600" b="1" dirty="0" smtClean="0"/>
              <a:t>Коронование «воров» и принятие присяги. </a:t>
            </a:r>
            <a:r>
              <a:rPr lang="ru-RU" sz="5600" dirty="0" smtClean="0"/>
              <a:t>Текст клятвы был примерно такой: «Я, как пацан, встал на путь воровской жизни. Клянусь перед ворами, которые находятся на сходке, быть достойным вором, не идти ни на какие аферы чекистов...». Предателей ждала суровая расправа.</a:t>
            </a:r>
          </a:p>
          <a:p>
            <a:r>
              <a:rPr lang="ru-RU" sz="5600" dirty="0" smtClean="0"/>
              <a:t>6. </a:t>
            </a:r>
            <a:r>
              <a:rPr lang="ru-RU" sz="5600" b="1" dirty="0" smtClean="0"/>
              <a:t>Введение трех видов наказаний для «своих»: </a:t>
            </a:r>
            <a:r>
              <a:rPr lang="ru-RU" sz="5600" dirty="0" smtClean="0"/>
              <a:t>публичная пощечина за мелкие провинности, чаще оскорбления; исключение из сообщества (исключать — «бить по ушам» или переводить в «мужики»); смерть (наиболее распространенное в 30-50-е годы).</a:t>
            </a:r>
          </a:p>
        </p:txBody>
      </p:sp>
      <p:sp>
        <p:nvSpPr>
          <p:cNvPr id="3" name="Заголовок 2"/>
          <p:cNvSpPr>
            <a:spLocks noGrp="1"/>
          </p:cNvSpPr>
          <p:nvPr>
            <p:ph type="title"/>
          </p:nvPr>
        </p:nvSpPr>
        <p:spPr>
          <a:xfrm>
            <a:off x="457200" y="274638"/>
            <a:ext cx="8229600" cy="706090"/>
          </a:xfrm>
        </p:spPr>
        <p:txBody>
          <a:bodyPr>
            <a:normAutofit fontScale="90000"/>
          </a:bodyPr>
          <a:lstStyle/>
          <a:p>
            <a:pPr algn="ctr"/>
            <a:r>
              <a:rPr lang="ru-RU" sz="2700" dirty="0" smtClean="0"/>
              <a:t/>
            </a:r>
            <a:br>
              <a:rPr lang="ru-RU" sz="2700" dirty="0" smtClean="0"/>
            </a:br>
            <a:r>
              <a:rPr lang="ru-RU" sz="2700" dirty="0" smtClean="0"/>
              <a:t>3 Этап -  гулаговских лагерей (1930—1953)</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1052736"/>
            <a:ext cx="8784976" cy="5328592"/>
          </a:xfrm>
        </p:spPr>
        <p:txBody>
          <a:bodyPr>
            <a:normAutofit fontScale="25000" lnSpcReduction="20000"/>
          </a:bodyPr>
          <a:lstStyle/>
          <a:p>
            <a:r>
              <a:rPr lang="ru-RU" sz="5600" dirty="0" smtClean="0"/>
              <a:t>7. Устойчивость и сплоченность «воровских» группировок. </a:t>
            </a:r>
          </a:p>
          <a:p>
            <a:r>
              <a:rPr lang="ru-RU" sz="5600" dirty="0" smtClean="0"/>
              <a:t>8. Сохранение и развитие традиций уголовного мира. В исправительно-трудовых лагерях сохранились  привычные развлечения «арестантов», язык-жаргон, обычай присваивать клички, не выдавать преступных действий и не помогать правоохранительным органам, не проигрывать лишнее в карты, не задавать лишних вопросов, не становиться гомосексуалистом). </a:t>
            </a:r>
          </a:p>
          <a:p>
            <a:r>
              <a:rPr lang="ru-RU" sz="5600" dirty="0" smtClean="0"/>
              <a:t>9. Объединение группы «мужиков» (безобидных, хороших работников) и «шпанки», «чертей», «бесов», а также «жиганов», не принятых «авторитетами». «</a:t>
            </a:r>
            <a:r>
              <a:rPr lang="ru-RU" sz="5600" dirty="0" err="1" smtClean="0"/>
              <a:t>Блатари</a:t>
            </a:r>
            <a:r>
              <a:rPr lang="ru-RU" sz="5600" dirty="0" smtClean="0"/>
              <a:t>» хорошо понимали, что можно не работать, но получать благодарности, высокий паек, зачеты только исключительно за счет работяг-«мужиков». «Добросовестно трудящийся контингент» передавал часть заработанных средств в «воровскую кассу» по заранее установленным нормам. Со своей стороны, «хранители» не давали «мужиков» в обиду другим, поэтому «мужики» считали «</a:t>
            </a:r>
            <a:r>
              <a:rPr lang="ru-RU" sz="5600" dirty="0" err="1" smtClean="0"/>
              <a:t>блатарей</a:t>
            </a:r>
            <a:r>
              <a:rPr lang="ru-RU" sz="5600" dirty="0" smtClean="0"/>
              <a:t>» носителями лагерной правды, услуживали «ворам», подражали им в поведении, безропотно платили «налоги» (Б. Ф. Во­</a:t>
            </a:r>
          </a:p>
          <a:p>
            <a:r>
              <a:rPr lang="ru-RU" sz="5600" dirty="0" err="1" smtClean="0"/>
              <a:t>долазский</a:t>
            </a:r>
            <a:r>
              <a:rPr lang="ru-RU" sz="5600" dirty="0" smtClean="0"/>
              <a:t>, Ю. А. </a:t>
            </a:r>
            <a:r>
              <a:rPr lang="ru-RU" sz="5600" dirty="0" err="1" smtClean="0"/>
              <a:t>Вакутин</a:t>
            </a:r>
            <a:r>
              <a:rPr lang="ru-RU" sz="5600" dirty="0" smtClean="0"/>
              <a:t>, 1979).</a:t>
            </a:r>
          </a:p>
          <a:p>
            <a:r>
              <a:rPr lang="ru-RU" sz="5600" dirty="0" smtClean="0"/>
              <a:t>10. Размещение на третьей ступени «фраеров», к которым относились спекулянты, мошенники, коммерсанты. Прежний уклад их жизни, интересы, потребности во многом противоречили «воровским», поэтому долгое время «хранители» не признавали «фраеров», им отводились роли «</a:t>
            </a:r>
            <a:r>
              <a:rPr lang="ru-RU" sz="5600" dirty="0" err="1" smtClean="0"/>
              <a:t>мандеров</a:t>
            </a:r>
            <a:r>
              <a:rPr lang="ru-RU" sz="5600" dirty="0" smtClean="0"/>
              <a:t>» (исполнителей поручений других), «шпилевых» (картежников), они чаще других становились жертвами вымогательства, грабежей и разбойных нападений со стороны «авторитетов».</a:t>
            </a:r>
          </a:p>
          <a:p>
            <a:r>
              <a:rPr lang="ru-RU" sz="5600" dirty="0" smtClean="0"/>
              <a:t>11. Укрепление воровского закона.</a:t>
            </a:r>
          </a:p>
          <a:p>
            <a:r>
              <a:rPr lang="ru-RU" sz="5600" dirty="0" smtClean="0"/>
              <a:t>12. Появление «вероотступников»  в начале Великой Отечественной войны. </a:t>
            </a:r>
          </a:p>
          <a:p>
            <a:r>
              <a:rPr lang="ru-RU" sz="5600" dirty="0" smtClean="0"/>
              <a:t>13. В 1948 г.  Вероотступники приняли свой новый «воровской» закон (В. М. </a:t>
            </a:r>
            <a:r>
              <a:rPr lang="ru-RU" sz="5600" dirty="0" err="1" smtClean="0"/>
              <a:t>Анисимков</a:t>
            </a:r>
            <a:r>
              <a:rPr lang="ru-RU" sz="5600" dirty="0" smtClean="0"/>
              <a:t>, 1997). Его содержание в корне противоречило принципам поведения «правоверных воров». Например, «авторитетам» разрешалось работать в лагерях и тюрьмах старостами, нарядчиками, бригадирами, иметь семьи, не преследовалась их прошлая служба в армии.</a:t>
            </a:r>
          </a:p>
          <a:p>
            <a:r>
              <a:rPr lang="ru-RU" sz="5600" dirty="0" smtClean="0"/>
              <a:t>Новоявленных «законников» «воры» между собой стали называть «польскими ворами («поляками»). </a:t>
            </a:r>
            <a:endParaRPr lang="ru-RU" dirty="0" smtClean="0"/>
          </a:p>
          <a:p>
            <a:endParaRPr lang="ru-RU" dirty="0"/>
          </a:p>
        </p:txBody>
      </p:sp>
      <p:sp>
        <p:nvSpPr>
          <p:cNvPr id="3" name="Заголовок 2"/>
          <p:cNvSpPr>
            <a:spLocks noGrp="1"/>
          </p:cNvSpPr>
          <p:nvPr>
            <p:ph type="title"/>
          </p:nvPr>
        </p:nvSpPr>
        <p:spPr>
          <a:xfrm>
            <a:off x="457200" y="274638"/>
            <a:ext cx="8229600" cy="562074"/>
          </a:xfrm>
        </p:spPr>
        <p:txBody>
          <a:bodyPr>
            <a:normAutofit fontScale="90000"/>
          </a:bodyPr>
          <a:lstStyle/>
          <a:p>
            <a:pPr algn="ctr"/>
            <a:r>
              <a:rPr lang="ru-RU" sz="2800" dirty="0" smtClean="0"/>
              <a:t/>
            </a:r>
            <a:br>
              <a:rPr lang="ru-RU" sz="2800" dirty="0" smtClean="0"/>
            </a:br>
            <a:r>
              <a:rPr lang="ru-RU" sz="2800" dirty="0" smtClean="0"/>
              <a:t>3 Этап -  гулаговских лагерей (1930—1953)</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1124744"/>
            <a:ext cx="8712968" cy="4882547"/>
          </a:xfrm>
        </p:spPr>
        <p:txBody>
          <a:bodyPr>
            <a:normAutofit fontScale="25000" lnSpcReduction="20000"/>
          </a:bodyPr>
          <a:lstStyle/>
          <a:p>
            <a:r>
              <a:rPr lang="ru-RU" sz="5600" dirty="0" smtClean="0"/>
              <a:t>1. К концу 50-х годов утвердился принцип: каждой новой группировке должен быть положен конец там, где она возникла. Совершенствовался режим содержания заключенных, строго регламентировался распорядок в ИТУ. Бригады стали </a:t>
            </a:r>
            <a:r>
              <a:rPr lang="ru-RU" sz="5600" dirty="0" err="1" smtClean="0"/>
              <a:t>трядами</a:t>
            </a:r>
            <a:r>
              <a:rPr lang="ru-RU" sz="5600" dirty="0" smtClean="0"/>
              <a:t>, введен безналичный расчет с заключенными. </a:t>
            </a:r>
          </a:p>
          <a:p>
            <a:r>
              <a:rPr lang="ru-RU" sz="5600" dirty="0" smtClean="0"/>
              <a:t>2. Везде строго надзирали за «авторитетами». Эти преобразования можно назвать началом широкого наступления на «воровские» группировки.</a:t>
            </a:r>
          </a:p>
          <a:p>
            <a:r>
              <a:rPr lang="ru-RU" sz="5600" dirty="0" smtClean="0"/>
              <a:t>Во второй  половине  50-х годов все враждующие уголовные сообщества содержались отдельно. Не получая поддержки извне и не имея возможности жить за счет грабежей, вымогательства, картежной игры, часть «авторитетов» была вынуждена начать работать, что заметно пошатнуло сплоченные ряды «хранителей» «воровских законов». Возникающие между ними противоречия умело использовала администрация. Главарей и активных участников «воровского» сообщества помещали в штрафные изоляторы, специальные  лагерные пункты, тюремные отделения. </a:t>
            </a:r>
          </a:p>
          <a:p>
            <a:r>
              <a:rPr lang="ru-RU" sz="5600" dirty="0" smtClean="0"/>
              <a:t>3. «Поборники арестантской справедливости» лишились поддержки заключенных, которых ранее нещадно эксплуатировали. «Мужики» заявляли: «Мы не хотим ни «воров», ни «отошедших». Мы хотим работать и быстрее  вернуться к семьям» (В. М. </a:t>
            </a:r>
            <a:r>
              <a:rPr lang="ru-RU" sz="5600" dirty="0" err="1" smtClean="0"/>
              <a:t>Анисимков</a:t>
            </a:r>
            <a:r>
              <a:rPr lang="ru-RU" sz="5600" dirty="0" smtClean="0"/>
              <a:t>, 1997).</a:t>
            </a:r>
          </a:p>
          <a:p>
            <a:r>
              <a:rPr lang="ru-RU" sz="5600" dirty="0" smtClean="0"/>
              <a:t>4. Администрация мест лишения свободы активно проводила воспитательную работу, старалась создать атмосферу недоверия к «</a:t>
            </a:r>
            <a:r>
              <a:rPr lang="ru-RU" sz="5600" dirty="0" err="1" smtClean="0"/>
              <a:t>паханам</a:t>
            </a:r>
            <a:r>
              <a:rPr lang="ru-RU" sz="5600" dirty="0" smtClean="0"/>
              <a:t>» и «ворам». </a:t>
            </a:r>
          </a:p>
          <a:p>
            <a:r>
              <a:rPr lang="ru-RU" sz="5600" dirty="0" smtClean="0"/>
              <a:t>5. </a:t>
            </a:r>
            <a:r>
              <a:rPr lang="ru-RU" sz="5600" dirty="0" err="1" smtClean="0"/>
              <a:t>Оосновная</a:t>
            </a:r>
            <a:r>
              <a:rPr lang="ru-RU" sz="5600" dirty="0" smtClean="0"/>
              <a:t> масса лиц, лишенных свободы, уже не только не  поддерживала представителей преступного мира, но и не боялась их. Заключенные стали объединяться для борьбы с «ворами». Формировались советы  актива. </a:t>
            </a:r>
          </a:p>
          <a:p>
            <a:r>
              <a:rPr lang="ru-RU" sz="5600" dirty="0" smtClean="0"/>
              <a:t>6. В результате проведенной работы преступность среди осужденных в отдельных исправительно-трудовых лагерях с 1956 по 1958 год сократилась более чем на 40%, побеги — на 43%, а число массовых беспорядков и разбоев — в 3 раза, что было ошибочно воспринято как «окончательное разрушение преступной организации и исчезновение  их традиций и обычаев». </a:t>
            </a:r>
          </a:p>
          <a:p>
            <a:endParaRPr lang="ru-RU" dirty="0"/>
          </a:p>
        </p:txBody>
      </p:sp>
      <p:sp>
        <p:nvSpPr>
          <p:cNvPr id="3" name="Заголовок 2"/>
          <p:cNvSpPr>
            <a:spLocks noGrp="1"/>
          </p:cNvSpPr>
          <p:nvPr>
            <p:ph type="title"/>
          </p:nvPr>
        </p:nvSpPr>
        <p:spPr>
          <a:xfrm>
            <a:off x="457200" y="274638"/>
            <a:ext cx="8229600" cy="634082"/>
          </a:xfrm>
        </p:spPr>
        <p:txBody>
          <a:bodyPr>
            <a:normAutofit fontScale="90000"/>
          </a:bodyPr>
          <a:lstStyle/>
          <a:p>
            <a:pPr algn="ctr"/>
            <a:r>
              <a:rPr lang="ru-RU" sz="3100" dirty="0" smtClean="0"/>
              <a:t/>
            </a:r>
            <a:br>
              <a:rPr lang="ru-RU" sz="3100" dirty="0" smtClean="0"/>
            </a:br>
            <a:r>
              <a:rPr lang="ru-RU" sz="3100" dirty="0" smtClean="0"/>
              <a:t>4 Этап  </a:t>
            </a:r>
            <a:r>
              <a:rPr lang="ru-RU" sz="3100" dirty="0" err="1" smtClean="0"/>
              <a:t>постсталинский</a:t>
            </a:r>
            <a:r>
              <a:rPr lang="ru-RU" sz="3100" dirty="0" smtClean="0"/>
              <a:t> (1953-1960)</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1124744"/>
            <a:ext cx="8784976" cy="4882547"/>
          </a:xfrm>
        </p:spPr>
        <p:txBody>
          <a:bodyPr>
            <a:normAutofit fontScale="92500" lnSpcReduction="10000"/>
          </a:bodyPr>
          <a:lstStyle/>
          <a:p>
            <a:r>
              <a:rPr lang="ru-RU" sz="1600" dirty="0" smtClean="0"/>
              <a:t>1. Усиление борьбы с преступным миром и  уход в подполье преступников.</a:t>
            </a:r>
          </a:p>
          <a:p>
            <a:r>
              <a:rPr lang="ru-RU" sz="1600" dirty="0" smtClean="0"/>
              <a:t>2. Изменение структуры воровских группировок:  объединение воров и фраеров. В Средней Азии и Закавказье «вор» руководил «первой пятеркой», роли которой распределялись следующим образом: «телохранитель» отвечал </a:t>
            </a:r>
          </a:p>
          <a:p>
            <a:r>
              <a:rPr lang="ru-RU" sz="1600" dirty="0" smtClean="0"/>
              <a:t>за безопасность «вора», «содержатель общей кассы» — за сбор и сохранность </a:t>
            </a:r>
          </a:p>
          <a:p>
            <a:r>
              <a:rPr lang="ru-RU" sz="1600" dirty="0" smtClean="0"/>
              <a:t>«воровского </a:t>
            </a:r>
            <a:r>
              <a:rPr lang="ru-RU" sz="1600" dirty="0" err="1" smtClean="0"/>
              <a:t>общака</a:t>
            </a:r>
            <a:r>
              <a:rPr lang="ru-RU" sz="1600" dirty="0" smtClean="0"/>
              <a:t>», «советник» хорошо ориентировался во внутренней </a:t>
            </a:r>
            <a:r>
              <a:rPr lang="ru-RU" sz="1600" dirty="0" err="1" smtClean="0"/>
              <a:t>жиз</a:t>
            </a:r>
            <a:r>
              <a:rPr lang="ru-RU" sz="1600" dirty="0" smtClean="0"/>
              <a:t>­</a:t>
            </a:r>
          </a:p>
          <a:p>
            <a:r>
              <a:rPr lang="ru-RU" sz="1600" dirty="0" smtClean="0"/>
              <a:t>ни ИТУ, помогал «вору» советами в разрешении «дел», с которыми к нему </a:t>
            </a:r>
          </a:p>
          <a:p>
            <a:r>
              <a:rPr lang="ru-RU" sz="1600" dirty="0" smtClean="0"/>
              <a:t>обращались другие осужденные, «ученик» — кандидат на звание «вора».</a:t>
            </a:r>
          </a:p>
          <a:p>
            <a:r>
              <a:rPr lang="ru-RU" sz="1600" dirty="0" smtClean="0"/>
              <a:t>3. «Фраера» стали основной опорой «</a:t>
            </a:r>
            <a:r>
              <a:rPr lang="ru-RU" sz="1600" dirty="0" err="1" smtClean="0"/>
              <a:t>паханов</a:t>
            </a:r>
            <a:r>
              <a:rPr lang="ru-RU" sz="1600" dirty="0" smtClean="0"/>
              <a:t>» и первыми претендентами на </a:t>
            </a:r>
          </a:p>
          <a:p>
            <a:r>
              <a:rPr lang="ru-RU" sz="1600" dirty="0" smtClean="0"/>
              <a:t>звание «главарей». А там, где не было «воров», они становились абсолютными </a:t>
            </a:r>
          </a:p>
          <a:p>
            <a:r>
              <a:rPr lang="ru-RU" sz="1600" dirty="0" smtClean="0"/>
              <a:t>«авторитетами» (жили на положении «воров»).</a:t>
            </a:r>
          </a:p>
          <a:p>
            <a:r>
              <a:rPr lang="ru-RU" sz="1600" dirty="0" smtClean="0"/>
              <a:t>4. Изменение запретов: «Вор» теперь мог не только воровать, но и иметь семью, постоянный приют. На воровских сходках принимались решения, разрешающие «честно уходить» из сообщества, работать и даже  вступать в контакты с администрацией (правда, в интересах «братства»).</a:t>
            </a:r>
          </a:p>
          <a:p>
            <a:r>
              <a:rPr lang="ru-RU" sz="1600" dirty="0" smtClean="0"/>
              <a:t>5. Сохранение самых важных  «заповедей»: никогда не станет «честным вором» тот, кто </a:t>
            </a:r>
          </a:p>
          <a:p>
            <a:r>
              <a:rPr lang="ru-RU" sz="1600" dirty="0" smtClean="0"/>
              <a:t>служил в армии, слишком усердно трудился на «благо Родины» и заслужил  этим досрочное освобождение, выполнял черновые работы, был сознательным  гражданином, участвовал в общественных организациях или был членом актива ИТУ, отступал от «кодекса чести арестанта. </a:t>
            </a:r>
          </a:p>
          <a:p>
            <a:endParaRPr lang="ru-RU" sz="1600" dirty="0" smtClean="0"/>
          </a:p>
          <a:p>
            <a:endParaRPr lang="ru-RU" sz="1600" dirty="0" smtClean="0"/>
          </a:p>
          <a:p>
            <a:endParaRPr lang="ru-RU" sz="1400" dirty="0" smtClean="0"/>
          </a:p>
          <a:p>
            <a:pPr marL="624078" indent="-514350">
              <a:buNone/>
            </a:pPr>
            <a:endParaRPr lang="ru-RU" dirty="0"/>
          </a:p>
        </p:txBody>
      </p:sp>
      <p:sp>
        <p:nvSpPr>
          <p:cNvPr id="3" name="Заголовок 2"/>
          <p:cNvSpPr>
            <a:spLocks noGrp="1"/>
          </p:cNvSpPr>
          <p:nvPr>
            <p:ph type="title"/>
          </p:nvPr>
        </p:nvSpPr>
        <p:spPr>
          <a:xfrm>
            <a:off x="457200" y="274638"/>
            <a:ext cx="8229600" cy="706090"/>
          </a:xfrm>
        </p:spPr>
        <p:txBody>
          <a:bodyPr>
            <a:normAutofit fontScale="90000"/>
          </a:bodyPr>
          <a:lstStyle/>
          <a:p>
            <a:pPr algn="ctr"/>
            <a:r>
              <a:rPr lang="ru-RU" sz="3100" dirty="0" smtClean="0"/>
              <a:t/>
            </a:r>
            <a:br>
              <a:rPr lang="ru-RU" sz="3100" dirty="0" smtClean="0"/>
            </a:br>
            <a:r>
              <a:rPr lang="ru-RU" sz="3100" dirty="0" smtClean="0"/>
              <a:t>5 Этап Хрущевский (1960—1970)</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1196752"/>
            <a:ext cx="8856984" cy="4810539"/>
          </a:xfrm>
        </p:spPr>
        <p:txBody>
          <a:bodyPr>
            <a:normAutofit/>
          </a:bodyPr>
          <a:lstStyle/>
          <a:p>
            <a:pPr marL="0" indent="0">
              <a:spcBef>
                <a:spcPts val="0"/>
              </a:spcBef>
            </a:pPr>
            <a:r>
              <a:rPr lang="ru-RU" sz="1600" dirty="0" smtClean="0"/>
              <a:t>1. Возможность купить звание вора в 80-е годы.</a:t>
            </a:r>
          </a:p>
          <a:p>
            <a:pPr>
              <a:buNone/>
            </a:pPr>
            <a:r>
              <a:rPr lang="ru-RU" sz="1600" dirty="0" smtClean="0"/>
              <a:t>2. Утверждение системы принципов:</a:t>
            </a:r>
          </a:p>
          <a:p>
            <a:pPr>
              <a:buNone/>
            </a:pPr>
            <a:r>
              <a:rPr lang="ru-RU" sz="1600" dirty="0" smtClean="0"/>
              <a:t>— насаждать в местах лишения свободы «воровские» нормы, традиции, обычаи и устанавливать определенную линию поведения в отношении различных категорий осужденных;</a:t>
            </a:r>
          </a:p>
          <a:p>
            <a:r>
              <a:rPr lang="ru-RU" sz="1600" dirty="0" smtClean="0"/>
              <a:t>— поддерживать установленный </a:t>
            </a:r>
            <a:r>
              <a:rPr lang="ru-RU" sz="1600" dirty="0" err="1" smtClean="0"/>
              <a:t>нормопорядок</a:t>
            </a:r>
            <a:r>
              <a:rPr lang="ru-RU" sz="1600" dirty="0" smtClean="0"/>
              <a:t>, применять суровые санкции к непослушным;</a:t>
            </a:r>
          </a:p>
          <a:p>
            <a:r>
              <a:rPr lang="ru-RU" sz="1600" dirty="0" smtClean="0"/>
              <a:t>— противодействовать влиянию актива в среде осужденных;</a:t>
            </a:r>
          </a:p>
          <a:p>
            <a:r>
              <a:rPr lang="ru-RU" sz="1600" dirty="0" smtClean="0"/>
              <a:t>— искусно противостоять деятельности прокуратуры, МВД по укреплению </a:t>
            </a:r>
          </a:p>
          <a:p>
            <a:r>
              <a:rPr lang="ru-RU" sz="1600" dirty="0" smtClean="0"/>
              <a:t>правопорядка в исправительных учреждениях;</a:t>
            </a:r>
          </a:p>
          <a:p>
            <a:r>
              <a:rPr lang="ru-RU" sz="1600" dirty="0" smtClean="0"/>
              <a:t>— объявлять войну развратникам, которые позорят уголовный мир, причислять их к «обиженным»;</a:t>
            </a:r>
          </a:p>
          <a:p>
            <a:r>
              <a:rPr lang="ru-RU" sz="1600" dirty="0" smtClean="0"/>
              <a:t>— создавать и поддерживать в изобилии «общие кассы» — материальную </a:t>
            </a:r>
          </a:p>
          <a:p>
            <a:r>
              <a:rPr lang="ru-RU" sz="1600" dirty="0" smtClean="0"/>
              <a:t>основу существования «воровского» сообщества;</a:t>
            </a:r>
          </a:p>
          <a:p>
            <a:r>
              <a:rPr lang="ru-RU" sz="1600" dirty="0" smtClean="0"/>
              <a:t>— терроризировать в местах лишения свободы тех, кто отказался от требований «арестантской элиты», а также всех свидетелей и «стукачей»;</a:t>
            </a:r>
          </a:p>
          <a:p>
            <a:r>
              <a:rPr lang="ru-RU" sz="1600" dirty="0" smtClean="0"/>
              <a:t>— организовывать в среде арестантов картежные игры.</a:t>
            </a:r>
          </a:p>
          <a:p>
            <a:pPr marL="0" indent="0">
              <a:spcBef>
                <a:spcPts val="0"/>
              </a:spcBef>
            </a:pPr>
            <a:endParaRPr lang="ru-RU" sz="1600" dirty="0" smtClean="0"/>
          </a:p>
          <a:p>
            <a:pPr marL="0" indent="0">
              <a:spcBef>
                <a:spcPts val="0"/>
              </a:spcBef>
            </a:pPr>
            <a:endParaRPr lang="ru-RU" sz="1600" dirty="0"/>
          </a:p>
        </p:txBody>
      </p:sp>
      <p:sp>
        <p:nvSpPr>
          <p:cNvPr id="3" name="Заголовок 2"/>
          <p:cNvSpPr>
            <a:spLocks noGrp="1"/>
          </p:cNvSpPr>
          <p:nvPr>
            <p:ph type="title"/>
          </p:nvPr>
        </p:nvSpPr>
        <p:spPr>
          <a:xfrm>
            <a:off x="457200" y="274638"/>
            <a:ext cx="8229600" cy="850106"/>
          </a:xfrm>
        </p:spPr>
        <p:txBody>
          <a:bodyPr>
            <a:normAutofit/>
          </a:bodyPr>
          <a:lstStyle/>
          <a:p>
            <a:pPr algn="ctr"/>
            <a:r>
              <a:rPr lang="ru-RU" sz="2400" dirty="0" smtClean="0"/>
              <a:t>7 этап - Постсоветский этап (80-е годы и по настоящее время)</a:t>
            </a:r>
            <a:endParaRPr lang="ru-RU"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246</TotalTime>
  <Words>3522</Words>
  <Application>Microsoft Office PowerPoint</Application>
  <PresentationFormat>Экран (4:3)</PresentationFormat>
  <Paragraphs>150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Открытая</vt:lpstr>
      <vt:lpstr>Психология тюремной субкультуры</vt:lpstr>
      <vt:lpstr>История «воровской» и тюремной субкультуры: основные этапы</vt:lpstr>
      <vt:lpstr> 1 Этап – дореволюционный </vt:lpstr>
      <vt:lpstr> 2  Этап - первые годы советской власти (1917—1929) </vt:lpstr>
      <vt:lpstr> 3 Этап -  гулаговских лагерей (1930—1953) </vt:lpstr>
      <vt:lpstr> 3 Этап -  гулаговских лагерей (1930—1953) </vt:lpstr>
      <vt:lpstr> 4 Этап  постсталинский (1953-1960) </vt:lpstr>
      <vt:lpstr> 5 Этап Хрущевский (1960—1970) </vt:lpstr>
      <vt:lpstr>7 этап - Постсоветский этап (80-е годы и по настоящее время)</vt:lpstr>
      <vt:lpstr>Сущность и и структура тюремной субкультуры</vt:lpstr>
      <vt:lpstr>Функции тюремной субкультуры</vt:lpstr>
      <vt:lpstr>Особенности тюремной субкультуры</vt:lpstr>
      <vt:lpstr>Особенности тюремной субкультуры</vt:lpstr>
      <vt:lpstr>Основные положения тюремной субкультуры</vt:lpstr>
      <vt:lpstr>Стратификация в среде осужденных </vt:lpstr>
      <vt:lpstr>Классификация осужденных в зависимости от ориентации на нормы тюремной субкультуры</vt:lpstr>
      <vt:lpstr>Классификация осужденных в зависимости от ориентации на нормы тюремной субкультуры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ПЕНИТЕНЦИАРНАЯ ПСИХОЛОГИЯ</dc:title>
  <dc:creator>ИДОиПК</dc:creator>
  <cp:lastModifiedBy>KSPU</cp:lastModifiedBy>
  <cp:revision>37</cp:revision>
  <dcterms:created xsi:type="dcterms:W3CDTF">2014-09-03T11:18:04Z</dcterms:created>
  <dcterms:modified xsi:type="dcterms:W3CDTF">2016-04-27T08:14:18Z</dcterms:modified>
</cp:coreProperties>
</file>