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61" r:id="rId4"/>
    <p:sldId id="260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E5634C-DA63-48E7-8143-B3C819F64CDD}" type="doc">
      <dgm:prSet loTypeId="urn:microsoft.com/office/officeart/2005/8/layout/pyramid2" loCatId="list" qsTypeId="urn:microsoft.com/office/officeart/2005/8/quickstyle/simple1" qsCatId="simple" csTypeId="urn:microsoft.com/office/officeart/2005/8/colors/colorful5" csCatId="colorful" phldr="1"/>
      <dgm:spPr/>
    </dgm:pt>
    <dgm:pt modelId="{4AC1EDE6-7AF7-4078-8A3E-1368C2D17B9C}">
      <dgm:prSet phldrT="[Текст]"/>
      <dgm:spPr/>
      <dgm:t>
        <a:bodyPr/>
        <a:lstStyle/>
        <a:p>
          <a:r>
            <a:rPr lang="ru-RU" dirty="0" smtClean="0"/>
            <a:t>Волевые процессы</a:t>
          </a:r>
          <a:endParaRPr lang="ru-RU" dirty="0"/>
        </a:p>
      </dgm:t>
    </dgm:pt>
    <dgm:pt modelId="{F6E2A6CE-A34A-4929-8EE0-0DB7B5DB4833}" type="parTrans" cxnId="{5BEF88BC-4184-4AD1-BE63-F1C332D5429D}">
      <dgm:prSet/>
      <dgm:spPr/>
      <dgm:t>
        <a:bodyPr/>
        <a:lstStyle/>
        <a:p>
          <a:endParaRPr lang="ru-RU"/>
        </a:p>
      </dgm:t>
    </dgm:pt>
    <dgm:pt modelId="{7668260A-CBE2-4A45-89C9-96F7FBBEFA06}" type="sibTrans" cxnId="{5BEF88BC-4184-4AD1-BE63-F1C332D5429D}">
      <dgm:prSet/>
      <dgm:spPr/>
      <dgm:t>
        <a:bodyPr/>
        <a:lstStyle/>
        <a:p>
          <a:endParaRPr lang="ru-RU"/>
        </a:p>
      </dgm:t>
    </dgm:pt>
    <dgm:pt modelId="{8FDC5FE9-A60A-4F54-AE54-54C388392C4D}">
      <dgm:prSet phldrT="[Текст]"/>
      <dgm:spPr/>
      <dgm:t>
        <a:bodyPr/>
        <a:lstStyle/>
        <a:p>
          <a:r>
            <a:rPr lang="ru-RU" dirty="0" smtClean="0"/>
            <a:t>Волевые состояния</a:t>
          </a:r>
          <a:endParaRPr lang="ru-RU" dirty="0"/>
        </a:p>
      </dgm:t>
    </dgm:pt>
    <dgm:pt modelId="{3C52BB01-B0DF-4221-BD0B-9F936018084F}" type="parTrans" cxnId="{05DFA276-A33D-478F-B900-288A00E395E6}">
      <dgm:prSet/>
      <dgm:spPr/>
      <dgm:t>
        <a:bodyPr/>
        <a:lstStyle/>
        <a:p>
          <a:endParaRPr lang="ru-RU"/>
        </a:p>
      </dgm:t>
    </dgm:pt>
    <dgm:pt modelId="{1CCB774E-E34D-4258-86E2-91C0DD632622}" type="sibTrans" cxnId="{05DFA276-A33D-478F-B900-288A00E395E6}">
      <dgm:prSet/>
      <dgm:spPr/>
      <dgm:t>
        <a:bodyPr/>
        <a:lstStyle/>
        <a:p>
          <a:endParaRPr lang="ru-RU"/>
        </a:p>
      </dgm:t>
    </dgm:pt>
    <dgm:pt modelId="{5800F241-9525-4938-A6F6-18F8E31A0122}">
      <dgm:prSet phldrT="[Текст]"/>
      <dgm:spPr/>
      <dgm:t>
        <a:bodyPr/>
        <a:lstStyle/>
        <a:p>
          <a:r>
            <a:rPr lang="ru-RU" dirty="0" smtClean="0"/>
            <a:t>Волевые свойства</a:t>
          </a:r>
          <a:endParaRPr lang="ru-RU" dirty="0"/>
        </a:p>
      </dgm:t>
    </dgm:pt>
    <dgm:pt modelId="{285FE8EC-6876-488E-9056-6ACF85CFD219}" type="parTrans" cxnId="{FCE0934A-F0E0-40E0-902C-B9B6B7BB48A2}">
      <dgm:prSet/>
      <dgm:spPr/>
      <dgm:t>
        <a:bodyPr/>
        <a:lstStyle/>
        <a:p>
          <a:endParaRPr lang="ru-RU"/>
        </a:p>
      </dgm:t>
    </dgm:pt>
    <dgm:pt modelId="{605A05D5-85EE-4D29-ABFA-79001291C6E9}" type="sibTrans" cxnId="{FCE0934A-F0E0-40E0-902C-B9B6B7BB48A2}">
      <dgm:prSet/>
      <dgm:spPr/>
      <dgm:t>
        <a:bodyPr/>
        <a:lstStyle/>
        <a:p>
          <a:endParaRPr lang="ru-RU"/>
        </a:p>
      </dgm:t>
    </dgm:pt>
    <dgm:pt modelId="{47441ACF-45B6-423C-B7C9-EB20E31A8DEB}" type="pres">
      <dgm:prSet presAssocID="{25E5634C-DA63-48E7-8143-B3C819F64CDD}" presName="compositeShape" presStyleCnt="0">
        <dgm:presLayoutVars>
          <dgm:dir/>
          <dgm:resizeHandles/>
        </dgm:presLayoutVars>
      </dgm:prSet>
      <dgm:spPr/>
    </dgm:pt>
    <dgm:pt modelId="{5DA1AAEF-8868-4F27-8726-8B6EC2F15269}" type="pres">
      <dgm:prSet presAssocID="{25E5634C-DA63-48E7-8143-B3C819F64CDD}" presName="pyramid" presStyleLbl="node1" presStyleIdx="0" presStyleCnt="1" custScaleX="163673" custLinFactNeighborX="-13106" custLinFactNeighborY="-6250"/>
      <dgm:spPr/>
    </dgm:pt>
    <dgm:pt modelId="{BC223719-9764-4F84-8105-2974753EEB5D}" type="pres">
      <dgm:prSet presAssocID="{25E5634C-DA63-48E7-8143-B3C819F64CDD}" presName="theList" presStyleCnt="0"/>
      <dgm:spPr/>
    </dgm:pt>
    <dgm:pt modelId="{FE360FF7-221F-4219-A131-E5F4B45285CA}" type="pres">
      <dgm:prSet presAssocID="{4AC1EDE6-7AF7-4078-8A3E-1368C2D17B9C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AF82C1-F499-403A-95F6-03F177850C6B}" type="pres">
      <dgm:prSet presAssocID="{4AC1EDE6-7AF7-4078-8A3E-1368C2D17B9C}" presName="aSpace" presStyleCnt="0"/>
      <dgm:spPr/>
    </dgm:pt>
    <dgm:pt modelId="{338DB5D0-5518-4B04-9B66-0E23B2C98F8C}" type="pres">
      <dgm:prSet presAssocID="{8FDC5FE9-A60A-4F54-AE54-54C388392C4D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94B5DF-BEBA-44A2-8241-D7EC9A9360D1}" type="pres">
      <dgm:prSet presAssocID="{8FDC5FE9-A60A-4F54-AE54-54C388392C4D}" presName="aSpace" presStyleCnt="0"/>
      <dgm:spPr/>
    </dgm:pt>
    <dgm:pt modelId="{EAECD794-F1DF-4B95-B16D-1D045D832413}" type="pres">
      <dgm:prSet presAssocID="{5800F241-9525-4938-A6F6-18F8E31A0122}" presName="aNode" presStyleLbl="fgAcc1" presStyleIdx="2" presStyleCnt="3" custLinFactNeighborX="2974" custLinFactNeighborY="252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EA7BF7-EF75-4576-A6F8-188381D23E65}" type="pres">
      <dgm:prSet presAssocID="{5800F241-9525-4938-A6F6-18F8E31A0122}" presName="aSpace" presStyleCnt="0"/>
      <dgm:spPr/>
    </dgm:pt>
  </dgm:ptLst>
  <dgm:cxnLst>
    <dgm:cxn modelId="{15C6A986-E08E-4608-9583-2B20E8A03FDD}" type="presOf" srcId="{5800F241-9525-4938-A6F6-18F8E31A0122}" destId="{EAECD794-F1DF-4B95-B16D-1D045D832413}" srcOrd="0" destOrd="0" presId="urn:microsoft.com/office/officeart/2005/8/layout/pyramid2"/>
    <dgm:cxn modelId="{E78209FE-F044-4EC3-BDA9-DEDCCBB01E00}" type="presOf" srcId="{8FDC5FE9-A60A-4F54-AE54-54C388392C4D}" destId="{338DB5D0-5518-4B04-9B66-0E23B2C98F8C}" srcOrd="0" destOrd="0" presId="urn:microsoft.com/office/officeart/2005/8/layout/pyramid2"/>
    <dgm:cxn modelId="{5BEF88BC-4184-4AD1-BE63-F1C332D5429D}" srcId="{25E5634C-DA63-48E7-8143-B3C819F64CDD}" destId="{4AC1EDE6-7AF7-4078-8A3E-1368C2D17B9C}" srcOrd="0" destOrd="0" parTransId="{F6E2A6CE-A34A-4929-8EE0-0DB7B5DB4833}" sibTransId="{7668260A-CBE2-4A45-89C9-96F7FBBEFA06}"/>
    <dgm:cxn modelId="{05DFA276-A33D-478F-B900-288A00E395E6}" srcId="{25E5634C-DA63-48E7-8143-B3C819F64CDD}" destId="{8FDC5FE9-A60A-4F54-AE54-54C388392C4D}" srcOrd="1" destOrd="0" parTransId="{3C52BB01-B0DF-4221-BD0B-9F936018084F}" sibTransId="{1CCB774E-E34D-4258-86E2-91C0DD632622}"/>
    <dgm:cxn modelId="{952CCDDE-C2A7-4E33-83AB-F1E393F13CD4}" type="presOf" srcId="{4AC1EDE6-7AF7-4078-8A3E-1368C2D17B9C}" destId="{FE360FF7-221F-4219-A131-E5F4B45285CA}" srcOrd="0" destOrd="0" presId="urn:microsoft.com/office/officeart/2005/8/layout/pyramid2"/>
    <dgm:cxn modelId="{F9029592-F38F-4CBB-B130-577426EC3B62}" type="presOf" srcId="{25E5634C-DA63-48E7-8143-B3C819F64CDD}" destId="{47441ACF-45B6-423C-B7C9-EB20E31A8DEB}" srcOrd="0" destOrd="0" presId="urn:microsoft.com/office/officeart/2005/8/layout/pyramid2"/>
    <dgm:cxn modelId="{FCE0934A-F0E0-40E0-902C-B9B6B7BB48A2}" srcId="{25E5634C-DA63-48E7-8143-B3C819F64CDD}" destId="{5800F241-9525-4938-A6F6-18F8E31A0122}" srcOrd="2" destOrd="0" parTransId="{285FE8EC-6876-488E-9056-6ACF85CFD219}" sibTransId="{605A05D5-85EE-4D29-ABFA-79001291C6E9}"/>
    <dgm:cxn modelId="{00BC8BFB-0C71-4AD4-940C-1DA9673DBBC5}" type="presParOf" srcId="{47441ACF-45B6-423C-B7C9-EB20E31A8DEB}" destId="{5DA1AAEF-8868-4F27-8726-8B6EC2F15269}" srcOrd="0" destOrd="0" presId="urn:microsoft.com/office/officeart/2005/8/layout/pyramid2"/>
    <dgm:cxn modelId="{505CF2D1-8890-4904-8918-8F59AFBF6CAB}" type="presParOf" srcId="{47441ACF-45B6-423C-B7C9-EB20E31A8DEB}" destId="{BC223719-9764-4F84-8105-2974753EEB5D}" srcOrd="1" destOrd="0" presId="urn:microsoft.com/office/officeart/2005/8/layout/pyramid2"/>
    <dgm:cxn modelId="{F8C43DEF-7BE0-444C-AD33-1326E5E80A34}" type="presParOf" srcId="{BC223719-9764-4F84-8105-2974753EEB5D}" destId="{FE360FF7-221F-4219-A131-E5F4B45285CA}" srcOrd="0" destOrd="0" presId="urn:microsoft.com/office/officeart/2005/8/layout/pyramid2"/>
    <dgm:cxn modelId="{6DA5BCEE-0EC9-474F-B482-205B58FFC440}" type="presParOf" srcId="{BC223719-9764-4F84-8105-2974753EEB5D}" destId="{24AF82C1-F499-403A-95F6-03F177850C6B}" srcOrd="1" destOrd="0" presId="urn:microsoft.com/office/officeart/2005/8/layout/pyramid2"/>
    <dgm:cxn modelId="{88D98206-D868-469F-B479-CA8D311EC6ED}" type="presParOf" srcId="{BC223719-9764-4F84-8105-2974753EEB5D}" destId="{338DB5D0-5518-4B04-9B66-0E23B2C98F8C}" srcOrd="2" destOrd="0" presId="urn:microsoft.com/office/officeart/2005/8/layout/pyramid2"/>
    <dgm:cxn modelId="{7E3FE0D0-CD71-4825-AC07-91222826F040}" type="presParOf" srcId="{BC223719-9764-4F84-8105-2974753EEB5D}" destId="{A294B5DF-BEBA-44A2-8241-D7EC9A9360D1}" srcOrd="3" destOrd="0" presId="urn:microsoft.com/office/officeart/2005/8/layout/pyramid2"/>
    <dgm:cxn modelId="{46DC696C-197B-4F84-A94C-8B12B730DDD7}" type="presParOf" srcId="{BC223719-9764-4F84-8105-2974753EEB5D}" destId="{EAECD794-F1DF-4B95-B16D-1D045D832413}" srcOrd="4" destOrd="0" presId="urn:microsoft.com/office/officeart/2005/8/layout/pyramid2"/>
    <dgm:cxn modelId="{CBB17C00-33AA-48C8-AB32-6BB8F54EA9BE}" type="presParOf" srcId="{BC223719-9764-4F84-8105-2974753EEB5D}" destId="{08EA7BF7-EF75-4576-A6F8-188381D23E6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7DA3B1-F1B2-42CA-B27A-82F41F162CA4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C7163EC3-5EF1-41DB-A2A4-3C03AC51F1C9}">
      <dgm:prSet phldrT="[Текст]" custT="1"/>
      <dgm:spPr/>
      <dgm:t>
        <a:bodyPr/>
        <a:lstStyle/>
        <a:p>
          <a:r>
            <a:rPr lang="ru-RU" sz="2000" b="1" dirty="0" smtClean="0"/>
            <a:t>Побуждение </a:t>
          </a:r>
          <a:endParaRPr lang="ru-RU" sz="2000" b="1" dirty="0"/>
        </a:p>
      </dgm:t>
    </dgm:pt>
    <dgm:pt modelId="{CF040090-43CA-4A75-B558-9243F0DD6FCB}" type="parTrans" cxnId="{F69A464F-52C5-43E0-976B-7AB7AF8B1F7C}">
      <dgm:prSet/>
      <dgm:spPr/>
      <dgm:t>
        <a:bodyPr/>
        <a:lstStyle/>
        <a:p>
          <a:endParaRPr lang="ru-RU"/>
        </a:p>
      </dgm:t>
    </dgm:pt>
    <dgm:pt modelId="{94C5DC48-5F16-4F31-A46C-ED192F47E59F}" type="sibTrans" cxnId="{F69A464F-52C5-43E0-976B-7AB7AF8B1F7C}">
      <dgm:prSet/>
      <dgm:spPr/>
      <dgm:t>
        <a:bodyPr/>
        <a:lstStyle/>
        <a:p>
          <a:endParaRPr lang="ru-RU"/>
        </a:p>
      </dgm:t>
    </dgm:pt>
    <dgm:pt modelId="{C6A19861-99C5-44A9-BD38-980450F01CBD}">
      <dgm:prSet phldrT="[Текст]"/>
      <dgm:spPr/>
      <dgm:t>
        <a:bodyPr/>
        <a:lstStyle/>
        <a:p>
          <a:r>
            <a:rPr lang="ru-RU" b="1" dirty="0" smtClean="0"/>
            <a:t>Борьба мотивов</a:t>
          </a:r>
          <a:endParaRPr lang="ru-RU" b="1" dirty="0"/>
        </a:p>
      </dgm:t>
    </dgm:pt>
    <dgm:pt modelId="{7C324AAF-E42C-435C-A95B-6088C79DD341}" type="parTrans" cxnId="{A9D87672-22C9-4A16-B184-D4CEE490F70C}">
      <dgm:prSet/>
      <dgm:spPr/>
      <dgm:t>
        <a:bodyPr/>
        <a:lstStyle/>
        <a:p>
          <a:endParaRPr lang="ru-RU"/>
        </a:p>
      </dgm:t>
    </dgm:pt>
    <dgm:pt modelId="{2F702B00-FFE8-4ED7-9837-5A698679619E}" type="sibTrans" cxnId="{A9D87672-22C9-4A16-B184-D4CEE490F70C}">
      <dgm:prSet/>
      <dgm:spPr/>
      <dgm:t>
        <a:bodyPr/>
        <a:lstStyle/>
        <a:p>
          <a:endParaRPr lang="ru-RU"/>
        </a:p>
      </dgm:t>
    </dgm:pt>
    <dgm:pt modelId="{26A65709-2CF9-45B7-A086-5021793CEDD9}">
      <dgm:prSet phldrT="[Текст]"/>
      <dgm:spPr/>
      <dgm:t>
        <a:bodyPr/>
        <a:lstStyle/>
        <a:p>
          <a:r>
            <a:rPr lang="ru-RU" b="1" dirty="0" smtClean="0"/>
            <a:t>Принятие решения</a:t>
          </a:r>
          <a:endParaRPr lang="ru-RU" b="1" dirty="0"/>
        </a:p>
      </dgm:t>
    </dgm:pt>
    <dgm:pt modelId="{5B86A17A-E866-47AA-81B3-78416FCFF52D}" type="parTrans" cxnId="{EF67CC2C-A852-45E2-B1FD-804564B1E4E5}">
      <dgm:prSet/>
      <dgm:spPr/>
      <dgm:t>
        <a:bodyPr/>
        <a:lstStyle/>
        <a:p>
          <a:endParaRPr lang="ru-RU"/>
        </a:p>
      </dgm:t>
    </dgm:pt>
    <dgm:pt modelId="{4C53BAFF-4448-4DAC-8658-3C1192379169}" type="sibTrans" cxnId="{EF67CC2C-A852-45E2-B1FD-804564B1E4E5}">
      <dgm:prSet/>
      <dgm:spPr/>
      <dgm:t>
        <a:bodyPr/>
        <a:lstStyle/>
        <a:p>
          <a:endParaRPr lang="ru-RU"/>
        </a:p>
      </dgm:t>
    </dgm:pt>
    <dgm:pt modelId="{C0E99ED9-F5D7-4C55-A585-E82E6AEE2B02}">
      <dgm:prSet/>
      <dgm:spPr/>
      <dgm:t>
        <a:bodyPr/>
        <a:lstStyle/>
        <a:p>
          <a:r>
            <a:rPr lang="ru-RU" b="1" dirty="0" smtClean="0"/>
            <a:t>Исполнение</a:t>
          </a:r>
          <a:endParaRPr lang="ru-RU" b="1" dirty="0"/>
        </a:p>
      </dgm:t>
    </dgm:pt>
    <dgm:pt modelId="{701D0D68-BF16-4B23-824A-2751240D7C66}" type="parTrans" cxnId="{F0B7F73B-191B-4368-AC32-420926A446B9}">
      <dgm:prSet/>
      <dgm:spPr/>
      <dgm:t>
        <a:bodyPr/>
        <a:lstStyle/>
        <a:p>
          <a:endParaRPr lang="ru-RU"/>
        </a:p>
      </dgm:t>
    </dgm:pt>
    <dgm:pt modelId="{14399A4C-4E85-487F-A98D-94B902E8706D}" type="sibTrans" cxnId="{F0B7F73B-191B-4368-AC32-420926A446B9}">
      <dgm:prSet/>
      <dgm:spPr/>
      <dgm:t>
        <a:bodyPr/>
        <a:lstStyle/>
        <a:p>
          <a:endParaRPr lang="ru-RU"/>
        </a:p>
      </dgm:t>
    </dgm:pt>
    <dgm:pt modelId="{5EF34982-A689-41B8-B24C-E92B93F38E03}" type="pres">
      <dgm:prSet presAssocID="{E37DA3B1-F1B2-42CA-B27A-82F41F162CA4}" presName="CompostProcess" presStyleCnt="0">
        <dgm:presLayoutVars>
          <dgm:dir/>
          <dgm:resizeHandles val="exact"/>
        </dgm:presLayoutVars>
      </dgm:prSet>
      <dgm:spPr/>
    </dgm:pt>
    <dgm:pt modelId="{17D899F2-928B-429D-87BE-4D9D34BAA2BD}" type="pres">
      <dgm:prSet presAssocID="{E37DA3B1-F1B2-42CA-B27A-82F41F162CA4}" presName="arrow" presStyleLbl="bgShp" presStyleIdx="0" presStyleCnt="1"/>
      <dgm:spPr/>
    </dgm:pt>
    <dgm:pt modelId="{535F4E9C-15DF-4BAA-A5DD-B867E5898AEA}" type="pres">
      <dgm:prSet presAssocID="{E37DA3B1-F1B2-42CA-B27A-82F41F162CA4}" presName="linearProcess" presStyleCnt="0"/>
      <dgm:spPr/>
    </dgm:pt>
    <dgm:pt modelId="{AE012C5C-4B53-4347-85C0-170656E17EE5}" type="pres">
      <dgm:prSet presAssocID="{C7163EC3-5EF1-41DB-A2A4-3C03AC51F1C9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D6759C-0E5A-407E-84C8-D068873D7388}" type="pres">
      <dgm:prSet presAssocID="{94C5DC48-5F16-4F31-A46C-ED192F47E59F}" presName="sibTrans" presStyleCnt="0"/>
      <dgm:spPr/>
    </dgm:pt>
    <dgm:pt modelId="{B0CF89BD-F152-4467-9CC8-D90E375D6391}" type="pres">
      <dgm:prSet presAssocID="{C6A19861-99C5-44A9-BD38-980450F01CBD}" presName="textNode" presStyleLbl="node1" presStyleIdx="1" presStyleCnt="4" custLinFactNeighborX="-25783" custLinFactNeighborY="-27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840916-77EA-4AB3-BF69-FFF06080BAC6}" type="pres">
      <dgm:prSet presAssocID="{2F702B00-FFE8-4ED7-9837-5A698679619E}" presName="sibTrans" presStyleCnt="0"/>
      <dgm:spPr/>
    </dgm:pt>
    <dgm:pt modelId="{207D72FA-09A8-4F03-B3C8-940894469249}" type="pres">
      <dgm:prSet presAssocID="{26A65709-2CF9-45B7-A086-5021793CEDD9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B38CE2-EDE0-4EBE-BA78-6EDE58F0A107}" type="pres">
      <dgm:prSet presAssocID="{4C53BAFF-4448-4DAC-8658-3C1192379169}" presName="sibTrans" presStyleCnt="0"/>
      <dgm:spPr/>
    </dgm:pt>
    <dgm:pt modelId="{8FE3E6BD-3252-4F3F-9A92-10374B47EE90}" type="pres">
      <dgm:prSet presAssocID="{C0E99ED9-F5D7-4C55-A585-E82E6AEE2B02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B7F73B-191B-4368-AC32-420926A446B9}" srcId="{E37DA3B1-F1B2-42CA-B27A-82F41F162CA4}" destId="{C0E99ED9-F5D7-4C55-A585-E82E6AEE2B02}" srcOrd="3" destOrd="0" parTransId="{701D0D68-BF16-4B23-824A-2751240D7C66}" sibTransId="{14399A4C-4E85-487F-A98D-94B902E8706D}"/>
    <dgm:cxn modelId="{A9D87672-22C9-4A16-B184-D4CEE490F70C}" srcId="{E37DA3B1-F1B2-42CA-B27A-82F41F162CA4}" destId="{C6A19861-99C5-44A9-BD38-980450F01CBD}" srcOrd="1" destOrd="0" parTransId="{7C324AAF-E42C-435C-A95B-6088C79DD341}" sibTransId="{2F702B00-FFE8-4ED7-9837-5A698679619E}"/>
    <dgm:cxn modelId="{54C68B8D-1040-432B-B120-62833B3268B8}" type="presOf" srcId="{C7163EC3-5EF1-41DB-A2A4-3C03AC51F1C9}" destId="{AE012C5C-4B53-4347-85C0-170656E17EE5}" srcOrd="0" destOrd="0" presId="urn:microsoft.com/office/officeart/2005/8/layout/hProcess9"/>
    <dgm:cxn modelId="{EF67CC2C-A852-45E2-B1FD-804564B1E4E5}" srcId="{E37DA3B1-F1B2-42CA-B27A-82F41F162CA4}" destId="{26A65709-2CF9-45B7-A086-5021793CEDD9}" srcOrd="2" destOrd="0" parTransId="{5B86A17A-E866-47AA-81B3-78416FCFF52D}" sibTransId="{4C53BAFF-4448-4DAC-8658-3C1192379169}"/>
    <dgm:cxn modelId="{F69A464F-52C5-43E0-976B-7AB7AF8B1F7C}" srcId="{E37DA3B1-F1B2-42CA-B27A-82F41F162CA4}" destId="{C7163EC3-5EF1-41DB-A2A4-3C03AC51F1C9}" srcOrd="0" destOrd="0" parTransId="{CF040090-43CA-4A75-B558-9243F0DD6FCB}" sibTransId="{94C5DC48-5F16-4F31-A46C-ED192F47E59F}"/>
    <dgm:cxn modelId="{3EBC440C-D672-4031-8A20-26BD35CBBD54}" type="presOf" srcId="{C6A19861-99C5-44A9-BD38-980450F01CBD}" destId="{B0CF89BD-F152-4467-9CC8-D90E375D6391}" srcOrd="0" destOrd="0" presId="urn:microsoft.com/office/officeart/2005/8/layout/hProcess9"/>
    <dgm:cxn modelId="{5C7F0E4A-3906-4C8C-A482-DC26855F63D0}" type="presOf" srcId="{E37DA3B1-F1B2-42CA-B27A-82F41F162CA4}" destId="{5EF34982-A689-41B8-B24C-E92B93F38E03}" srcOrd="0" destOrd="0" presId="urn:microsoft.com/office/officeart/2005/8/layout/hProcess9"/>
    <dgm:cxn modelId="{38BDF981-5A27-46EE-A9DB-404674ABAAD0}" type="presOf" srcId="{C0E99ED9-F5D7-4C55-A585-E82E6AEE2B02}" destId="{8FE3E6BD-3252-4F3F-9A92-10374B47EE90}" srcOrd="0" destOrd="0" presId="urn:microsoft.com/office/officeart/2005/8/layout/hProcess9"/>
    <dgm:cxn modelId="{4E1C92C0-2C1D-475C-ACFF-5FCAB982D764}" type="presOf" srcId="{26A65709-2CF9-45B7-A086-5021793CEDD9}" destId="{207D72FA-09A8-4F03-B3C8-940894469249}" srcOrd="0" destOrd="0" presId="urn:microsoft.com/office/officeart/2005/8/layout/hProcess9"/>
    <dgm:cxn modelId="{F2EE0FA5-5D02-4DAE-9D70-446BFCF456E8}" type="presParOf" srcId="{5EF34982-A689-41B8-B24C-E92B93F38E03}" destId="{17D899F2-928B-429D-87BE-4D9D34BAA2BD}" srcOrd="0" destOrd="0" presId="urn:microsoft.com/office/officeart/2005/8/layout/hProcess9"/>
    <dgm:cxn modelId="{314A164A-459E-4CE0-8AE5-DA0B45DA1AFF}" type="presParOf" srcId="{5EF34982-A689-41B8-B24C-E92B93F38E03}" destId="{535F4E9C-15DF-4BAA-A5DD-B867E5898AEA}" srcOrd="1" destOrd="0" presId="urn:microsoft.com/office/officeart/2005/8/layout/hProcess9"/>
    <dgm:cxn modelId="{AD1B5D6E-B309-4986-A30C-3D5AD9305A5B}" type="presParOf" srcId="{535F4E9C-15DF-4BAA-A5DD-B867E5898AEA}" destId="{AE012C5C-4B53-4347-85C0-170656E17EE5}" srcOrd="0" destOrd="0" presId="urn:microsoft.com/office/officeart/2005/8/layout/hProcess9"/>
    <dgm:cxn modelId="{80D6BABB-0FB1-4D54-A2D5-05B399A538BB}" type="presParOf" srcId="{535F4E9C-15DF-4BAA-A5DD-B867E5898AEA}" destId="{58D6759C-0E5A-407E-84C8-D068873D7388}" srcOrd="1" destOrd="0" presId="urn:microsoft.com/office/officeart/2005/8/layout/hProcess9"/>
    <dgm:cxn modelId="{BD4695C6-66D5-438F-AF32-BC2D7DC72060}" type="presParOf" srcId="{535F4E9C-15DF-4BAA-A5DD-B867E5898AEA}" destId="{B0CF89BD-F152-4467-9CC8-D90E375D6391}" srcOrd="2" destOrd="0" presId="urn:microsoft.com/office/officeart/2005/8/layout/hProcess9"/>
    <dgm:cxn modelId="{C702DD7D-77DD-467D-917C-0E550B44E691}" type="presParOf" srcId="{535F4E9C-15DF-4BAA-A5DD-B867E5898AEA}" destId="{33840916-77EA-4AB3-BF69-FFF06080BAC6}" srcOrd="3" destOrd="0" presId="urn:microsoft.com/office/officeart/2005/8/layout/hProcess9"/>
    <dgm:cxn modelId="{B0DEFD2F-58F6-4735-B279-161CD2EAEF73}" type="presParOf" srcId="{535F4E9C-15DF-4BAA-A5DD-B867E5898AEA}" destId="{207D72FA-09A8-4F03-B3C8-940894469249}" srcOrd="4" destOrd="0" presId="urn:microsoft.com/office/officeart/2005/8/layout/hProcess9"/>
    <dgm:cxn modelId="{4AC76C73-F54A-45BD-9D92-AAE19486D691}" type="presParOf" srcId="{535F4E9C-15DF-4BAA-A5DD-B867E5898AEA}" destId="{B7B38CE2-EDE0-4EBE-BA78-6EDE58F0A107}" srcOrd="5" destOrd="0" presId="urn:microsoft.com/office/officeart/2005/8/layout/hProcess9"/>
    <dgm:cxn modelId="{C29B6471-8C7B-4502-9BE8-5D130FD04FE6}" type="presParOf" srcId="{535F4E9C-15DF-4BAA-A5DD-B867E5898AEA}" destId="{8FE3E6BD-3252-4F3F-9A92-10374B47EE90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A1AAEF-8868-4F27-8726-8B6EC2F15269}">
      <dsp:nvSpPr>
        <dsp:cNvPr id="0" name=""/>
        <dsp:cNvSpPr/>
      </dsp:nvSpPr>
      <dsp:spPr>
        <a:xfrm>
          <a:off x="130147" y="0"/>
          <a:ext cx="6651670" cy="4064000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360FF7-221F-4219-A131-E5F4B45285CA}">
      <dsp:nvSpPr>
        <dsp:cNvPr id="0" name=""/>
        <dsp:cNvSpPr/>
      </dsp:nvSpPr>
      <dsp:spPr>
        <a:xfrm>
          <a:off x="3988611" y="408582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Волевые процессы</a:t>
          </a:r>
          <a:endParaRPr lang="ru-RU" sz="2400" kern="1200" dirty="0"/>
        </a:p>
      </dsp:txBody>
      <dsp:txXfrm>
        <a:off x="3988611" y="408582"/>
        <a:ext cx="2641600" cy="962025"/>
      </dsp:txXfrm>
    </dsp:sp>
    <dsp:sp modelId="{338DB5D0-5518-4B04-9B66-0E23B2C98F8C}">
      <dsp:nvSpPr>
        <dsp:cNvPr id="0" name=""/>
        <dsp:cNvSpPr/>
      </dsp:nvSpPr>
      <dsp:spPr>
        <a:xfrm>
          <a:off x="3988611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-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Волевые состояния</a:t>
          </a:r>
          <a:endParaRPr lang="ru-RU" sz="2400" kern="1200" dirty="0"/>
        </a:p>
      </dsp:txBody>
      <dsp:txXfrm>
        <a:off x="3988611" y="1490860"/>
        <a:ext cx="2641600" cy="962025"/>
      </dsp:txXfrm>
    </dsp:sp>
    <dsp:sp modelId="{EAECD794-F1DF-4B95-B16D-1D045D832413}">
      <dsp:nvSpPr>
        <dsp:cNvPr id="0" name=""/>
        <dsp:cNvSpPr/>
      </dsp:nvSpPr>
      <dsp:spPr>
        <a:xfrm>
          <a:off x="4067172" y="2603504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5">
              <a:hueOff val="0"/>
              <a:satOff val="0"/>
              <a:lumOff val="-70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Волевые свойства</a:t>
          </a:r>
          <a:endParaRPr lang="ru-RU" sz="2400" kern="1200" dirty="0"/>
        </a:p>
      </dsp:txBody>
      <dsp:txXfrm>
        <a:off x="4067172" y="2603504"/>
        <a:ext cx="2641600" cy="9620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D899F2-928B-429D-87BE-4D9D34BAA2BD}">
      <dsp:nvSpPr>
        <dsp:cNvPr id="0" name=""/>
        <dsp:cNvSpPr/>
      </dsp:nvSpPr>
      <dsp:spPr>
        <a:xfrm>
          <a:off x="621510" y="0"/>
          <a:ext cx="7043786" cy="406400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012C5C-4B53-4347-85C0-170656E17EE5}">
      <dsp:nvSpPr>
        <dsp:cNvPr id="0" name=""/>
        <dsp:cNvSpPr/>
      </dsp:nvSpPr>
      <dsp:spPr>
        <a:xfrm>
          <a:off x="4147" y="1219199"/>
          <a:ext cx="1994822" cy="1625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Побуждение </a:t>
          </a:r>
          <a:endParaRPr lang="ru-RU" sz="2000" b="1" kern="1200" dirty="0"/>
        </a:p>
      </dsp:txBody>
      <dsp:txXfrm>
        <a:off x="4147" y="1219199"/>
        <a:ext cx="1994822" cy="1625600"/>
      </dsp:txXfrm>
    </dsp:sp>
    <dsp:sp modelId="{B0CF89BD-F152-4467-9CC8-D90E375D6391}">
      <dsp:nvSpPr>
        <dsp:cNvPr id="0" name=""/>
        <dsp:cNvSpPr/>
      </dsp:nvSpPr>
      <dsp:spPr>
        <a:xfrm>
          <a:off x="2072994" y="1174739"/>
          <a:ext cx="1994822" cy="1625600"/>
        </a:xfrm>
        <a:prstGeom prst="roundRect">
          <a:avLst/>
        </a:prstGeom>
        <a:solidFill>
          <a:schemeClr val="accent5">
            <a:hueOff val="0"/>
            <a:satOff val="0"/>
            <a:lumOff val="-2354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Борьба мотивов</a:t>
          </a:r>
          <a:endParaRPr lang="ru-RU" sz="2100" b="1" kern="1200" dirty="0"/>
        </a:p>
      </dsp:txBody>
      <dsp:txXfrm>
        <a:off x="2072994" y="1174739"/>
        <a:ext cx="1994822" cy="1625600"/>
      </dsp:txXfrm>
    </dsp:sp>
    <dsp:sp modelId="{207D72FA-09A8-4F03-B3C8-940894469249}">
      <dsp:nvSpPr>
        <dsp:cNvPr id="0" name=""/>
        <dsp:cNvSpPr/>
      </dsp:nvSpPr>
      <dsp:spPr>
        <a:xfrm>
          <a:off x="4193274" y="1219199"/>
          <a:ext cx="1994822" cy="1625600"/>
        </a:xfrm>
        <a:prstGeom prst="roundRect">
          <a:avLst/>
        </a:prstGeom>
        <a:solidFill>
          <a:schemeClr val="accent5">
            <a:hueOff val="0"/>
            <a:satOff val="0"/>
            <a:lumOff val="-4707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Принятие решения</a:t>
          </a:r>
          <a:endParaRPr lang="ru-RU" sz="2100" b="1" kern="1200" dirty="0"/>
        </a:p>
      </dsp:txBody>
      <dsp:txXfrm>
        <a:off x="4193274" y="1219199"/>
        <a:ext cx="1994822" cy="1625600"/>
      </dsp:txXfrm>
    </dsp:sp>
    <dsp:sp modelId="{8FE3E6BD-3252-4F3F-9A92-10374B47EE90}">
      <dsp:nvSpPr>
        <dsp:cNvPr id="0" name=""/>
        <dsp:cNvSpPr/>
      </dsp:nvSpPr>
      <dsp:spPr>
        <a:xfrm>
          <a:off x="6287838" y="1219199"/>
          <a:ext cx="1994822" cy="1625600"/>
        </a:xfrm>
        <a:prstGeom prst="roundRect">
          <a:avLst/>
        </a:prstGeom>
        <a:solidFill>
          <a:schemeClr val="accent5">
            <a:hueOff val="0"/>
            <a:satOff val="0"/>
            <a:lumOff val="-7061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/>
            <a:t>Исполнение</a:t>
          </a:r>
          <a:endParaRPr lang="ru-RU" sz="2100" b="1" kern="1200" dirty="0"/>
        </a:p>
      </dsp:txBody>
      <dsp:txXfrm>
        <a:off x="6287838" y="1219199"/>
        <a:ext cx="1994822" cy="1625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714488"/>
            <a:ext cx="7772400" cy="182976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dirty="0" smtClean="0"/>
              <a:t>Эмоции, воля, характер заключенных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1336" y="5085184"/>
            <a:ext cx="8062664" cy="1643073"/>
          </a:xfrm>
        </p:spPr>
        <p:txBody>
          <a:bodyPr>
            <a:normAutofit/>
          </a:bodyPr>
          <a:lstStyle/>
          <a:p>
            <a:pPr lvl="0"/>
            <a:endParaRPr lang="ru-RU" sz="2800" b="1" i="1" dirty="0" smtClean="0">
              <a:solidFill>
                <a:schemeClr val="tx1"/>
              </a:solidFill>
              <a:latin typeface="Monotype Corsiva" pitchFamily="66" charset="0"/>
            </a:endParaRPr>
          </a:p>
          <a:p>
            <a:pPr lvl="0"/>
            <a:endParaRPr lang="ru-RU" sz="2800" b="1" i="1" dirty="0" smtClean="0">
              <a:solidFill>
                <a:schemeClr val="tx1"/>
              </a:solidFill>
              <a:latin typeface="Monotype Corsiva" pitchFamily="66" charset="0"/>
            </a:endParaRPr>
          </a:p>
          <a:p>
            <a:pPr lvl="0"/>
            <a:r>
              <a:rPr lang="ru-RU" sz="2800" b="1" i="1" dirty="0" smtClean="0">
                <a:solidFill>
                  <a:schemeClr val="tx1"/>
                </a:solidFill>
                <a:latin typeface="Monotype Corsiva" pitchFamily="66" charset="0"/>
              </a:rPr>
              <a:t>УЧЕБНАЯ                </a:t>
            </a:r>
            <a:r>
              <a:rPr lang="ru-RU" sz="2800" b="1" i="1" dirty="0" smtClean="0">
                <a:solidFill>
                  <a:schemeClr val="tx1"/>
                </a:solidFill>
                <a:latin typeface="Monotype Corsiva" pitchFamily="66" charset="0"/>
              </a:rPr>
              <a:t>ПРЕЗЕНТАЦИЯ</a:t>
            </a:r>
          </a:p>
          <a:p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80863" y="565121"/>
            <a:ext cx="39475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64008" lvl="0" algn="r">
              <a:spcBef>
                <a:spcPts val="400"/>
              </a:spcBef>
              <a:buClr>
                <a:srgbClr val="DDDDDD"/>
              </a:buClr>
              <a:buSzPct val="68000"/>
            </a:pPr>
            <a:r>
              <a:rPr lang="ru-RU" sz="4000" b="1" i="1" dirty="0" smtClean="0">
                <a:solidFill>
                  <a:prstClr val="black"/>
                </a:solidFill>
                <a:latin typeface="Monotype Corsiva" pitchFamily="66" charset="0"/>
              </a:rPr>
              <a:t>Н.Ф. ЯКОВЛЕВА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Стресс </a:t>
            </a:r>
            <a:r>
              <a:rPr lang="ru-RU" sz="1800" dirty="0" smtClean="0"/>
              <a:t>– состояние психического напряжения, обусловленное а)выполнением деятельности в особо сложных условиях; б) возникающее в ответ на экстремальные воздействия (стрессоры). </a:t>
            </a:r>
          </a:p>
          <a:p>
            <a:r>
              <a:rPr lang="ru-RU" sz="1800" dirty="0" smtClean="0"/>
              <a:t>1. «Тюремный» стресс, связанный  с позором, арестом, переполнением  тюрем и исправительных учреждений. </a:t>
            </a:r>
          </a:p>
          <a:p>
            <a:r>
              <a:rPr lang="ru-RU" sz="1800" dirty="0" smtClean="0"/>
              <a:t>Стрессам заключенного способствуют и другие причины:</a:t>
            </a:r>
          </a:p>
          <a:p>
            <a:r>
              <a:rPr lang="ru-RU" sz="1800" dirty="0" smtClean="0"/>
              <a:t>2. Плохие новости (болезнь или смерть родственников, отказ от него семьи или измена супруги/га).</a:t>
            </a:r>
          </a:p>
          <a:p>
            <a:r>
              <a:rPr lang="ru-RU" sz="1800" dirty="0" smtClean="0"/>
              <a:t>3. Насильственное вступление в гомосексуальную связь.</a:t>
            </a:r>
          </a:p>
          <a:p>
            <a:r>
              <a:rPr lang="ru-RU" sz="1800" dirty="0" smtClean="0"/>
              <a:t>4.Отсутствие вестей из дома.</a:t>
            </a:r>
          </a:p>
          <a:p>
            <a:r>
              <a:rPr lang="ru-RU" sz="1800" dirty="0" smtClean="0"/>
              <a:t>5. Пребывание в первый раз в одиночном заключении.</a:t>
            </a:r>
          </a:p>
          <a:p>
            <a:r>
              <a:rPr lang="ru-RU" sz="1800" dirty="0" smtClean="0"/>
              <a:t>6. Неожиданно возникшая задержка с вынесением приговора в суде.</a:t>
            </a:r>
          </a:p>
          <a:p>
            <a:r>
              <a:rPr lang="ru-RU" sz="1800" dirty="0" smtClean="0"/>
              <a:t>6. Ощущение вины в связи с совершенным преступлением.</a:t>
            </a:r>
          </a:p>
          <a:p>
            <a:r>
              <a:rPr lang="ru-RU" sz="1800" dirty="0" smtClean="0"/>
              <a:t>7. Избиение другим заключенным или сотрудником учреждения.</a:t>
            </a:r>
          </a:p>
          <a:p>
            <a:r>
              <a:rPr lang="ru-RU" sz="1800" dirty="0" smtClean="0"/>
              <a:t>8. Заключение на длительный срок без вынесения приговора судом и др.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Стрессы у заключенных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Эмоциональная односторонность  - фиксация эмоций на одном объекте (собственная персона, какой-либо порок и т. д.). </a:t>
            </a:r>
          </a:p>
          <a:p>
            <a:r>
              <a:rPr lang="ru-RU" dirty="0" smtClean="0"/>
              <a:t>2. Эмоциональная тупость – слабость эмоциональных реакций на окружающее. </a:t>
            </a:r>
          </a:p>
          <a:p>
            <a:r>
              <a:rPr lang="ru-RU" dirty="0" smtClean="0"/>
              <a:t>3. Повышенная эмоциональная возбудимость</a:t>
            </a:r>
          </a:p>
          <a:p>
            <a:r>
              <a:rPr lang="ru-RU" dirty="0" smtClean="0"/>
              <a:t>и неуравновешенность - сильные и неадекватные эмоциональные реакции на любое воздействие.</a:t>
            </a:r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Болезненные проявления</a:t>
            </a:r>
            <a:br>
              <a:rPr lang="ru-RU" sz="2800" dirty="0" smtClean="0"/>
            </a:br>
            <a:r>
              <a:rPr lang="ru-RU" sz="2800" dirty="0" smtClean="0"/>
              <a:t>эмоций и чувств (пограничные состояния)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7200" b="1" dirty="0" smtClean="0"/>
              <a:t>Виды агрессии у осужденных (Э.  Котова):</a:t>
            </a:r>
          </a:p>
          <a:p>
            <a:r>
              <a:rPr lang="ru-RU" sz="7200" dirty="0" smtClean="0"/>
              <a:t> </a:t>
            </a:r>
            <a:r>
              <a:rPr lang="ru-RU" sz="7200" dirty="0" smtClean="0"/>
              <a:t>— </a:t>
            </a:r>
            <a:r>
              <a:rPr lang="ru-RU" sz="7000" dirty="0" smtClean="0"/>
              <a:t>недифференцированная - </a:t>
            </a:r>
            <a:r>
              <a:rPr lang="ru-RU" sz="7000" dirty="0" smtClean="0"/>
              <a:t>характеризуется отсутствием предмета агрессии;</a:t>
            </a:r>
          </a:p>
          <a:p>
            <a:r>
              <a:rPr lang="ru-RU" sz="7000" dirty="0" smtClean="0"/>
              <a:t>— </a:t>
            </a:r>
            <a:r>
              <a:rPr lang="ru-RU" sz="7000" dirty="0" smtClean="0"/>
              <a:t>жестокая — крайнее проявление агрессивности: причинение физического</a:t>
            </a:r>
          </a:p>
          <a:p>
            <a:r>
              <a:rPr lang="ru-RU" sz="7000" dirty="0" smtClean="0"/>
              <a:t>вреда, психической травмы. Она исходит из враждебных позиций личности</a:t>
            </a:r>
          </a:p>
          <a:p>
            <a:r>
              <a:rPr lang="ru-RU" sz="7000" dirty="0" smtClean="0"/>
              <a:t>вообще либо по отношению к конкретным лицам;</a:t>
            </a:r>
          </a:p>
          <a:p>
            <a:r>
              <a:rPr lang="ru-RU" sz="7000" dirty="0" smtClean="0"/>
              <a:t>— </a:t>
            </a:r>
            <a:r>
              <a:rPr lang="ru-RU" sz="7000" dirty="0" err="1" smtClean="0"/>
              <a:t>антиагрессивность</a:t>
            </a:r>
            <a:r>
              <a:rPr lang="ru-RU" sz="7000" dirty="0" smtClean="0"/>
              <a:t> — негативное отношение к любым агрессивным проявлениям.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Агрессивность у осужденных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142984"/>
            <a:ext cx="8929718" cy="4525963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Агрессивные проявления выражаются:</a:t>
            </a:r>
          </a:p>
          <a:p>
            <a:r>
              <a:rPr lang="ru-RU" sz="1800" dirty="0" smtClean="0"/>
              <a:t>а) в мимике: сдвинутые к переносице брови, вертикальные складки на лбу и</a:t>
            </a:r>
          </a:p>
          <a:p>
            <a:r>
              <a:rPr lang="ru-RU" sz="1800" dirty="0" smtClean="0"/>
              <a:t>переносице, оттопыренные губы, выставленная вперед нижняя губа или опущенные вниз уголки губ, сильно блестящие глаза, выкатившиеся из орбит или  прищуренные, покрасневшее лицо, дрожащие расширенные ноздри, затрудненное дыхание, перекошенный рот, пена у рта и вставшие дыбом волосы;</a:t>
            </a:r>
          </a:p>
          <a:p>
            <a:r>
              <a:rPr lang="ru-RU" sz="1800" dirty="0" smtClean="0"/>
              <a:t>б) в жестах: сжатые в кулак пальцы свидетельствуют о враждебной и наступательной позиции, при этом часто стиснутые зубы, лицо краснеет. В таком случае возможно словесное или физическое нападение. Скрещивание рук</a:t>
            </a:r>
          </a:p>
          <a:p>
            <a:r>
              <a:rPr lang="ru-RU" sz="1800" dirty="0" smtClean="0"/>
              <a:t>на груди и при этом сжимание пальцев в кулак связаны с попыткой сдержать</a:t>
            </a:r>
          </a:p>
          <a:p>
            <a:r>
              <a:rPr lang="ru-RU" sz="1800" dirty="0" smtClean="0"/>
              <a:t>негативные эмоции, но в любой момент человек готов вас атаковать. Жест,</a:t>
            </a:r>
          </a:p>
          <a:p>
            <a:r>
              <a:rPr lang="ru-RU" sz="1800" dirty="0" smtClean="0"/>
              <a:t>когда осужденный ребром ладони водит у шеи, принуждает того, к кому он</a:t>
            </a:r>
          </a:p>
          <a:p>
            <a:r>
              <a:rPr lang="ru-RU" sz="1800" dirty="0" smtClean="0"/>
              <a:t>обращен, выполнить определенное требование, иначе будут применены физические санкции;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Проявления агрессии 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1142984"/>
            <a:ext cx="8358246" cy="4857784"/>
          </a:xfrm>
        </p:spPr>
        <p:txBody>
          <a:bodyPr>
            <a:normAutofit fontScale="25000" lnSpcReduction="20000"/>
          </a:bodyPr>
          <a:lstStyle/>
          <a:p>
            <a:r>
              <a:rPr lang="ru-RU" sz="5000" dirty="0" smtClean="0"/>
              <a:t>в</a:t>
            </a:r>
            <a:r>
              <a:rPr lang="ru-RU" sz="7200" dirty="0" smtClean="0"/>
              <a:t>) </a:t>
            </a:r>
            <a:r>
              <a:rPr lang="ru-RU" sz="7200" b="1" dirty="0" err="1" smtClean="0"/>
              <a:t>в</a:t>
            </a:r>
            <a:r>
              <a:rPr lang="ru-RU" sz="7200" b="1" dirty="0" smtClean="0"/>
              <a:t> позах: </a:t>
            </a:r>
            <a:r>
              <a:rPr lang="ru-RU" sz="7200" dirty="0" smtClean="0"/>
              <a:t>фронтальное положение общающихся напротив друг друга и</a:t>
            </a:r>
          </a:p>
          <a:p>
            <a:r>
              <a:rPr lang="ru-RU" sz="7200" dirty="0" smtClean="0"/>
              <a:t>напряжение нижней части корпуса. Человек, посягающий на личную зону</a:t>
            </a:r>
          </a:p>
          <a:p>
            <a:r>
              <a:rPr lang="ru-RU" sz="7200" dirty="0" smtClean="0"/>
              <a:t>другого, воспринимается враждебно, его намерения расцениваются как агрессивные;</a:t>
            </a:r>
          </a:p>
          <a:p>
            <a:r>
              <a:rPr lang="ru-RU" sz="7200" dirty="0" smtClean="0"/>
              <a:t>г) </a:t>
            </a:r>
            <a:r>
              <a:rPr lang="ru-RU" sz="7200" b="1" dirty="0" smtClean="0"/>
              <a:t>в вокальной мимике: </a:t>
            </a:r>
            <a:r>
              <a:rPr lang="ru-RU" sz="7200" dirty="0" smtClean="0"/>
              <a:t>громкая стремительная речь, разговор на </a:t>
            </a:r>
            <a:r>
              <a:rPr lang="ru-RU" sz="7200" dirty="0" smtClean="0"/>
              <a:t>повышенных тонах</a:t>
            </a:r>
            <a:r>
              <a:rPr lang="ru-RU" sz="7200" dirty="0" smtClean="0"/>
              <a:t>, низкий, хриплый, сдавленный (от напряжения) голос, насмешливая</a:t>
            </a:r>
          </a:p>
          <a:p>
            <a:r>
              <a:rPr lang="ru-RU" sz="7200" dirty="0" smtClean="0"/>
              <a:t>интонация, сарказм;</a:t>
            </a:r>
          </a:p>
          <a:p>
            <a:r>
              <a:rPr lang="ru-RU" sz="7200" dirty="0" err="1" smtClean="0"/>
              <a:t>д</a:t>
            </a:r>
            <a:r>
              <a:rPr lang="ru-RU" sz="7200" b="1" dirty="0" smtClean="0"/>
              <a:t>) в контакте глаз: </a:t>
            </a:r>
            <a:r>
              <a:rPr lang="ru-RU" sz="7200" dirty="0" smtClean="0"/>
              <a:t>взгляд в упор, исподлобья, пристальный и долгий, сильно</a:t>
            </a:r>
          </a:p>
          <a:p>
            <a:r>
              <a:rPr lang="ru-RU" sz="7200" dirty="0" smtClean="0"/>
              <a:t>блестящие глаза, сузившиеся или выкатившиеся из орбит (при этом соответствующее  положение головы и мимика);</a:t>
            </a:r>
          </a:p>
          <a:p>
            <a:r>
              <a:rPr lang="ru-RU" sz="7200" dirty="0" smtClean="0"/>
              <a:t>е) </a:t>
            </a:r>
            <a:r>
              <a:rPr lang="ru-RU" sz="7200" b="1" dirty="0" smtClean="0"/>
              <a:t>в татуировках: </a:t>
            </a:r>
            <a:r>
              <a:rPr lang="ru-RU" sz="7200" dirty="0" smtClean="0"/>
              <a:t>змея с ножом; череп в берете, крылья и надпись ДШБ;</a:t>
            </a:r>
          </a:p>
          <a:p>
            <a:r>
              <a:rPr lang="ru-RU" sz="7200" dirty="0" smtClean="0"/>
              <a:t>женщины в форме СС на фоне знамени; римский воин; палач с топором;</a:t>
            </a:r>
          </a:p>
          <a:p>
            <a:r>
              <a:rPr lang="ru-RU" sz="7200" dirty="0" smtClean="0"/>
              <a:t>череп в шлеме рыцаря, под ним ленточка с надписью </a:t>
            </a:r>
            <a:r>
              <a:rPr lang="ru-RU" sz="7200" dirty="0" err="1" smtClean="0"/>
              <a:t>Momento</a:t>
            </a:r>
            <a:r>
              <a:rPr lang="ru-RU" sz="7200" dirty="0" smtClean="0"/>
              <a:t> </a:t>
            </a:r>
            <a:r>
              <a:rPr lang="ru-RU" sz="7200" dirty="0" err="1" smtClean="0"/>
              <a:t>more</a:t>
            </a:r>
            <a:r>
              <a:rPr lang="ru-RU" sz="7200" dirty="0" smtClean="0"/>
              <a:t>; </a:t>
            </a:r>
            <a:r>
              <a:rPr lang="ru-RU" sz="7200" dirty="0" smtClean="0"/>
              <a:t>голова  кобры</a:t>
            </a:r>
            <a:r>
              <a:rPr lang="ru-RU" sz="7200" dirty="0" smtClean="0"/>
              <a:t>; пасть тигра; череп в берете, пронзенный кинжалом; оскал; нож </a:t>
            </a:r>
            <a:r>
              <a:rPr lang="ru-RU" sz="7200" dirty="0" smtClean="0"/>
              <a:t>на  фоне </a:t>
            </a:r>
            <a:r>
              <a:rPr lang="ru-RU" sz="7200" dirty="0" smtClean="0"/>
              <a:t>лица человека и др.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Проявления агрессии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66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57412"/>
                <a:gridCol w="5972188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baseline="0" dirty="0" smtClean="0"/>
                        <a:t>Виды преступников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Отличительные черты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Убийцы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Повышена чувствительность в межличностных взаимодействиях; предрасположенность 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импульсивным реакциям «короткого замыкания»на фоне аффекта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Корыстно-насильственные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Повышена импульсивность при низком контроле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Совершившие</a:t>
                      </a:r>
                    </a:p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изнасилования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Снижены чувствительность в межличностных контактах и способность к рефлексии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Снижены уровень тревоги и склонность к возникновению чувства вины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Расхитители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Наиболее социально адаптированы. Высокий самоконтроль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характеров осужденных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Типы характеров осужденных</a:t>
            </a:r>
            <a:br>
              <a:rPr lang="ru-RU" dirty="0" smtClean="0"/>
            </a:br>
            <a:r>
              <a:rPr lang="ru-RU" sz="2200" dirty="0" smtClean="0"/>
              <a:t>Ю. А. Алферов и Е. В. </a:t>
            </a:r>
            <a:r>
              <a:rPr lang="ru-RU" sz="2200" dirty="0" err="1" smtClean="0"/>
              <a:t>Черносвитов</a:t>
            </a:r>
            <a:r>
              <a:rPr lang="ru-RU" sz="2200" dirty="0" smtClean="0"/>
              <a:t> (1996)</a:t>
            </a:r>
            <a:br>
              <a:rPr lang="ru-RU" sz="2200" dirty="0" smtClean="0"/>
            </a:b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85860"/>
          <a:ext cx="8715436" cy="52171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13297"/>
                <a:gridCol w="700213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Актер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быстрая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смена желаний, увлечений, неустойчивое отношение к себе, требованиям режима</a:t>
                      </a:r>
                      <a:r>
                        <a:rPr lang="ru-RU" sz="1600" b="1" baseline="0" dirty="0" smtClean="0"/>
                        <a:t>  </a:t>
                      </a:r>
                      <a:r>
                        <a:rPr lang="ru-RU" sz="1600" b="1" dirty="0" smtClean="0"/>
                        <a:t>и среде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Паникер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легко возбудимый, впечатлительный, вспыльчивый, легкоранимый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Резонер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отличается жестко схематичным поведением.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Прожектер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коммуникабельный, легко устанавливает</a:t>
                      </a:r>
                    </a:p>
                    <a:p>
                      <a:r>
                        <a:rPr lang="ru-RU" sz="1600" b="1" dirty="0" smtClean="0"/>
                        <a:t>контакты, имеет много друзей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Изгой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раздражительный, вспыльчивый, напряженный, тревожный,</a:t>
                      </a:r>
                      <a:r>
                        <a:rPr lang="ru-RU" sz="1600" b="1" baseline="0" dirty="0" smtClean="0"/>
                        <a:t> </a:t>
                      </a:r>
                      <a:r>
                        <a:rPr lang="ru-RU" sz="1600" b="1" dirty="0" smtClean="0"/>
                        <a:t>плаксивый, грубый. Настроение подавленное. Выглядит утомленным, замкнутым,</a:t>
                      </a:r>
                    </a:p>
                    <a:p>
                      <a:r>
                        <a:rPr lang="ru-RU" sz="1600" b="1" dirty="0" smtClean="0"/>
                        <a:t>пытается все время уединиться. Неряшлив.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Рохля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производит впечатление испуганного, виноватого, у него все</a:t>
                      </a:r>
                    </a:p>
                    <a:p>
                      <a:r>
                        <a:rPr lang="ru-RU" sz="1600" b="1" dirty="0" smtClean="0"/>
                        <a:t>валится из рук. В поведении одновременно проявляются черты импульсивности</a:t>
                      </a:r>
                    </a:p>
                    <a:p>
                      <a:r>
                        <a:rPr lang="ru-RU" sz="1600" b="1" dirty="0" smtClean="0"/>
                        <a:t>и навязчивости. Ему свойственна отчужденность. Подавленность чередуется</a:t>
                      </a:r>
                    </a:p>
                    <a:p>
                      <a:r>
                        <a:rPr lang="ru-RU" sz="1600" b="1" dirty="0" smtClean="0"/>
                        <a:t>с тревожностью, внешняя заторможенность — с болезненной и неестественной</a:t>
                      </a:r>
                    </a:p>
                    <a:p>
                      <a:r>
                        <a:rPr lang="ru-RU" sz="1600" b="1" dirty="0" smtClean="0"/>
                        <a:t>суетливостью.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Типы характеров осужденных</a:t>
            </a:r>
            <a:br>
              <a:rPr lang="ru-RU" dirty="0" smtClean="0"/>
            </a:br>
            <a:r>
              <a:rPr lang="ru-RU" sz="2200" dirty="0" smtClean="0"/>
              <a:t>Ю. А. Алферов и Е. В. </a:t>
            </a:r>
            <a:r>
              <a:rPr lang="ru-RU" sz="2200" dirty="0" err="1" smtClean="0"/>
              <a:t>Черносвитов</a:t>
            </a:r>
            <a:r>
              <a:rPr lang="ru-RU" sz="2200" dirty="0" smtClean="0"/>
              <a:t> (1996)</a:t>
            </a:r>
            <a:br>
              <a:rPr lang="ru-RU" sz="2200" dirty="0" smtClean="0"/>
            </a:b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285861"/>
          <a:ext cx="8715436" cy="43045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13297"/>
                <a:gridCol w="7002139"/>
              </a:tblGrid>
              <a:tr h="51044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Актер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быстрая</a:t>
                      </a:r>
                      <a:r>
                        <a:rPr lang="ru-RU" sz="1400" b="1" baseline="0" dirty="0" smtClean="0"/>
                        <a:t> </a:t>
                      </a:r>
                      <a:r>
                        <a:rPr lang="ru-RU" sz="1400" b="1" dirty="0" smtClean="0"/>
                        <a:t>смена желаний, увлечений, неустойчивое отношение к себе, требованиям режима</a:t>
                      </a:r>
                      <a:r>
                        <a:rPr lang="ru-RU" sz="1400" b="1" baseline="0" dirty="0" smtClean="0"/>
                        <a:t>  </a:t>
                      </a:r>
                      <a:r>
                        <a:rPr lang="ru-RU" sz="1400" b="1" dirty="0" smtClean="0"/>
                        <a:t>и среде</a:t>
                      </a:r>
                      <a:endParaRPr lang="ru-RU" sz="1400" dirty="0"/>
                    </a:p>
                  </a:txBody>
                  <a:tcPr/>
                </a:tc>
              </a:tr>
              <a:tr h="911910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Интриган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постоянно жалуется, недоволен, конфликтует, вмешивается</a:t>
                      </a:r>
                    </a:p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 дела других, но при этом едва справляется со своими, критикует других. Путает личные проблемы с общественными. Мрачен, раздражителен и болезненно  подавлен</a:t>
                      </a:r>
                    </a:p>
                  </a:txBody>
                  <a:tcPr/>
                </a:tc>
              </a:tr>
              <a:tr h="895850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Зануда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несобранный, обидчивый, капризный, эмоционально отзывчивый. Отличается не совсем адекватным отражением действительности и неупорядоченностью</a:t>
                      </a:r>
                    </a:p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поведения.</a:t>
                      </a:r>
                      <a:endParaRPr lang="ru-RU" sz="1400" dirty="0"/>
                    </a:p>
                  </a:txBody>
                  <a:tcPr/>
                </a:tc>
              </a:tr>
              <a:tr h="526503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Нытик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постоянно жалуется на свое здоровье. Обычно не удовлетворен</a:t>
                      </a:r>
                    </a:p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работой, требует, чтобы его выслушали. Аффективен, вербально подвижен</a:t>
                      </a:r>
                      <a:endParaRPr lang="ru-RU" sz="1400" dirty="0"/>
                    </a:p>
                  </a:txBody>
                  <a:tcPr/>
                </a:tc>
              </a:tr>
              <a:tr h="1370136"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выглядит как натура волевая, не теряющая самообладания,</a:t>
                      </a:r>
                    </a:p>
                    <a:p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дается ему ценой постоянных внутренних усилий. Может производить впечатление человека дерзкого или даже наглого, что является компенсаторным поведением. Когда психологическая защита ломается, то обнаруживается его подлинная слабость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  <a:p>
            <a:endParaRPr lang="ru-RU" sz="1400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Типы характеров осужденных</a:t>
            </a:r>
            <a:br>
              <a:rPr lang="ru-RU" dirty="0" smtClean="0"/>
            </a:br>
            <a:r>
              <a:rPr lang="ru-RU" sz="2200" dirty="0" smtClean="0"/>
              <a:t>Ю. А. Алферов и Е. В. </a:t>
            </a:r>
            <a:r>
              <a:rPr lang="ru-RU" sz="2200" dirty="0" err="1" smtClean="0"/>
              <a:t>Черносвитов</a:t>
            </a:r>
            <a:r>
              <a:rPr lang="ru-RU" sz="2200" dirty="0" smtClean="0"/>
              <a:t> (1996)</a:t>
            </a:r>
            <a:br>
              <a:rPr lang="ru-RU" sz="2200" dirty="0" smtClean="0"/>
            </a:br>
            <a:endParaRPr lang="ru-RU" sz="2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64" y="2285992"/>
          <a:ext cx="8715436" cy="2895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13297"/>
                <a:gridCol w="7002139"/>
              </a:tblGrid>
              <a:tr h="510443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Актер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быстрая</a:t>
                      </a:r>
                      <a:r>
                        <a:rPr lang="ru-RU" sz="1400" b="1" baseline="0" dirty="0" smtClean="0"/>
                        <a:t> </a:t>
                      </a:r>
                      <a:r>
                        <a:rPr lang="ru-RU" sz="1400" b="1" dirty="0" smtClean="0"/>
                        <a:t>смена желаний, увлечений, неустойчивое отношение к себе, требованиям режима</a:t>
                      </a:r>
                      <a:r>
                        <a:rPr lang="ru-RU" sz="1400" b="1" baseline="0" dirty="0" smtClean="0"/>
                        <a:t>  </a:t>
                      </a:r>
                      <a:r>
                        <a:rPr lang="ru-RU" sz="1400" b="1" dirty="0" smtClean="0"/>
                        <a:t>и среде</a:t>
                      </a:r>
                      <a:endParaRPr lang="ru-RU" sz="1400" dirty="0"/>
                    </a:p>
                  </a:txBody>
                  <a:tcPr/>
                </a:tc>
              </a:tr>
              <a:tr h="1053475">
                <a:tc>
                  <a:txBody>
                    <a:bodyPr/>
                    <a:lstStyle/>
                    <a:p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Сутяга </a:t>
                      </a:r>
                    </a:p>
                    <a:p>
                      <a:endParaRPr kumimoji="0" lang="ru-RU" sz="1600" b="1" kern="1200" baseline="0" dirty="0" err="1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прямолинейность,</a:t>
                      </a:r>
                    </a:p>
                    <a:p>
                      <a:r>
                        <a:rPr kumimoji="0" lang="ru-RU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некорригируемость</a:t>
                      </a:r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жестокость суждений и установок, нетерпимость.</a:t>
                      </a:r>
                    </a:p>
                    <a:p>
                      <a:endParaRPr kumimoji="0" lang="ru-RU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534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Белая ворона</a:t>
                      </a:r>
                    </a:p>
                    <a:p>
                      <a:endParaRPr kumimoji="0" lang="ru-RU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тревожно-мнительный тип, совестливый стиль поведения,</a:t>
                      </a:r>
                    </a:p>
                    <a:p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оригинальный, неординарный человек. Сам для себя является проблемой</a:t>
                      </a:r>
                    </a:p>
                    <a:p>
                      <a:r>
                        <a:rPr kumimoji="0" lang="ru-RU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из-за внутренней незавершенности</a:t>
                      </a:r>
                    </a:p>
                    <a:p>
                      <a:endParaRPr kumimoji="0" lang="ru-RU" sz="16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Воля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797722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Волевые процессы </a:t>
            </a:r>
            <a:r>
              <a:rPr lang="ru-RU" dirty="0" smtClean="0"/>
              <a:t>обеспечивают сознательное регулирование личностью своей активности (преднамеренный вызов одних и задержка других актов, ослабление или ускорение их протекания, переключение .или остановка).</a:t>
            </a:r>
          </a:p>
          <a:p>
            <a:r>
              <a:rPr lang="ru-RU" b="1" dirty="0" smtClean="0"/>
              <a:t>Волевые состояния </a:t>
            </a:r>
            <a:r>
              <a:rPr lang="ru-RU" dirty="0" smtClean="0"/>
              <a:t>- временные психические явления, которые создают  оптимальные возможности для преодоления трудностей и препятствий в достижении сознательно поставленной цели (состояние общей</a:t>
            </a:r>
          </a:p>
          <a:p>
            <a:r>
              <a:rPr lang="ru-RU" dirty="0" smtClean="0"/>
              <a:t>активности и мобилизационной готовности, сосредоточенности и уверенности).</a:t>
            </a:r>
          </a:p>
          <a:p>
            <a:r>
              <a:rPr lang="ru-RU" b="1" dirty="0" smtClean="0"/>
              <a:t>Волевые свойства </a:t>
            </a:r>
            <a:r>
              <a:rPr lang="ru-RU" dirty="0" smtClean="0"/>
              <a:t>(качества) личности — относительно устойчивые, привычные способы преодоления личностью трудностей и препятствий на пути к сознательно поставленной цели.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Воля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Волевые процессы – волевой акт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428596" y="1397000"/>
          <a:ext cx="82868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5600" b="1" i="1" dirty="0" smtClean="0"/>
              <a:t>Целеустремленность — </a:t>
            </a:r>
            <a:r>
              <a:rPr lang="ru-RU" sz="5600" dirty="0" smtClean="0"/>
              <a:t>сознательная и активная направленность личности</a:t>
            </a:r>
          </a:p>
          <a:p>
            <a:r>
              <a:rPr lang="ru-RU" sz="6400" dirty="0" smtClean="0"/>
              <a:t>на определенную деятельность.</a:t>
            </a:r>
          </a:p>
          <a:p>
            <a:r>
              <a:rPr lang="ru-RU" sz="6400" b="1" i="1" dirty="0" smtClean="0"/>
              <a:t>Инициативность —</a:t>
            </a:r>
            <a:r>
              <a:rPr lang="ru-RU" sz="6400" dirty="0" smtClean="0"/>
              <a:t> умение по собственному почину совершать действия</a:t>
            </a:r>
          </a:p>
          <a:p>
            <a:r>
              <a:rPr lang="ru-RU" sz="6400" dirty="0" smtClean="0"/>
              <a:t>и поступки.</a:t>
            </a:r>
          </a:p>
          <a:p>
            <a:r>
              <a:rPr lang="ru-RU" sz="6400" b="1" i="1" dirty="0" smtClean="0"/>
              <a:t>Дисциплинированность —</a:t>
            </a:r>
            <a:r>
              <a:rPr lang="ru-RU" sz="6400" b="1" dirty="0" smtClean="0"/>
              <a:t> </a:t>
            </a:r>
            <a:r>
              <a:rPr lang="ru-RU" sz="6400" dirty="0" smtClean="0"/>
              <a:t>умение действовать в соответствии с требованиями нравственности и правилами общежития и подчинять им свое поведение.</a:t>
            </a:r>
          </a:p>
          <a:p>
            <a:r>
              <a:rPr lang="ru-RU" sz="6400" b="1" i="1" dirty="0" smtClean="0"/>
              <a:t>Самостоятельность — </a:t>
            </a:r>
            <a:r>
              <a:rPr lang="ru-RU" sz="6400" dirty="0" smtClean="0"/>
              <a:t>умение без помощи других совершать действия и</a:t>
            </a:r>
          </a:p>
          <a:p>
            <a:r>
              <a:rPr lang="ru-RU" sz="6400" dirty="0" smtClean="0"/>
              <a:t>поступки, подчинять свое поведение собственным убеждениям.</a:t>
            </a:r>
          </a:p>
          <a:p>
            <a:r>
              <a:rPr lang="ru-RU" sz="6400" b="1" i="1" dirty="0" smtClean="0"/>
              <a:t>Решительность — </a:t>
            </a:r>
            <a:r>
              <a:rPr lang="ru-RU" sz="6400" dirty="0" smtClean="0"/>
              <a:t>умение без колебаний принимать обдуманные решения</a:t>
            </a:r>
          </a:p>
          <a:p>
            <a:r>
              <a:rPr lang="ru-RU" sz="6400" dirty="0" smtClean="0"/>
              <a:t>и последовательно проводить их в жизнь.</a:t>
            </a:r>
          </a:p>
          <a:p>
            <a:r>
              <a:rPr lang="ru-RU" sz="6400" b="1" i="1" dirty="0" smtClean="0"/>
              <a:t>Настойчивость — </a:t>
            </a:r>
            <a:r>
              <a:rPr lang="ru-RU" sz="6400" dirty="0" smtClean="0"/>
              <a:t>длительное проявление волевых усилий, упорное достижением сознательно поставленной цели. </a:t>
            </a:r>
          </a:p>
          <a:p>
            <a:r>
              <a:rPr lang="ru-RU" sz="6400" b="1" i="1" dirty="0" smtClean="0"/>
              <a:t>Выдержка — </a:t>
            </a:r>
            <a:r>
              <a:rPr lang="ru-RU" sz="6400" dirty="0" smtClean="0"/>
              <a:t>умение сознательно сдерживать чувства, мысли и привычки,</a:t>
            </a:r>
          </a:p>
          <a:p>
            <a:r>
              <a:rPr lang="ru-RU" sz="6400" dirty="0" smtClean="0"/>
              <a:t>мешающие осуществлению принятого решения.</a:t>
            </a:r>
          </a:p>
          <a:p>
            <a:r>
              <a:rPr lang="ru-RU" sz="6400" b="1" i="1" dirty="0" smtClean="0"/>
              <a:t>Организованность — </a:t>
            </a:r>
            <a:r>
              <a:rPr lang="ru-RU" sz="6400" dirty="0" smtClean="0"/>
              <a:t>умение планировать свои действия и поступки, руководствоваться планом при исполнении.</a:t>
            </a:r>
          </a:p>
          <a:p>
            <a:r>
              <a:rPr lang="ru-RU" sz="6400" b="1" i="1" dirty="0" smtClean="0"/>
              <a:t>Мужество — </a:t>
            </a:r>
            <a:r>
              <a:rPr lang="ru-RU" sz="6400" dirty="0" smtClean="0"/>
              <a:t>способность</a:t>
            </a:r>
            <a:r>
              <a:rPr lang="ru-RU" sz="6400" b="1" i="1" dirty="0" smtClean="0"/>
              <a:t> к </a:t>
            </a:r>
            <a:r>
              <a:rPr lang="ru-RU" sz="6400" dirty="0" smtClean="0"/>
              <a:t>длительной борьбе с трудностями.</a:t>
            </a:r>
            <a:endParaRPr lang="ru-RU" sz="6400" i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Волевые качества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1. Импульсивность.</a:t>
            </a:r>
          </a:p>
          <a:p>
            <a:r>
              <a:rPr lang="ru-RU" dirty="0" smtClean="0"/>
              <a:t>Сравнение волевого и импульсивного действия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воли у осужденных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2500306"/>
          <a:ext cx="7500990" cy="33832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43338"/>
                <a:gridCol w="3857652"/>
              </a:tblGrid>
              <a:tr h="272005">
                <a:tc>
                  <a:txBody>
                    <a:bodyPr/>
                    <a:lstStyle/>
                    <a:p>
                      <a:r>
                        <a:rPr lang="ru-RU" dirty="0" smtClean="0"/>
                        <a:t>Волевое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Импульсивное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200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Осознание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факторов достижения цели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Осознание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сильного раздражителя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200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Постановка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цели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Возникновение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исходного мотива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200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Оценка своих возможностей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Действие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200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Борьба мотивов, выбор доминирующего мотива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200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Принятие решения на основе доминирующего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мотива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200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Действие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600" b="1" dirty="0" smtClean="0"/>
              <a:t>2. Криминальная направленность мотивации.</a:t>
            </a:r>
          </a:p>
          <a:p>
            <a:endParaRPr lang="ru-RU" sz="3300" b="1" dirty="0" smtClean="0"/>
          </a:p>
          <a:p>
            <a:r>
              <a:rPr lang="ru-RU" sz="3300" dirty="0" smtClean="0"/>
              <a:t> В зависимости от направленности и содержания воли заключенные делятся на лиц: </a:t>
            </a:r>
          </a:p>
          <a:p>
            <a:r>
              <a:rPr lang="ru-RU" sz="3300" dirty="0" smtClean="0"/>
              <a:t>— с положительно направленной и достаточно развитой волей. Это в основном</a:t>
            </a:r>
          </a:p>
          <a:p>
            <a:r>
              <a:rPr lang="ru-RU" sz="3300" dirty="0" smtClean="0"/>
              <a:t>лица, совершившие преступления по неосторожности;</a:t>
            </a:r>
          </a:p>
          <a:p>
            <a:r>
              <a:rPr lang="ru-RU" sz="3300" dirty="0" smtClean="0"/>
              <a:t>— с положительно направленной, но слабой волей, что проявляется в повышенной внушаемости, неумении преодолевать трудности. Эти люди совершают преступления под чьим-либо влиянием, нередко их воля дезорганизована  неверием в себя;</a:t>
            </a:r>
          </a:p>
          <a:p>
            <a:r>
              <a:rPr lang="ru-RU" sz="3300" dirty="0" smtClean="0"/>
              <a:t>— с аморально-слабой волей- молодые люди, втянутые в</a:t>
            </a:r>
          </a:p>
          <a:p>
            <a:r>
              <a:rPr lang="ru-RU" sz="3300" dirty="0" smtClean="0"/>
              <a:t>преступную жизнь рецидивистами еще в подростковом возрасте, лица внушаемые, не умеющие сопротивляться чужой воле;</a:t>
            </a:r>
          </a:p>
          <a:p>
            <a:r>
              <a:rPr lang="ru-RU" sz="3300" dirty="0" smtClean="0"/>
              <a:t>— с аморально-сильной волей - умышленно совершившие преступления,</a:t>
            </a:r>
          </a:p>
          <a:p>
            <a:r>
              <a:rPr lang="ru-RU" sz="3300" dirty="0" smtClean="0"/>
              <a:t>играющие роль организаторов, лидеров, стремящиеся подчинить</a:t>
            </a:r>
          </a:p>
          <a:p>
            <a:r>
              <a:rPr lang="ru-RU" sz="3300" dirty="0" smtClean="0"/>
              <a:t>своей воле других.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воли у осужденных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Эмоции</a:t>
            </a:r>
            <a:r>
              <a:rPr lang="ru-RU" dirty="0" smtClean="0"/>
              <a:t> -    (лат. </a:t>
            </a:r>
            <a:r>
              <a:rPr lang="ru-RU" dirty="0" err="1" smtClean="0"/>
              <a:t>emovere</a:t>
            </a:r>
            <a:r>
              <a:rPr lang="ru-RU" dirty="0" smtClean="0"/>
              <a:t> – возбуждать, волновать) — состояния, связанные с оценкой значимости для индивида действующих на него факторов и выражающиеся в форме непосредственных переживаний удовлетворения или неудовлетворения его актуальных потребностей. </a:t>
            </a:r>
          </a:p>
          <a:p>
            <a:r>
              <a:rPr lang="ru-RU" b="1" dirty="0" smtClean="0"/>
              <a:t>Переживания</a:t>
            </a:r>
            <a:r>
              <a:rPr lang="ru-RU" dirty="0" smtClean="0"/>
              <a:t> – осознаваемое  эмоционально окрашенное переживание, выступающее как событие жизни.</a:t>
            </a:r>
          </a:p>
          <a:p>
            <a:r>
              <a:rPr lang="ru-RU" b="1" dirty="0" smtClean="0"/>
              <a:t>Чувства</a:t>
            </a:r>
            <a:r>
              <a:rPr lang="ru-RU" dirty="0" smtClean="0"/>
              <a:t>  - эмоциональные переживания, в которых отражается устойчивое отношение к какой-либо стороне  действительности.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Эмоциональная регуляция деятельности  осужденных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Повышенная тревожность, возбудимость, эмоциональная неустойчивость,  непредсказуемость поведения. </a:t>
            </a:r>
          </a:p>
          <a:p>
            <a:r>
              <a:rPr lang="ru-RU" dirty="0" smtClean="0"/>
              <a:t>Агрессивность и жестокость как попытки уменьшить страх, мучительные угрызения совести (Г. Хохряков). </a:t>
            </a:r>
          </a:p>
          <a:p>
            <a:r>
              <a:rPr lang="ru-RU" dirty="0" smtClean="0"/>
              <a:t>Многим осужденным присущи (В. Ф. Пирожков):</a:t>
            </a:r>
          </a:p>
          <a:p>
            <a:r>
              <a:rPr lang="ru-RU" dirty="0" smtClean="0"/>
              <a:t>— аморальные, низменные чувства;</a:t>
            </a:r>
          </a:p>
          <a:p>
            <a:r>
              <a:rPr lang="ru-RU" dirty="0" smtClean="0"/>
              <a:t>— повышенная эмоциональная возбудимость;</a:t>
            </a:r>
          </a:p>
          <a:p>
            <a:r>
              <a:rPr lang="ru-RU" dirty="0" smtClean="0"/>
              <a:t>— неумение, а часто и нежелание сдерживать себя;</a:t>
            </a:r>
          </a:p>
          <a:p>
            <a:r>
              <a:rPr lang="ru-RU" dirty="0" smtClean="0"/>
              <a:t>— повышенная экспрессивность в проявлении эмоций;</a:t>
            </a:r>
          </a:p>
          <a:p>
            <a:r>
              <a:rPr lang="ru-RU" dirty="0" smtClean="0"/>
              <a:t>— отсутствие чувства сопереживания и безразличие к чужим страданиям;</a:t>
            </a:r>
          </a:p>
          <a:p>
            <a:r>
              <a:rPr lang="ru-RU" dirty="0" smtClean="0"/>
              <a:t>— чувство неполноценности и бесперспективности;</a:t>
            </a:r>
          </a:p>
          <a:p>
            <a:r>
              <a:rPr lang="ru-RU" dirty="0" smtClean="0"/>
              <a:t>— зависимость эмоций от влияния группы;</a:t>
            </a:r>
          </a:p>
          <a:p>
            <a:r>
              <a:rPr lang="ru-RU" dirty="0" smtClean="0"/>
              <a:t>— маскировка наигранностью истинных переживаний.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Особенности эмоциональной сферы заключенных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375</TotalTime>
  <Words>1449</Words>
  <Application>Microsoft Office PowerPoint</Application>
  <PresentationFormat>Экран (4:3)</PresentationFormat>
  <Paragraphs>224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Эмоции, воля, характер заключенных</vt:lpstr>
      <vt:lpstr>Воля</vt:lpstr>
      <vt:lpstr>Воля </vt:lpstr>
      <vt:lpstr>Волевые процессы – волевой акт</vt:lpstr>
      <vt:lpstr>Волевые качества</vt:lpstr>
      <vt:lpstr>Особенности воли у осужденных</vt:lpstr>
      <vt:lpstr>Особенности воли у осужденных</vt:lpstr>
      <vt:lpstr>Эмоциональная регуляция деятельности  осужденных</vt:lpstr>
      <vt:lpstr>Особенности эмоциональной сферы заключенных </vt:lpstr>
      <vt:lpstr>Стрессы у заключенных </vt:lpstr>
      <vt:lpstr>Болезненные проявления эмоций и чувств (пограничные состояния)</vt:lpstr>
      <vt:lpstr>Агрессивность у осужденных</vt:lpstr>
      <vt:lpstr>Проявления агрессии </vt:lpstr>
      <vt:lpstr>Проявления агрессии </vt:lpstr>
      <vt:lpstr>Типы характеров осужденных</vt:lpstr>
      <vt:lpstr>Типы характеров осужденных Ю. А. Алферов и Е. В. Черносвитов (1996) </vt:lpstr>
      <vt:lpstr>Типы характеров осужденных Ю. А. Алферов и Е. В. Черносвитов (1996) </vt:lpstr>
      <vt:lpstr>Типы характеров осужденных Ю. А. Алферов и Е. В. Черносвитов (1996)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ПЕНИТЕНЦИАРНАЯ ПСИХОЛОГИЯ</dc:title>
  <dc:creator>ИДОиПК</dc:creator>
  <cp:lastModifiedBy>KSPU</cp:lastModifiedBy>
  <cp:revision>58</cp:revision>
  <dcterms:created xsi:type="dcterms:W3CDTF">2014-09-03T11:18:04Z</dcterms:created>
  <dcterms:modified xsi:type="dcterms:W3CDTF">2016-04-27T06:00:58Z</dcterms:modified>
</cp:coreProperties>
</file>