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8" r:id="rId9"/>
    <p:sldId id="269" r:id="rId10"/>
    <p:sldId id="270" r:id="rId11"/>
    <p:sldId id="271" r:id="rId12"/>
    <p:sldId id="263" r:id="rId13"/>
    <p:sldId id="264" r:id="rId14"/>
    <p:sldId id="265" r:id="rId15"/>
    <p:sldId id="266" r:id="rId16"/>
    <p:sldId id="267"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27.04.2016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2276872"/>
            <a:ext cx="7406640" cy="1472184"/>
          </a:xfrm>
        </p:spPr>
        <p:txBody>
          <a:bodyPr/>
          <a:lstStyle/>
          <a:p>
            <a:pPr algn="ctr"/>
            <a:r>
              <a:rPr lang="ru-RU" b="1" dirty="0" smtClean="0">
                <a:latin typeface="Constantia" pitchFamily="18" charset="0"/>
              </a:rPr>
              <a:t>Тюремные татуировки и их </a:t>
            </a:r>
            <a:r>
              <a:rPr lang="ru-RU" b="1" dirty="0" smtClean="0">
                <a:latin typeface="Constantia" pitchFamily="18" charset="0"/>
              </a:rPr>
              <a:t>значения</a:t>
            </a:r>
            <a:endParaRPr lang="ru-RU" dirty="0">
              <a:latin typeface="Constantia" pitchFamily="18" charset="0"/>
            </a:endParaRPr>
          </a:p>
        </p:txBody>
      </p:sp>
      <p:sp>
        <p:nvSpPr>
          <p:cNvPr id="4" name="Прямоугольник 3"/>
          <p:cNvSpPr/>
          <p:nvPr/>
        </p:nvSpPr>
        <p:spPr>
          <a:xfrm>
            <a:off x="5652120" y="548680"/>
            <a:ext cx="3213529" cy="523220"/>
          </a:xfrm>
          <a:prstGeom prst="rect">
            <a:avLst/>
          </a:prstGeom>
        </p:spPr>
        <p:txBody>
          <a:bodyPr wrap="square">
            <a:spAutoFit/>
          </a:bodyPr>
          <a:lstStyle/>
          <a:p>
            <a:pPr lvl="0" algn="r">
              <a:spcBef>
                <a:spcPct val="20000"/>
              </a:spcBef>
              <a:defRPr/>
            </a:pPr>
            <a:r>
              <a:rPr lang="ru-RU" sz="2800" b="1" i="1" dirty="0" smtClean="0">
                <a:latin typeface="Monotype Corsiva" pitchFamily="66" charset="0"/>
              </a:rPr>
              <a:t>Н.Ф. ЯКОВЛЕВА </a:t>
            </a:r>
          </a:p>
        </p:txBody>
      </p:sp>
      <p:sp>
        <p:nvSpPr>
          <p:cNvPr id="7" name="Прямоугольник 6"/>
          <p:cNvSpPr/>
          <p:nvPr/>
        </p:nvSpPr>
        <p:spPr>
          <a:xfrm>
            <a:off x="4139952" y="5589240"/>
            <a:ext cx="4740096" cy="830997"/>
          </a:xfrm>
          <a:prstGeom prst="rect">
            <a:avLst/>
          </a:prstGeom>
        </p:spPr>
        <p:txBody>
          <a:bodyPr wrap="square">
            <a:spAutoFit/>
          </a:bodyPr>
          <a:lstStyle/>
          <a:p>
            <a:pPr lvl="0" algn="r">
              <a:spcBef>
                <a:spcPct val="20000"/>
              </a:spcBef>
              <a:defRPr/>
            </a:pPr>
            <a:r>
              <a:rPr lang="ru-RU" sz="2400" b="1" i="1" dirty="0" smtClean="0">
                <a:latin typeface="Monotype Corsiva" pitchFamily="66" charset="0"/>
              </a:rPr>
              <a:t>УЧЕБНАЯ                ПРЕЗЕНТАЦИЯ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57513-2010.10.03-10.37.51-bomz.org-lol_cerkov.png"/>
          <p:cNvPicPr>
            <a:picLocks noGrp="1" noChangeAspect="1"/>
          </p:cNvPicPr>
          <p:nvPr>
            <p:ph idx="1"/>
          </p:nvPr>
        </p:nvPicPr>
        <p:blipFill>
          <a:blip r:embed="rId2" cstate="print"/>
          <a:stretch>
            <a:fillRect/>
          </a:stretch>
        </p:blipFill>
        <p:spPr>
          <a:xfrm>
            <a:off x="1259632" y="188640"/>
            <a:ext cx="3315970" cy="4800600"/>
          </a:xfrm>
        </p:spPr>
      </p:pic>
      <p:pic>
        <p:nvPicPr>
          <p:cNvPr id="5" name="Рисунок 4" descr="538749-2010.10.03-11.47.49-bomz.org-lol_glaza_na_yagodicah_glaza_na_jope.png"/>
          <p:cNvPicPr>
            <a:picLocks noChangeAspect="1"/>
          </p:cNvPicPr>
          <p:nvPr/>
        </p:nvPicPr>
        <p:blipFill>
          <a:blip r:embed="rId3" cstate="print"/>
          <a:stretch>
            <a:fillRect/>
          </a:stretch>
        </p:blipFill>
        <p:spPr>
          <a:xfrm>
            <a:off x="5796136" y="2276872"/>
            <a:ext cx="3040022" cy="42020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6987-2010.09.24-08.42.25-bomz.org-lol_perstni.gif"/>
          <p:cNvPicPr>
            <a:picLocks noGrp="1" noChangeAspect="1"/>
          </p:cNvPicPr>
          <p:nvPr>
            <p:ph idx="1"/>
          </p:nvPr>
        </p:nvPicPr>
        <p:blipFill>
          <a:blip r:embed="rId2" cstate="print"/>
          <a:stretch>
            <a:fillRect/>
          </a:stretch>
        </p:blipFill>
        <p:spPr>
          <a:xfrm>
            <a:off x="971600" y="188640"/>
            <a:ext cx="7816238" cy="612068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Constantia" pitchFamily="18" charset="0"/>
              </a:rPr>
              <a:t>Виды лагерных татуировок</a:t>
            </a:r>
            <a:r>
              <a:rPr lang="ru-RU" b="1" dirty="0" smtClean="0"/>
              <a:t/>
            </a:r>
            <a:br>
              <a:rPr lang="ru-RU" b="1" dirty="0" smtClean="0"/>
            </a:br>
            <a:endParaRPr lang="ru-RU" dirty="0"/>
          </a:p>
        </p:txBody>
      </p:sp>
      <p:sp>
        <p:nvSpPr>
          <p:cNvPr id="3" name="Содержимое 2"/>
          <p:cNvSpPr>
            <a:spLocks noGrp="1"/>
          </p:cNvSpPr>
          <p:nvPr>
            <p:ph idx="1"/>
          </p:nvPr>
        </p:nvSpPr>
        <p:spPr>
          <a:xfrm>
            <a:off x="1043608" y="1052736"/>
            <a:ext cx="7890080" cy="5544616"/>
          </a:xfrm>
        </p:spPr>
        <p:txBody>
          <a:bodyPr>
            <a:normAutofit fontScale="70000" lnSpcReduction="20000"/>
          </a:bodyPr>
          <a:lstStyle/>
          <a:p>
            <a:r>
              <a:rPr lang="ru-RU" b="1" i="1" dirty="0" smtClean="0">
                <a:latin typeface="Constantia" pitchFamily="18" charset="0"/>
              </a:rPr>
              <a:t>Голубь летящий</a:t>
            </a:r>
            <a:r>
              <a:rPr lang="ru-RU" i="1" dirty="0" smtClean="0">
                <a:latin typeface="Constantia" pitchFamily="18" charset="0"/>
              </a:rPr>
              <a:t> </a:t>
            </a:r>
            <a:r>
              <a:rPr lang="ru-RU" dirty="0" smtClean="0">
                <a:latin typeface="Constantia" pitchFamily="18" charset="0"/>
              </a:rPr>
              <a:t>— стремление выйти на свободу, освободиться от наказания.</a:t>
            </a:r>
          </a:p>
          <a:p>
            <a:r>
              <a:rPr lang="ru-RU" b="1" i="1" dirty="0" smtClean="0">
                <a:latin typeface="Constantia" pitchFamily="18" charset="0"/>
              </a:rPr>
              <a:t>Голуби целующиеся </a:t>
            </a:r>
            <a:r>
              <a:rPr lang="ru-RU" dirty="0" smtClean="0">
                <a:latin typeface="Constantia" pitchFamily="18" charset="0"/>
              </a:rPr>
              <a:t>— символ любви.</a:t>
            </a:r>
          </a:p>
          <a:p>
            <a:r>
              <a:rPr lang="ru-RU" b="1" i="1" dirty="0" smtClean="0">
                <a:latin typeface="Constantia" pitchFamily="18" charset="0"/>
              </a:rPr>
              <a:t>Орел </a:t>
            </a:r>
            <a:r>
              <a:rPr lang="ru-RU" dirty="0" smtClean="0">
                <a:latin typeface="Constantia" pitchFamily="18" charset="0"/>
              </a:rPr>
              <a:t>— символ силы, здоровья, власти, стремления к свободе. Изображения «царя птиц» татуируются, как правило, на груди людей физически сильных, обладающих упрямым характером.</a:t>
            </a:r>
          </a:p>
          <a:p>
            <a:r>
              <a:rPr lang="ru-RU" b="1" i="1" dirty="0" smtClean="0">
                <a:latin typeface="Constantia" pitchFamily="18" charset="0"/>
              </a:rPr>
              <a:t>Браслет </a:t>
            </a:r>
            <a:r>
              <a:rPr lang="ru-RU" dirty="0" smtClean="0">
                <a:latin typeface="Constantia" pitchFamily="18" charset="0"/>
              </a:rPr>
              <a:t>(на запястье) — находился в местах лишения свободы не менее пяти лет. Браслеты на запястьях </a:t>
            </a:r>
            <a:r>
              <a:rPr lang="ru-RU" dirty="0" smtClean="0">
                <a:latin typeface="Constantia" pitchFamily="18" charset="0"/>
              </a:rPr>
              <a:t>обеих </a:t>
            </a:r>
            <a:r>
              <a:rPr lang="ru-RU" dirty="0" smtClean="0">
                <a:latin typeface="Constantia" pitchFamily="18" charset="0"/>
              </a:rPr>
              <a:t>рук — десять лет лишения свободы.</a:t>
            </a:r>
          </a:p>
          <a:p>
            <a:r>
              <a:rPr lang="ru-RU" b="1" i="1" dirty="0" smtClean="0">
                <a:latin typeface="Constantia" pitchFamily="18" charset="0"/>
              </a:rPr>
              <a:t>Перстни </a:t>
            </a:r>
            <a:r>
              <a:rPr lang="ru-RU" dirty="0" smtClean="0">
                <a:latin typeface="Constantia" pitchFamily="18" charset="0"/>
              </a:rPr>
              <a:t>(на пальцах рук): один перстень — первая судимость, два перстня — две судимости и так далее.</a:t>
            </a:r>
          </a:p>
          <a:p>
            <a:r>
              <a:rPr lang="ru-RU" b="1" i="1" dirty="0" smtClean="0">
                <a:latin typeface="Constantia" pitchFamily="18" charset="0"/>
              </a:rPr>
              <a:t>Мушка-точка </a:t>
            </a:r>
            <a:r>
              <a:rPr lang="ru-RU" dirty="0" smtClean="0">
                <a:latin typeface="Constantia" pitchFamily="18" charset="0"/>
              </a:rPr>
              <a:t>(на щеке, на мочке уха) наносится принудительно ворам, изменившим преступным традициям; лицам, состоящим в контакте с работниками милиции или </a:t>
            </a:r>
            <a:r>
              <a:rPr lang="ru-RU" dirty="0" smtClean="0">
                <a:latin typeface="Constantia" pitchFamily="18" charset="0"/>
              </a:rPr>
              <a:t>ИК</a:t>
            </a:r>
            <a:r>
              <a:rPr lang="ru-RU" dirty="0" smtClean="0">
                <a:latin typeface="Constantia" pitchFamily="18" charset="0"/>
              </a:rPr>
              <a:t>. </a:t>
            </a:r>
            <a:endParaRPr lang="ru-RU" dirty="0" smtClean="0">
              <a:latin typeface="Constantia" pitchFamily="18" charset="0"/>
            </a:endParaRPr>
          </a:p>
          <a:p>
            <a:r>
              <a:rPr lang="ru-RU" b="1" dirty="0" smtClean="0">
                <a:latin typeface="Constantia" pitchFamily="18" charset="0"/>
              </a:rPr>
              <a:t>Мушка </a:t>
            </a:r>
            <a:r>
              <a:rPr lang="ru-RU" b="1" dirty="0" smtClean="0">
                <a:latin typeface="Constantia" pitchFamily="18" charset="0"/>
              </a:rPr>
              <a:t>у женщин </a:t>
            </a:r>
            <a:r>
              <a:rPr lang="ru-RU" dirty="0" smtClean="0">
                <a:latin typeface="Constantia" pitchFamily="18" charset="0"/>
              </a:rPr>
              <a:t>— украшение, готовность к половой связи.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476672"/>
            <a:ext cx="7746064" cy="6120680"/>
          </a:xfrm>
        </p:spPr>
        <p:txBody>
          <a:bodyPr>
            <a:normAutofit fontScale="70000" lnSpcReduction="20000"/>
          </a:bodyPr>
          <a:lstStyle/>
          <a:p>
            <a:r>
              <a:rPr lang="ru-RU" b="1" i="1" dirty="0" smtClean="0">
                <a:latin typeface="Constantia" pitchFamily="18" charset="0"/>
              </a:rPr>
              <a:t>Крест </a:t>
            </a:r>
            <a:r>
              <a:rPr lang="ru-RU" b="1" dirty="0" smtClean="0">
                <a:latin typeface="Constantia" pitchFamily="18" charset="0"/>
              </a:rPr>
              <a:t>(на груди)</a:t>
            </a:r>
            <a:r>
              <a:rPr lang="ru-RU" dirty="0" smtClean="0">
                <a:latin typeface="Constantia" pitchFamily="18" charset="0"/>
              </a:rPr>
              <a:t> — не только религиозный символ, но и символ подчиненности, неволи, рабства. Изображение креста в отдельных случаях сопровождается изречениями, например: «Тяжелый крест мне пал на долю, тюрьма все счастье отняла». В ряде случаев крест на груди себе татуировали «воры в законе», что означало верность воровским «законам».</a:t>
            </a:r>
          </a:p>
          <a:p>
            <a:r>
              <a:rPr lang="ru-RU" b="1" i="1" dirty="0" smtClean="0">
                <a:latin typeface="Constantia" pitchFamily="18" charset="0"/>
              </a:rPr>
              <a:t>Восьмиугольные звезды </a:t>
            </a:r>
            <a:r>
              <a:rPr lang="ru-RU" dirty="0" smtClean="0">
                <a:latin typeface="Constantia" pitchFamily="18" charset="0"/>
              </a:rPr>
              <a:t>— принадлежность к воровской масти. Наносили их себе только «воры в законе». В большинстве случаев восьмиугольные звезды выкалывались в области ключиц или под ними (с обеих сторон), в области плечевых суставов (спереди), в области сосков. Восьмиугольные звезды символизируют верность воровским традициям, «законам». Если звезды татуированы на коленных суставах, то это означает «Не встану ни перед кем на колени» (перед судом, перед законом). Восьмиугольные звезды означают также, что их носитель играет в карты «под интерес», в зоне является «блатным», авторитетен в воровской среде и среди других осужденных. В некоторых </a:t>
            </a:r>
            <a:r>
              <a:rPr lang="ru-RU" dirty="0" smtClean="0">
                <a:latin typeface="Constantia" pitchFamily="18" charset="0"/>
              </a:rPr>
              <a:t>ИК </a:t>
            </a:r>
            <a:r>
              <a:rPr lang="ru-RU" dirty="0" smtClean="0">
                <a:latin typeface="Constantia" pitchFamily="18" charset="0"/>
              </a:rPr>
              <a:t>такое же значение придается и шестиугольным звездам.</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404664"/>
            <a:ext cx="7746064" cy="6453336"/>
          </a:xfrm>
        </p:spPr>
        <p:txBody>
          <a:bodyPr>
            <a:normAutofit fontScale="70000" lnSpcReduction="20000"/>
          </a:bodyPr>
          <a:lstStyle/>
          <a:p>
            <a:r>
              <a:rPr lang="ru-RU" b="1" i="1" dirty="0" smtClean="0">
                <a:latin typeface="Constantia" pitchFamily="18" charset="0"/>
              </a:rPr>
              <a:t>Шестиугольные звезды</a:t>
            </a:r>
            <a:r>
              <a:rPr lang="ru-RU" i="1" dirty="0" smtClean="0">
                <a:latin typeface="Constantia" pitchFamily="18" charset="0"/>
              </a:rPr>
              <a:t> </a:t>
            </a:r>
            <a:r>
              <a:rPr lang="ru-RU" dirty="0" smtClean="0">
                <a:latin typeface="Constantia" pitchFamily="18" charset="0"/>
              </a:rPr>
              <a:t>(в области ключиц с обеих сторон) — полностью отбыл срок наказания от начала до конца, «от звонка до звонка», то есть не пользовался никакими льготами. Такое же значение придается изображению «звонка» или «колокола». Шестиугольные звезды и вообще цифра и слово «шесть», «шестерка» среди осужденных чаще имеют другой смысл: мелкий вор; прислужник у воров; человек, изменивший воровским обычаям, «воровским законам».</a:t>
            </a:r>
          </a:p>
          <a:p>
            <a:r>
              <a:rPr lang="ru-RU" b="1" i="1" dirty="0" smtClean="0">
                <a:latin typeface="Constantia" pitchFamily="18" charset="0"/>
              </a:rPr>
              <a:t>Могильный крест </a:t>
            </a:r>
            <a:r>
              <a:rPr lang="ru-RU" i="1" dirty="0" smtClean="0">
                <a:latin typeface="Constantia" pitchFamily="18" charset="0"/>
              </a:rPr>
              <a:t>— </a:t>
            </a:r>
            <a:r>
              <a:rPr lang="ru-RU" dirty="0" smtClean="0">
                <a:latin typeface="Constantia" pitchFamily="18" charset="0"/>
              </a:rPr>
              <a:t>«масть» убийцы, означает, что носитель татуировки осужден за совершение убийства.</a:t>
            </a:r>
          </a:p>
          <a:p>
            <a:r>
              <a:rPr lang="ru-RU" b="1" i="1" dirty="0" smtClean="0">
                <a:latin typeface="Constantia" pitchFamily="18" charset="0"/>
              </a:rPr>
              <a:t>Церковь, собор, монастырь </a:t>
            </a:r>
            <a:r>
              <a:rPr lang="ru-RU" dirty="0" smtClean="0">
                <a:latin typeface="Constantia" pitchFamily="18" charset="0"/>
              </a:rPr>
              <a:t>(преимущественно на спине) — означают не только надежду на бога. Чаще всего это свидетельство преданности воровским традициям. Количество колоколен, куполов, «маковок» означает число судимостей или лет, проведенных в </a:t>
            </a:r>
            <a:r>
              <a:rPr lang="ru-RU" dirty="0" smtClean="0">
                <a:latin typeface="Constantia" pitchFamily="18" charset="0"/>
              </a:rPr>
              <a:t>ИК</a:t>
            </a:r>
            <a:r>
              <a:rPr lang="ru-RU" dirty="0" smtClean="0">
                <a:latin typeface="Constantia" pitchFamily="18" charset="0"/>
              </a:rPr>
              <a:t>. Пять куполов — пять судимостей. Татуированные изображения крестов, распятий, церквей, соборов, святых имеют и другое значение, смысл. Носители таких знаков хотят показать своим сокамерникам, что они «чисты» перед ними, не «запятнали» себя предательством.</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260648"/>
            <a:ext cx="7498080" cy="6597352"/>
          </a:xfrm>
        </p:spPr>
        <p:txBody>
          <a:bodyPr>
            <a:normAutofit fontScale="70000" lnSpcReduction="20000"/>
          </a:bodyPr>
          <a:lstStyle/>
          <a:p>
            <a:endParaRPr lang="ru-RU" i="1" dirty="0" smtClean="0">
              <a:latin typeface="Constantia" pitchFamily="18" charset="0"/>
            </a:endParaRPr>
          </a:p>
          <a:p>
            <a:r>
              <a:rPr lang="ru-RU" b="1" i="1" dirty="0" smtClean="0">
                <a:latin typeface="Constantia" pitchFamily="18" charset="0"/>
              </a:rPr>
              <a:t>Пять </a:t>
            </a:r>
            <a:r>
              <a:rPr lang="ru-RU" b="1" i="1" dirty="0" smtClean="0">
                <a:latin typeface="Constantia" pitchFamily="18" charset="0"/>
              </a:rPr>
              <a:t>точек</a:t>
            </a:r>
            <a:r>
              <a:rPr lang="ru-RU" i="1" dirty="0" smtClean="0">
                <a:latin typeface="Constantia" pitchFamily="18" charset="0"/>
              </a:rPr>
              <a:t> </a:t>
            </a:r>
            <a:r>
              <a:rPr lang="ru-RU" dirty="0" smtClean="0">
                <a:latin typeface="Constantia" pitchFamily="18" charset="0"/>
              </a:rPr>
              <a:t>(на пальце левой руки или на изображении перстня, надетого на палец) означают: «прошел зону», (находился в </a:t>
            </a:r>
            <a:r>
              <a:rPr lang="ru-RU" dirty="0" smtClean="0">
                <a:latin typeface="Constantia" pitchFamily="18" charset="0"/>
              </a:rPr>
              <a:t>ИК</a:t>
            </a:r>
            <a:r>
              <a:rPr lang="ru-RU" dirty="0" smtClean="0">
                <a:latin typeface="Constantia" pitchFamily="18" charset="0"/>
              </a:rPr>
              <a:t>). Точка в середине — осужденный. Четыре точки вокруг — охрана.</a:t>
            </a:r>
          </a:p>
          <a:p>
            <a:r>
              <a:rPr lang="ru-RU" b="1" i="1" dirty="0" smtClean="0">
                <a:latin typeface="Constantia" pitchFamily="18" charset="0"/>
              </a:rPr>
              <a:t>Погоны</a:t>
            </a:r>
            <a:r>
              <a:rPr lang="ru-RU" i="1" dirty="0" smtClean="0">
                <a:latin typeface="Constantia" pitchFamily="18" charset="0"/>
              </a:rPr>
              <a:t> </a:t>
            </a:r>
            <a:r>
              <a:rPr lang="ru-RU" dirty="0" smtClean="0">
                <a:latin typeface="Constantia" pitchFamily="18" charset="0"/>
              </a:rPr>
              <a:t>(на плечах) — в звании «капитан», «майор», «полковник» и т. д. — отличительный знак «авторитета», главенства, старшинства в преступной среде. Значение татуированных погон обычно соответствует кличке «капитан», «майор», «полковник», «генерал». Этот тип татуировки выражает не только статус, но и определенную угрозу по отношению к «рядовому составу» лагеря.</a:t>
            </a:r>
          </a:p>
          <a:p>
            <a:r>
              <a:rPr lang="ru-RU" b="1" i="1" dirty="0" smtClean="0">
                <a:latin typeface="Constantia" pitchFamily="18" charset="0"/>
              </a:rPr>
              <a:t>Карты </a:t>
            </a:r>
            <a:r>
              <a:rPr lang="ru-RU" dirty="0" smtClean="0">
                <a:latin typeface="Constantia" pitchFamily="18" charset="0"/>
              </a:rPr>
              <a:t>(игральные) в сочетании с ножом, с обнаженной женской фигурой, рюмками, бутылкой водки означают — «вот что мы любим, вот что нас губит».</a:t>
            </a:r>
          </a:p>
          <a:p>
            <a:r>
              <a:rPr lang="ru-RU" b="1" i="1" dirty="0" smtClean="0">
                <a:latin typeface="Constantia" pitchFamily="18" charset="0"/>
              </a:rPr>
              <a:t>Карты игральные, «масти»</a:t>
            </a:r>
            <a:r>
              <a:rPr lang="ru-RU" i="1" dirty="0" smtClean="0">
                <a:latin typeface="Constantia" pitchFamily="18" charset="0"/>
              </a:rPr>
              <a:t> </a:t>
            </a:r>
            <a:r>
              <a:rPr lang="ru-RU" dirty="0" smtClean="0">
                <a:latin typeface="Constantia" pitchFamily="18" charset="0"/>
              </a:rPr>
              <a:t>— означают, что носитель такой татуировки играет «на интерес», «под интерес».</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404664"/>
            <a:ext cx="7498080" cy="6120680"/>
          </a:xfrm>
        </p:spPr>
        <p:txBody>
          <a:bodyPr>
            <a:normAutofit fontScale="55000" lnSpcReduction="20000"/>
          </a:bodyPr>
          <a:lstStyle/>
          <a:p>
            <a:r>
              <a:rPr lang="ru-RU" b="1" i="1" dirty="0" smtClean="0">
                <a:latin typeface="Constantia" pitchFamily="18" charset="0"/>
              </a:rPr>
              <a:t>Смеющийся черт </a:t>
            </a:r>
            <a:r>
              <a:rPr lang="ru-RU" i="1" dirty="0" smtClean="0">
                <a:latin typeface="Constantia" pitchFamily="18" charset="0"/>
              </a:rPr>
              <a:t>— </a:t>
            </a:r>
            <a:r>
              <a:rPr lang="ru-RU" dirty="0" smtClean="0">
                <a:latin typeface="Constantia" pitchFamily="18" charset="0"/>
              </a:rPr>
              <a:t>оскал в адрес администрации </a:t>
            </a:r>
            <a:r>
              <a:rPr lang="ru-RU" dirty="0" smtClean="0">
                <a:latin typeface="Constantia" pitchFamily="18" charset="0"/>
              </a:rPr>
              <a:t>ИК</a:t>
            </a:r>
            <a:r>
              <a:rPr lang="ru-RU" dirty="0" smtClean="0">
                <a:latin typeface="Constantia" pitchFamily="18" charset="0"/>
              </a:rPr>
              <a:t>.</a:t>
            </a:r>
          </a:p>
          <a:p>
            <a:r>
              <a:rPr lang="ru-RU" i="1" dirty="0" smtClean="0">
                <a:latin typeface="Constantia" pitchFamily="18" charset="0"/>
              </a:rPr>
              <a:t>Цветок тюльпана, проткнутый кинжалом, </a:t>
            </a:r>
            <a:r>
              <a:rPr lang="ru-RU" dirty="0" smtClean="0">
                <a:latin typeface="Constantia" pitchFamily="18" charset="0"/>
              </a:rPr>
              <a:t>— угроза смерти прокурору.</a:t>
            </a:r>
          </a:p>
          <a:p>
            <a:r>
              <a:rPr lang="ru-RU" b="1" i="1" dirty="0" smtClean="0">
                <a:latin typeface="Constantia" pitchFamily="18" charset="0"/>
              </a:rPr>
              <a:t>Роза </a:t>
            </a:r>
            <a:r>
              <a:rPr lang="ru-RU" dirty="0" smtClean="0">
                <a:latin typeface="Constantia" pitchFamily="18" charset="0"/>
              </a:rPr>
              <a:t>(отдельно) или в сочетании с лицом девушки — символ любви, любимая всегда рядом, «воровская любовь».</a:t>
            </a:r>
          </a:p>
          <a:p>
            <a:r>
              <a:rPr lang="ru-RU" b="1" i="1" dirty="0" smtClean="0">
                <a:latin typeface="Constantia" pitchFamily="18" charset="0"/>
              </a:rPr>
              <a:t>Кинжал или нож, обвитый змеей</a:t>
            </a:r>
            <a:r>
              <a:rPr lang="ru-RU" i="1" dirty="0" smtClean="0">
                <a:latin typeface="Constantia" pitchFamily="18" charset="0"/>
              </a:rPr>
              <a:t>, </a:t>
            </a:r>
            <a:r>
              <a:rPr lang="ru-RU" dirty="0" smtClean="0">
                <a:latin typeface="Constantia" pitchFamily="18" charset="0"/>
              </a:rPr>
              <a:t>— король воровской «масти». Если на голове змеи изображена корона, то это означает, что месть путем убийства уже совершена. Изображения кинжала, обвитого змеей (без короны), или кинжала, вонзенного в тело человека, татуируют себе осужденные за хулиганство «бакланы». Кинжал может означать также угрозу в чей-либо адрес, характеризовать носителя такой татуировки как нарушителя режима в </a:t>
            </a:r>
            <a:r>
              <a:rPr lang="ru-RU" dirty="0" smtClean="0">
                <a:latin typeface="Constantia" pitchFamily="18" charset="0"/>
              </a:rPr>
              <a:t>ИК</a:t>
            </a:r>
            <a:r>
              <a:rPr lang="ru-RU" dirty="0" smtClean="0">
                <a:latin typeface="Constantia" pitchFamily="18" charset="0"/>
              </a:rPr>
              <a:t>, «бунтаря», хулигана.</a:t>
            </a:r>
          </a:p>
          <a:p>
            <a:r>
              <a:rPr lang="ru-RU" b="1" i="1" dirty="0" smtClean="0">
                <a:latin typeface="Constantia" pitchFamily="18" charset="0"/>
              </a:rPr>
              <a:t>Змея </a:t>
            </a:r>
            <a:r>
              <a:rPr lang="ru-RU" i="1" dirty="0" smtClean="0">
                <a:latin typeface="Constantia" pitchFamily="18" charset="0"/>
              </a:rPr>
              <a:t>— </a:t>
            </a:r>
            <a:r>
              <a:rPr lang="ru-RU" dirty="0" smtClean="0">
                <a:latin typeface="Constantia" pitchFamily="18" charset="0"/>
              </a:rPr>
              <a:t>опасность. Змея, обвивающая обнаженную женщину, — угроза в ее адрес или намерение, желание обвить ее своими руками, слиться с ней в объятии.</a:t>
            </a:r>
          </a:p>
          <a:p>
            <a:r>
              <a:rPr lang="ru-RU" b="1" i="1" dirty="0" smtClean="0">
                <a:latin typeface="Constantia" pitchFamily="18" charset="0"/>
              </a:rPr>
              <a:t>Рыцарь, рыцарские турниры </a:t>
            </a:r>
            <a:r>
              <a:rPr lang="ru-RU" i="1" dirty="0" smtClean="0">
                <a:latin typeface="Constantia" pitchFamily="18" charset="0"/>
              </a:rPr>
              <a:t>— </a:t>
            </a:r>
            <a:r>
              <a:rPr lang="ru-RU" dirty="0" smtClean="0">
                <a:latin typeface="Constantia" pitchFamily="18" charset="0"/>
              </a:rPr>
              <a:t>честь, честность, справедливость по отношению к сокамерникам, соучастникам.</a:t>
            </a:r>
          </a:p>
          <a:p>
            <a:r>
              <a:rPr lang="ru-RU" b="1" i="1" dirty="0" smtClean="0">
                <a:latin typeface="Constantia" pitchFamily="18" charset="0"/>
              </a:rPr>
              <a:t>Витязь</a:t>
            </a:r>
            <a:r>
              <a:rPr lang="ru-RU" i="1" dirty="0" smtClean="0">
                <a:latin typeface="Constantia" pitchFamily="18" charset="0"/>
              </a:rPr>
              <a:t> </a:t>
            </a:r>
            <a:r>
              <a:rPr lang="ru-RU" dirty="0" smtClean="0">
                <a:latin typeface="Constantia" pitchFamily="18" charset="0"/>
              </a:rPr>
              <a:t>(отдельно или бьющийся с тигром, барсом, орлом, драконом) — борьба за жизнь, борьба со злом, неправдой, насилием.</a:t>
            </a:r>
          </a:p>
          <a:p>
            <a:r>
              <a:rPr lang="ru-RU" b="1" i="1" dirty="0" smtClean="0">
                <a:latin typeface="Constantia" pitchFamily="18" charset="0"/>
              </a:rPr>
              <a:t>Якорь</a:t>
            </a:r>
            <a:r>
              <a:rPr lang="ru-RU" i="1" dirty="0" smtClean="0">
                <a:latin typeface="Constantia" pitchFamily="18" charset="0"/>
              </a:rPr>
              <a:t> </a:t>
            </a:r>
            <a:r>
              <a:rPr lang="ru-RU" dirty="0" smtClean="0">
                <a:latin typeface="Constantia" pitchFamily="18" charset="0"/>
              </a:rPr>
              <a:t>— принадлежность к морской профессии.</a:t>
            </a:r>
          </a:p>
          <a:p>
            <a:r>
              <a:rPr lang="ru-RU" b="1" i="1" dirty="0" smtClean="0">
                <a:latin typeface="Constantia" pitchFamily="18" charset="0"/>
              </a:rPr>
              <a:t>Якорь с узлом </a:t>
            </a:r>
            <a:r>
              <a:rPr lang="ru-RU" dirty="0" smtClean="0">
                <a:latin typeface="Constantia" pitchFamily="18" charset="0"/>
              </a:rPr>
              <a:t>— «завязал» воровать.</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1268760"/>
            <a:ext cx="7632848" cy="1944216"/>
          </a:xfrm>
        </p:spPr>
        <p:txBody>
          <a:bodyPr>
            <a:noAutofit/>
          </a:bodyPr>
          <a:lstStyle/>
          <a:p>
            <a:pPr>
              <a:buNone/>
            </a:pPr>
            <a:r>
              <a:rPr lang="ru-RU" sz="6000" dirty="0" smtClean="0"/>
              <a:t>Спасибо за внимание!</a:t>
            </a:r>
            <a:endParaRPr lang="ru-RU"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latin typeface="Constantia" pitchFamily="18" charset="0"/>
              </a:rPr>
              <a:t>Татуировка как ритуальная метка</a:t>
            </a:r>
            <a:r>
              <a:rPr lang="ru-RU" b="1" dirty="0" smtClean="0"/>
              <a:t/>
            </a:r>
            <a:br>
              <a:rPr lang="ru-RU" b="1" dirty="0" smtClean="0"/>
            </a:br>
            <a:endParaRPr lang="ru-RU" dirty="0"/>
          </a:p>
        </p:txBody>
      </p:sp>
      <p:sp>
        <p:nvSpPr>
          <p:cNvPr id="3" name="Содержимое 2"/>
          <p:cNvSpPr>
            <a:spLocks noGrp="1"/>
          </p:cNvSpPr>
          <p:nvPr>
            <p:ph idx="1"/>
          </p:nvPr>
        </p:nvSpPr>
        <p:spPr>
          <a:xfrm>
            <a:off x="755576" y="980728"/>
            <a:ext cx="8178112" cy="5688632"/>
          </a:xfrm>
        </p:spPr>
        <p:txBody>
          <a:bodyPr>
            <a:normAutofit fontScale="70000" lnSpcReduction="20000"/>
          </a:bodyPr>
          <a:lstStyle/>
          <a:p>
            <a:r>
              <a:rPr lang="ru-RU" dirty="0" smtClean="0">
                <a:latin typeface="Constantia" pitchFamily="18" charset="0"/>
              </a:rPr>
              <a:t>Этимологический корень слова «татуировка» до сих пор окончательно не определился. На этот счет существует несколько равноценных версий: </a:t>
            </a:r>
          </a:p>
          <a:p>
            <a:r>
              <a:rPr lang="ru-RU" dirty="0" smtClean="0">
                <a:latin typeface="Constantia" pitchFamily="18" charset="0"/>
              </a:rPr>
              <a:t>1) «</a:t>
            </a:r>
            <a:r>
              <a:rPr lang="ru-RU" dirty="0" err="1" smtClean="0">
                <a:latin typeface="Constantia" pitchFamily="18" charset="0"/>
              </a:rPr>
              <a:t>Та-татау</a:t>
            </a:r>
            <a:r>
              <a:rPr lang="ru-RU" dirty="0" smtClean="0">
                <a:latin typeface="Constantia" pitchFamily="18" charset="0"/>
              </a:rPr>
              <a:t>», «Тату», «</a:t>
            </a:r>
            <a:r>
              <a:rPr lang="ru-RU" dirty="0" err="1" smtClean="0">
                <a:latin typeface="Constantia" pitchFamily="18" charset="0"/>
              </a:rPr>
              <a:t>Татау</a:t>
            </a:r>
            <a:r>
              <a:rPr lang="ru-RU" dirty="0" smtClean="0">
                <a:latin typeface="Constantia" pitchFamily="18" charset="0"/>
              </a:rPr>
              <a:t>», «</a:t>
            </a:r>
            <a:r>
              <a:rPr lang="ru-RU" dirty="0" err="1" smtClean="0">
                <a:latin typeface="Constantia" pitchFamily="18" charset="0"/>
              </a:rPr>
              <a:t>Тататорио</a:t>
            </a:r>
            <a:r>
              <a:rPr lang="ru-RU" dirty="0" smtClean="0">
                <a:latin typeface="Constantia" pitchFamily="18" charset="0"/>
              </a:rPr>
              <a:t>» представляют собой звукоподражание шуму «тат-тат-тат», являющемуся результатом троекратного постукивания по инструменту, с помощью которого производится татуировка. </a:t>
            </a:r>
          </a:p>
          <a:p>
            <a:endParaRPr lang="ru-RU" dirty="0" smtClean="0">
              <a:latin typeface="Constantia" pitchFamily="18" charset="0"/>
            </a:endParaRPr>
          </a:p>
          <a:p>
            <a:r>
              <a:rPr lang="ru-RU" dirty="0" smtClean="0">
                <a:latin typeface="Constantia" pitchFamily="18" charset="0"/>
              </a:rPr>
              <a:t>2) Корень слова «</a:t>
            </a:r>
            <a:r>
              <a:rPr lang="ru-RU" dirty="0" err="1" smtClean="0">
                <a:latin typeface="Constantia" pitchFamily="18" charset="0"/>
              </a:rPr>
              <a:t>тау</a:t>
            </a:r>
            <a:r>
              <a:rPr lang="ru-RU" dirty="0" smtClean="0">
                <a:latin typeface="Constantia" pitchFamily="18" charset="0"/>
              </a:rPr>
              <a:t>» соответствует </a:t>
            </a:r>
            <a:r>
              <a:rPr lang="ru-RU" dirty="0" err="1" smtClean="0">
                <a:latin typeface="Constantia" pitchFamily="18" charset="0"/>
              </a:rPr>
              <a:t>явайскому</a:t>
            </a:r>
            <a:r>
              <a:rPr lang="ru-RU" dirty="0" smtClean="0">
                <a:latin typeface="Constantia" pitchFamily="18" charset="0"/>
              </a:rPr>
              <a:t> «тату», обозначающему в переводе «рана» или «раненый».</a:t>
            </a:r>
          </a:p>
          <a:p>
            <a:endParaRPr lang="ru-RU" dirty="0" smtClean="0">
              <a:latin typeface="Constantia" pitchFamily="18" charset="0"/>
            </a:endParaRPr>
          </a:p>
          <a:p>
            <a:r>
              <a:rPr lang="ru-RU" dirty="0" smtClean="0">
                <a:latin typeface="Constantia" pitchFamily="18" charset="0"/>
              </a:rPr>
              <a:t>3) </a:t>
            </a:r>
            <a:r>
              <a:rPr lang="ru-RU" dirty="0" smtClean="0">
                <a:latin typeface="Constantia" pitchFamily="18" charset="0"/>
              </a:rPr>
              <a:t>С</a:t>
            </a:r>
            <a:r>
              <a:rPr lang="ru-RU" dirty="0" smtClean="0">
                <a:latin typeface="Constantia" pitchFamily="18" charset="0"/>
              </a:rPr>
              <a:t>лово </a:t>
            </a:r>
            <a:r>
              <a:rPr lang="ru-RU" dirty="0" smtClean="0">
                <a:latin typeface="Constantia" pitchFamily="18" charset="0"/>
              </a:rPr>
              <a:t>«татуировка» таитянского происхождения: «та» — картинка, «ату» — дух. «</a:t>
            </a:r>
            <a:r>
              <a:rPr lang="ru-RU" dirty="0" err="1" smtClean="0">
                <a:latin typeface="Constantia" pitchFamily="18" charset="0"/>
              </a:rPr>
              <a:t>Та-ату</a:t>
            </a:r>
            <a:r>
              <a:rPr lang="ru-RU" dirty="0" smtClean="0">
                <a:latin typeface="Constantia" pitchFamily="18" charset="0"/>
              </a:rPr>
              <a:t>», «тату» — картинка-дух. </a:t>
            </a:r>
          </a:p>
          <a:p>
            <a:endParaRPr lang="ru-RU" dirty="0" smtClean="0">
              <a:latin typeface="Constantia" pitchFamily="18" charset="0"/>
            </a:endParaRPr>
          </a:p>
          <a:p>
            <a:r>
              <a:rPr lang="ru-RU" dirty="0" smtClean="0">
                <a:latin typeface="Constantia" pitchFamily="18" charset="0"/>
              </a:rPr>
              <a:t>4) </a:t>
            </a:r>
            <a:r>
              <a:rPr lang="ru-RU" dirty="0" smtClean="0">
                <a:latin typeface="Constantia" pitchFamily="18" charset="0"/>
              </a:rPr>
              <a:t>С</a:t>
            </a:r>
            <a:r>
              <a:rPr lang="ru-RU" dirty="0" smtClean="0">
                <a:latin typeface="Constantia" pitchFamily="18" charset="0"/>
              </a:rPr>
              <a:t>лово </a:t>
            </a:r>
            <a:r>
              <a:rPr lang="ru-RU" dirty="0" smtClean="0">
                <a:latin typeface="Constantia" pitchFamily="18" charset="0"/>
              </a:rPr>
              <a:t>«татуировка» происходит от имени бога полинезийцев «Тики», который якобы и придумал татуировку.</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latin typeface="Constantia" pitchFamily="18" charset="0"/>
              </a:rPr>
              <a:t>Татуировка как нательная живопись</a:t>
            </a:r>
            <a:r>
              <a:rPr lang="ru-RU" b="1" dirty="0" smtClean="0"/>
              <a:t/>
            </a:r>
            <a:br>
              <a:rPr lang="ru-RU" b="1" dirty="0" smtClean="0"/>
            </a:br>
            <a:endParaRPr lang="ru-RU" dirty="0"/>
          </a:p>
        </p:txBody>
      </p:sp>
      <p:sp>
        <p:nvSpPr>
          <p:cNvPr id="3" name="Содержимое 2"/>
          <p:cNvSpPr>
            <a:spLocks noGrp="1"/>
          </p:cNvSpPr>
          <p:nvPr>
            <p:ph idx="1"/>
          </p:nvPr>
        </p:nvSpPr>
        <p:spPr>
          <a:xfrm>
            <a:off x="827584" y="908720"/>
            <a:ext cx="5688632" cy="5760640"/>
          </a:xfrm>
        </p:spPr>
        <p:txBody>
          <a:bodyPr>
            <a:normAutofit fontScale="85000" lnSpcReduction="10000"/>
          </a:bodyPr>
          <a:lstStyle/>
          <a:p>
            <a:r>
              <a:rPr lang="ru-RU" dirty="0" smtClean="0">
                <a:latin typeface="Constantia" pitchFamily="18" charset="0"/>
              </a:rPr>
              <a:t>Н</a:t>
            </a:r>
            <a:r>
              <a:rPr lang="ru-RU" dirty="0" smtClean="0">
                <a:latin typeface="Constantia" pitchFamily="18" charset="0"/>
              </a:rPr>
              <a:t>ательная </a:t>
            </a:r>
            <a:r>
              <a:rPr lang="ru-RU" dirty="0" smtClean="0">
                <a:latin typeface="Constantia" pitchFamily="18" charset="0"/>
              </a:rPr>
              <a:t>живопись нашла свое наибольшее распространение в преступной среде, особенно среди осужденных, которые на своем блатном жаргоне ее величают «наколкой», «</a:t>
            </a:r>
            <a:r>
              <a:rPr lang="ru-RU" dirty="0" err="1" smtClean="0">
                <a:latin typeface="Constantia" pitchFamily="18" charset="0"/>
              </a:rPr>
              <a:t>регалкой</a:t>
            </a:r>
            <a:r>
              <a:rPr lang="ru-RU" dirty="0" smtClean="0">
                <a:latin typeface="Constantia" pitchFamily="18" charset="0"/>
              </a:rPr>
              <a:t>», «прошивкой», «картинкой».</a:t>
            </a:r>
          </a:p>
          <a:p>
            <a:r>
              <a:rPr lang="ru-RU" dirty="0" smtClean="0">
                <a:latin typeface="Constantia" pitchFamily="18" charset="0"/>
              </a:rPr>
              <a:t>Татуировка стала своеобразной визитной карточкой преступника, которую трудно потерять. По наличию и типу наколок воровской мир </a:t>
            </a:r>
            <a:r>
              <a:rPr lang="ru-RU" dirty="0" smtClean="0">
                <a:latin typeface="Constantia" pitchFamily="18" charset="0"/>
              </a:rPr>
              <a:t>делил </a:t>
            </a:r>
            <a:r>
              <a:rPr lang="ru-RU" dirty="0" smtClean="0">
                <a:latin typeface="Constantia" pitchFamily="18" charset="0"/>
              </a:rPr>
              <a:t>«своих» и «чужих».</a:t>
            </a:r>
            <a:endParaRPr lang="ru-RU" dirty="0">
              <a:latin typeface="Constantia" pitchFamily="18" charset="0"/>
            </a:endParaRPr>
          </a:p>
        </p:txBody>
      </p:sp>
      <p:pic>
        <p:nvPicPr>
          <p:cNvPr id="4" name="Рисунок 3" descr="23201724.jpg"/>
          <p:cNvPicPr>
            <a:picLocks noChangeAspect="1"/>
          </p:cNvPicPr>
          <p:nvPr/>
        </p:nvPicPr>
        <p:blipFill>
          <a:blip r:embed="rId2" cstate="print"/>
          <a:stretch>
            <a:fillRect/>
          </a:stretch>
        </p:blipFill>
        <p:spPr>
          <a:xfrm>
            <a:off x="6372200" y="1196752"/>
            <a:ext cx="2497460" cy="4676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dirty="0" smtClean="0">
                <a:latin typeface="Constantia" pitchFamily="18" charset="0"/>
              </a:rPr>
              <a:t>Татуировки-эполеты как символ </a:t>
            </a:r>
            <a:r>
              <a:rPr lang="ru-RU" sz="2700" b="1" dirty="0" smtClean="0">
                <a:latin typeface="Constantia" pitchFamily="18" charset="0"/>
              </a:rPr>
              <a:t>блатного авторитета</a:t>
            </a:r>
            <a:r>
              <a:rPr lang="ru-RU" b="1" dirty="0" smtClean="0"/>
              <a:t/>
            </a:r>
            <a:br>
              <a:rPr lang="ru-RU" b="1" dirty="0" smtClean="0"/>
            </a:br>
            <a:endParaRPr lang="ru-RU" dirty="0"/>
          </a:p>
        </p:txBody>
      </p:sp>
      <p:pic>
        <p:nvPicPr>
          <p:cNvPr id="4" name="Содержимое 3" descr="99868517.png"/>
          <p:cNvPicPr>
            <a:picLocks noGrp="1" noChangeAspect="1"/>
          </p:cNvPicPr>
          <p:nvPr>
            <p:ph idx="1"/>
          </p:nvPr>
        </p:nvPicPr>
        <p:blipFill>
          <a:blip r:embed="rId2" cstate="print"/>
          <a:stretch>
            <a:fillRect/>
          </a:stretch>
        </p:blipFill>
        <p:spPr>
          <a:xfrm>
            <a:off x="1043607" y="1412776"/>
            <a:ext cx="2753449" cy="2628291"/>
          </a:xfrm>
        </p:spPr>
      </p:pic>
      <p:pic>
        <p:nvPicPr>
          <p:cNvPr id="5" name="Рисунок 4" descr="68431518.png"/>
          <p:cNvPicPr>
            <a:picLocks noChangeAspect="1"/>
          </p:cNvPicPr>
          <p:nvPr/>
        </p:nvPicPr>
        <p:blipFill>
          <a:blip r:embed="rId3" cstate="print"/>
          <a:stretch>
            <a:fillRect/>
          </a:stretch>
        </p:blipFill>
        <p:spPr>
          <a:xfrm>
            <a:off x="3707904" y="2492896"/>
            <a:ext cx="2592288" cy="2445391"/>
          </a:xfrm>
          <a:prstGeom prst="rect">
            <a:avLst/>
          </a:prstGeom>
        </p:spPr>
      </p:pic>
      <p:pic>
        <p:nvPicPr>
          <p:cNvPr id="6" name="Рисунок 5" descr="32557656.png"/>
          <p:cNvPicPr>
            <a:picLocks noChangeAspect="1"/>
          </p:cNvPicPr>
          <p:nvPr/>
        </p:nvPicPr>
        <p:blipFill>
          <a:blip r:embed="rId4" cstate="print"/>
          <a:stretch>
            <a:fillRect/>
          </a:stretch>
        </p:blipFill>
        <p:spPr>
          <a:xfrm>
            <a:off x="6300191" y="3717032"/>
            <a:ext cx="2604125" cy="25346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6932666.png"/>
          <p:cNvPicPr>
            <a:picLocks noGrp="1" noChangeAspect="1"/>
          </p:cNvPicPr>
          <p:nvPr>
            <p:ph idx="1"/>
          </p:nvPr>
        </p:nvPicPr>
        <p:blipFill>
          <a:blip r:embed="rId2" cstate="print"/>
          <a:stretch>
            <a:fillRect/>
          </a:stretch>
        </p:blipFill>
        <p:spPr>
          <a:xfrm>
            <a:off x="1187624" y="332656"/>
            <a:ext cx="2520280" cy="3593733"/>
          </a:xfrm>
        </p:spPr>
      </p:pic>
      <p:pic>
        <p:nvPicPr>
          <p:cNvPr id="5" name="Рисунок 4" descr="49432887.png"/>
          <p:cNvPicPr>
            <a:picLocks noChangeAspect="1"/>
          </p:cNvPicPr>
          <p:nvPr/>
        </p:nvPicPr>
        <p:blipFill>
          <a:blip r:embed="rId3" cstate="print"/>
          <a:stretch>
            <a:fillRect/>
          </a:stretch>
        </p:blipFill>
        <p:spPr>
          <a:xfrm>
            <a:off x="5995965" y="260648"/>
            <a:ext cx="2713730" cy="4248472"/>
          </a:xfrm>
          <a:prstGeom prst="rect">
            <a:avLst/>
          </a:prstGeom>
        </p:spPr>
      </p:pic>
      <p:pic>
        <p:nvPicPr>
          <p:cNvPr id="6" name="Содержимое 3" descr="00976492.png"/>
          <p:cNvPicPr>
            <a:picLocks noChangeAspect="1"/>
          </p:cNvPicPr>
          <p:nvPr/>
        </p:nvPicPr>
        <p:blipFill>
          <a:blip r:embed="rId4" cstate="print"/>
          <a:stretch>
            <a:fillRect/>
          </a:stretch>
        </p:blipFill>
        <p:spPr>
          <a:xfrm>
            <a:off x="3491880" y="1988840"/>
            <a:ext cx="2822078" cy="4680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332656"/>
            <a:ext cx="7962088" cy="6336704"/>
          </a:xfrm>
        </p:spPr>
        <p:txBody>
          <a:bodyPr>
            <a:normAutofit fontScale="62500" lnSpcReduction="20000"/>
          </a:bodyPr>
          <a:lstStyle/>
          <a:p>
            <a:pPr marL="0" indent="0">
              <a:buNone/>
            </a:pPr>
            <a:r>
              <a:rPr lang="ru-RU" sz="3800" b="1" dirty="0" smtClean="0">
                <a:latin typeface="Constantia" pitchFamily="18" charset="0"/>
              </a:rPr>
              <a:t>Из откровений заключенного:  </a:t>
            </a:r>
          </a:p>
          <a:p>
            <a:pPr marL="0" indent="0">
              <a:buNone/>
            </a:pPr>
            <a:r>
              <a:rPr lang="ru-RU" i="1" dirty="0" smtClean="0">
                <a:latin typeface="Constantia" pitchFamily="18" charset="0"/>
              </a:rPr>
              <a:t>«Всего </a:t>
            </a:r>
            <a:r>
              <a:rPr lang="ru-RU" i="1" dirty="0" smtClean="0">
                <a:latin typeface="Constantia" pitchFamily="18" charset="0"/>
              </a:rPr>
              <a:t>отбыл в исправительно-трудовых учреждениях 10 лет. „Наколки" сделал, когда впервые попал в заключение. Тогда находился на усиленном режиме и серьезно считал, что только милиция виновата в аресте. Увидев у одного осужденного татуированное слово „ЗЛО" и узнав, что оно расшифровывается как „За все легавым отомщу", наколол это слово на запястье левой руки. К тому же это слово нравилось и тем, что зло есть зло и от хорошей жизни его не накалывают. В то время мне было 18 лет, хотелось выделиться. Я рассчитывал, что после освобождения знакомые, увидев это слово, подумают: „Этот человек видел в жизни много зла". Мне хотелось произвести впечатление человека бывалого.</a:t>
            </a:r>
          </a:p>
          <a:p>
            <a:pPr marL="0" indent="0">
              <a:buNone/>
            </a:pPr>
            <a:r>
              <a:rPr lang="ru-RU" i="1" dirty="0" smtClean="0">
                <a:latin typeface="Constantia" pitchFamily="18" charset="0"/>
              </a:rPr>
              <a:t>Следующая наколка была сделана на запястье правой руки и представляла собой рисунки: рукопожатие двух рук, скрещенные кинжалы и текст „Руку вору, нож — прокурору". Ее сделал под влиянием блатных песен и „воров в законе", хотя сам лично обиды, вражды к прокурору не испытывал. О „ворах в законе", как „незаурядных" преступниках, ходили легенды, и они сильно действовали на таких, как я; мы считали их чуть ли не героями. Эта „наколка" была сделана исключительно для </a:t>
            </a:r>
            <a:r>
              <a:rPr lang="ru-RU" i="1" dirty="0" smtClean="0">
                <a:latin typeface="Constantia" pitchFamily="18" charset="0"/>
              </a:rPr>
              <a:t>колонии».</a:t>
            </a:r>
            <a:endParaRPr lang="ru-RU" i="1" dirty="0" smtClean="0">
              <a:latin typeface="Constantia"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3234459.png"/>
          <p:cNvPicPr>
            <a:picLocks noChangeAspect="1"/>
          </p:cNvPicPr>
          <p:nvPr/>
        </p:nvPicPr>
        <p:blipFill>
          <a:blip r:embed="rId2" cstate="print"/>
          <a:stretch>
            <a:fillRect/>
          </a:stretch>
        </p:blipFill>
        <p:spPr>
          <a:xfrm>
            <a:off x="5076056" y="4437112"/>
            <a:ext cx="1828959" cy="2219136"/>
          </a:xfrm>
          <a:prstGeom prst="rect">
            <a:avLst/>
          </a:prstGeom>
        </p:spPr>
      </p:pic>
      <p:sp>
        <p:nvSpPr>
          <p:cNvPr id="2" name="Заголовок 1"/>
          <p:cNvSpPr>
            <a:spLocks noGrp="1"/>
          </p:cNvSpPr>
          <p:nvPr>
            <p:ph type="title"/>
          </p:nvPr>
        </p:nvSpPr>
        <p:spPr>
          <a:xfrm>
            <a:off x="1331640" y="0"/>
            <a:ext cx="7498080" cy="1340768"/>
          </a:xfrm>
        </p:spPr>
        <p:txBody>
          <a:bodyPr>
            <a:normAutofit fontScale="90000"/>
          </a:bodyPr>
          <a:lstStyle/>
          <a:p>
            <a:pPr algn="ctr"/>
            <a:r>
              <a:rPr lang="ru-RU" dirty="0" smtClean="0"/>
              <a:t/>
            </a:r>
            <a:br>
              <a:rPr lang="ru-RU" dirty="0" smtClean="0"/>
            </a:br>
            <a:r>
              <a:rPr lang="ru-RU" sz="3600" dirty="0" smtClean="0">
                <a:latin typeface="Constantia" pitchFamily="18" charset="0"/>
              </a:rPr>
              <a:t>Мотивы заключенных к нанесению татуировок</a:t>
            </a:r>
            <a:endParaRPr lang="ru-RU" sz="3600" dirty="0">
              <a:latin typeface="Constantia" pitchFamily="18" charset="0"/>
            </a:endParaRPr>
          </a:p>
        </p:txBody>
      </p:sp>
      <p:sp>
        <p:nvSpPr>
          <p:cNvPr id="3" name="Содержимое 2"/>
          <p:cNvSpPr>
            <a:spLocks noGrp="1"/>
          </p:cNvSpPr>
          <p:nvPr>
            <p:ph idx="1"/>
          </p:nvPr>
        </p:nvSpPr>
        <p:spPr>
          <a:xfrm>
            <a:off x="1187624" y="1268760"/>
            <a:ext cx="4392488" cy="5760640"/>
          </a:xfrm>
        </p:spPr>
        <p:txBody>
          <a:bodyPr>
            <a:normAutofit fontScale="55000" lnSpcReduction="20000"/>
          </a:bodyPr>
          <a:lstStyle/>
          <a:p>
            <a:endParaRPr lang="ru-RU" dirty="0" smtClean="0">
              <a:latin typeface="Constantia" pitchFamily="18" charset="0"/>
            </a:endParaRPr>
          </a:p>
          <a:p>
            <a:r>
              <a:rPr lang="ru-RU" dirty="0" smtClean="0">
                <a:latin typeface="Constantia" pitchFamily="18" charset="0"/>
              </a:rPr>
              <a:t>стремление подчиниться неписаному </a:t>
            </a:r>
            <a:r>
              <a:rPr lang="ru-RU" dirty="0" smtClean="0">
                <a:latin typeface="Constantia" pitchFamily="18" charset="0"/>
              </a:rPr>
              <a:t>закону, обычаям, традициям  принятия </a:t>
            </a:r>
            <a:r>
              <a:rPr lang="ru-RU" dirty="0" smtClean="0">
                <a:latin typeface="Constantia" pitchFamily="18" charset="0"/>
              </a:rPr>
              <a:t>в свою среду лиц, отбывающих наказание, </a:t>
            </a:r>
            <a:endParaRPr lang="ru-RU" dirty="0" smtClean="0">
              <a:latin typeface="Constantia" pitchFamily="18" charset="0"/>
            </a:endParaRPr>
          </a:p>
          <a:p>
            <a:r>
              <a:rPr lang="ru-RU" dirty="0" smtClean="0">
                <a:latin typeface="Constantia" pitchFamily="18" charset="0"/>
              </a:rPr>
              <a:t>личное </a:t>
            </a:r>
            <a:r>
              <a:rPr lang="ru-RU" dirty="0" smtClean="0">
                <a:latin typeface="Constantia" pitchFamily="18" charset="0"/>
              </a:rPr>
              <a:t>самоутверждение в определенной группе;</a:t>
            </a:r>
          </a:p>
          <a:p>
            <a:r>
              <a:rPr lang="ru-RU" dirty="0" smtClean="0">
                <a:latin typeface="Constantia" pitchFamily="18" charset="0"/>
              </a:rPr>
              <a:t>тщеславие</a:t>
            </a:r>
            <a:r>
              <a:rPr lang="ru-RU" dirty="0" smtClean="0">
                <a:latin typeface="Constantia" pitchFamily="18" charset="0"/>
              </a:rPr>
              <a:t>, бравада друг перед другом, хвастовство, желание показать свою выносливость, некоторую «исключительность», необычность и «превосходство» над окружающими;</a:t>
            </a:r>
          </a:p>
          <a:p>
            <a:r>
              <a:rPr lang="ru-RU" dirty="0" smtClean="0">
                <a:latin typeface="Constantia" pitchFamily="18" charset="0"/>
              </a:rPr>
              <a:t>подражание </a:t>
            </a:r>
            <a:r>
              <a:rPr lang="ru-RU" dirty="0" smtClean="0">
                <a:latin typeface="Constantia" pitchFamily="18" charset="0"/>
              </a:rPr>
              <a:t>более опытным преступникам, уже имеющим татуировку;</a:t>
            </a:r>
          </a:p>
          <a:p>
            <a:r>
              <a:rPr lang="ru-RU" dirty="0" smtClean="0">
                <a:latin typeface="Constantia" pitchFamily="18" charset="0"/>
              </a:rPr>
              <a:t>своеобразное </a:t>
            </a:r>
            <a:r>
              <a:rPr lang="ru-RU" dirty="0" smtClean="0">
                <a:latin typeface="Constantia" pitchFamily="18" charset="0"/>
              </a:rPr>
              <a:t>украшение, знак «памяти» пребывания в исправительно-трудовых учреждениях;</a:t>
            </a:r>
          </a:p>
          <a:p>
            <a:pPr>
              <a:buNone/>
            </a:pPr>
            <a:r>
              <a:rPr lang="ru-RU" dirty="0" smtClean="0">
                <a:latin typeface="Constantia" pitchFamily="18" charset="0"/>
              </a:rPr>
              <a:t>.</a:t>
            </a:r>
            <a:endParaRPr lang="ru-RU" dirty="0" smtClean="0">
              <a:latin typeface="Constantia" pitchFamily="18" charset="0"/>
            </a:endParaRPr>
          </a:p>
          <a:p>
            <a:endParaRPr lang="ru-RU" dirty="0"/>
          </a:p>
        </p:txBody>
      </p:sp>
      <p:pic>
        <p:nvPicPr>
          <p:cNvPr id="4" name="Рисунок 3" descr="66803524.png"/>
          <p:cNvPicPr>
            <a:picLocks noChangeAspect="1"/>
          </p:cNvPicPr>
          <p:nvPr/>
        </p:nvPicPr>
        <p:blipFill>
          <a:blip r:embed="rId3" cstate="print"/>
          <a:stretch>
            <a:fillRect/>
          </a:stretch>
        </p:blipFill>
        <p:spPr>
          <a:xfrm>
            <a:off x="5796136" y="1412776"/>
            <a:ext cx="2855490" cy="1656184"/>
          </a:xfrm>
          <a:prstGeom prst="rect">
            <a:avLst/>
          </a:prstGeom>
        </p:spPr>
      </p:pic>
      <p:pic>
        <p:nvPicPr>
          <p:cNvPr id="5" name="Рисунок 4" descr="54448186.png"/>
          <p:cNvPicPr>
            <a:picLocks noChangeAspect="1"/>
          </p:cNvPicPr>
          <p:nvPr/>
        </p:nvPicPr>
        <p:blipFill>
          <a:blip r:embed="rId4" cstate="print"/>
          <a:stretch>
            <a:fillRect/>
          </a:stretch>
        </p:blipFill>
        <p:spPr>
          <a:xfrm>
            <a:off x="6402578" y="3212976"/>
            <a:ext cx="2741422" cy="18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517973-2010.10.03-12.14.01-bomz.org-lol_bardak.png"/>
          <p:cNvPicPr>
            <a:picLocks noChangeAspect="1"/>
          </p:cNvPicPr>
          <p:nvPr/>
        </p:nvPicPr>
        <p:blipFill>
          <a:blip r:embed="rId2" cstate="print"/>
          <a:srcRect t="33887" r="26322"/>
          <a:stretch>
            <a:fillRect/>
          </a:stretch>
        </p:blipFill>
        <p:spPr>
          <a:xfrm>
            <a:off x="5796136" y="2852936"/>
            <a:ext cx="3136950" cy="4005064"/>
          </a:xfrm>
          <a:prstGeom prst="rect">
            <a:avLst/>
          </a:prstGeom>
          <a:ln>
            <a:noFill/>
          </a:ln>
          <a:effectLst>
            <a:softEdge rad="112500"/>
          </a:effectLst>
        </p:spPr>
      </p:pic>
      <p:pic>
        <p:nvPicPr>
          <p:cNvPr id="5" name="Рисунок 4" descr="104699-2010.10.03-12.04.35-bomz.org-lol_zviezdiy_na_kolenyah.png"/>
          <p:cNvPicPr>
            <a:picLocks noChangeAspect="1"/>
          </p:cNvPicPr>
          <p:nvPr/>
        </p:nvPicPr>
        <p:blipFill>
          <a:blip r:embed="rId3" cstate="print"/>
          <a:stretch>
            <a:fillRect/>
          </a:stretch>
        </p:blipFill>
        <p:spPr>
          <a:xfrm>
            <a:off x="4860032" y="188640"/>
            <a:ext cx="3995936" cy="2714221"/>
          </a:xfrm>
          <a:prstGeom prst="rect">
            <a:avLst/>
          </a:prstGeom>
          <a:ln>
            <a:noFill/>
          </a:ln>
          <a:effectLst>
            <a:softEdge rad="112500"/>
          </a:effectLst>
        </p:spPr>
      </p:pic>
      <p:pic>
        <p:nvPicPr>
          <p:cNvPr id="7" name="Рисунок 6" descr="387160-2010.10.03-12.10.09-bomz.org-lol_svastikanacistskie_simvoliy.png"/>
          <p:cNvPicPr>
            <a:picLocks noChangeAspect="1"/>
          </p:cNvPicPr>
          <p:nvPr/>
        </p:nvPicPr>
        <p:blipFill>
          <a:blip r:embed="rId4" cstate="print"/>
          <a:srcRect l="13393" r="6246"/>
          <a:stretch>
            <a:fillRect/>
          </a:stretch>
        </p:blipFill>
        <p:spPr>
          <a:xfrm>
            <a:off x="971600" y="404664"/>
            <a:ext cx="3456384" cy="2921496"/>
          </a:xfrm>
          <a:prstGeom prst="rect">
            <a:avLst/>
          </a:prstGeom>
          <a:ln>
            <a:noFill/>
          </a:ln>
          <a:effectLst>
            <a:softEdge rad="112500"/>
          </a:effectLst>
        </p:spPr>
      </p:pic>
      <p:pic>
        <p:nvPicPr>
          <p:cNvPr id="9" name="Рисунок 8" descr="936553-2010.10.03-12.11.19-bomz.org-lol_syer_s.ye.r.png"/>
          <p:cNvPicPr>
            <a:picLocks noChangeAspect="1"/>
          </p:cNvPicPr>
          <p:nvPr/>
        </p:nvPicPr>
        <p:blipFill>
          <a:blip r:embed="rId5" cstate="print"/>
          <a:stretch>
            <a:fillRect/>
          </a:stretch>
        </p:blipFill>
        <p:spPr>
          <a:xfrm>
            <a:off x="1331640" y="3356992"/>
            <a:ext cx="3609611" cy="327144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69780-2010.10.03-10.56.21-bomz.org-lol_bojya_mater.png"/>
          <p:cNvPicPr>
            <a:picLocks noChangeAspect="1"/>
          </p:cNvPicPr>
          <p:nvPr/>
        </p:nvPicPr>
        <p:blipFill>
          <a:blip r:embed="rId2" cstate="print"/>
          <a:stretch>
            <a:fillRect/>
          </a:stretch>
        </p:blipFill>
        <p:spPr>
          <a:xfrm>
            <a:off x="5508104" y="2348880"/>
            <a:ext cx="3390900" cy="4333875"/>
          </a:xfrm>
          <a:prstGeom prst="rect">
            <a:avLst/>
          </a:prstGeom>
          <a:ln>
            <a:noFill/>
          </a:ln>
          <a:effectLst>
            <a:softEdge rad="112500"/>
          </a:effectLst>
        </p:spPr>
      </p:pic>
      <p:pic>
        <p:nvPicPr>
          <p:cNvPr id="4" name="Содержимое 3" descr="195990-2010.10.03-10.40.02-bomz.org-lol_pauk_v_pautine.png"/>
          <p:cNvPicPr>
            <a:picLocks noGrp="1" noChangeAspect="1"/>
          </p:cNvPicPr>
          <p:nvPr>
            <p:ph idx="1"/>
          </p:nvPr>
        </p:nvPicPr>
        <p:blipFill>
          <a:blip r:embed="rId3" cstate="print"/>
          <a:srcRect l="15120"/>
          <a:stretch>
            <a:fillRect/>
          </a:stretch>
        </p:blipFill>
        <p:spPr>
          <a:xfrm>
            <a:off x="539552" y="188641"/>
            <a:ext cx="3816424" cy="3049954"/>
          </a:xfrm>
          <a:prstGeom prst="rect">
            <a:avLst/>
          </a:prstGeom>
          <a:ln>
            <a:noFill/>
          </a:ln>
          <a:effectLst>
            <a:softEdge rad="112500"/>
          </a:effectLst>
        </p:spPr>
      </p:pic>
      <p:pic>
        <p:nvPicPr>
          <p:cNvPr id="5" name="Рисунок 4" descr="926103-2010.10.03-10.54.31-bomz.org-lol_vor_v_zakone.png"/>
          <p:cNvPicPr>
            <a:picLocks noChangeAspect="1"/>
          </p:cNvPicPr>
          <p:nvPr/>
        </p:nvPicPr>
        <p:blipFill>
          <a:blip r:embed="rId4" cstate="print"/>
          <a:stretch>
            <a:fillRect/>
          </a:stretch>
        </p:blipFill>
        <p:spPr>
          <a:xfrm>
            <a:off x="4355976" y="260649"/>
            <a:ext cx="4643413" cy="2448272"/>
          </a:xfrm>
          <a:prstGeom prst="rect">
            <a:avLst/>
          </a:prstGeom>
          <a:ln>
            <a:noFill/>
          </a:ln>
          <a:effectLst>
            <a:softEdge rad="112500"/>
          </a:effectLst>
        </p:spPr>
      </p:pic>
      <p:pic>
        <p:nvPicPr>
          <p:cNvPr id="7" name="Рисунок 6" descr="603864-2010.10.03-12.15.16-bomz.org-lol_letuchaya_miysh.png"/>
          <p:cNvPicPr>
            <a:picLocks noChangeAspect="1"/>
          </p:cNvPicPr>
          <p:nvPr/>
        </p:nvPicPr>
        <p:blipFill>
          <a:blip r:embed="rId5" cstate="print"/>
          <a:stretch>
            <a:fillRect/>
          </a:stretch>
        </p:blipFill>
        <p:spPr>
          <a:xfrm>
            <a:off x="611560" y="3429000"/>
            <a:ext cx="4308020" cy="299407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373</TotalTime>
  <Words>524</Words>
  <Application>Microsoft Office PowerPoint</Application>
  <PresentationFormat>Экран (4:3)</PresentationFormat>
  <Paragraphs>55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Тюремные татуировки и их значения</vt:lpstr>
      <vt:lpstr>Татуировка как ритуальная метка </vt:lpstr>
      <vt:lpstr>Татуировка как нательная живопись </vt:lpstr>
      <vt:lpstr>Татуировки-эполеты как символ блатного авторитета </vt:lpstr>
      <vt:lpstr>Слайд 5</vt:lpstr>
      <vt:lpstr>Слайд 6</vt:lpstr>
      <vt:lpstr> Мотивы заключенных к нанесению татуировок</vt:lpstr>
      <vt:lpstr>Слайд 8</vt:lpstr>
      <vt:lpstr>Слайд 9</vt:lpstr>
      <vt:lpstr>Слайд 10</vt:lpstr>
      <vt:lpstr>Слайд 11</vt:lpstr>
      <vt:lpstr>Виды лагерных татуировок </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Тюремные татуировки и их обозначения</dc:title>
  <dc:creator>Анжела</dc:creator>
  <cp:lastModifiedBy>KSPU</cp:lastModifiedBy>
  <cp:revision>16</cp:revision>
  <dcterms:created xsi:type="dcterms:W3CDTF">2014-09-24T06:01:16Z</dcterms:created>
  <dcterms:modified xsi:type="dcterms:W3CDTF">2016-04-27T05:34:53Z</dcterms:modified>
</cp:coreProperties>
</file>