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2" r:id="rId1"/>
  </p:sldMasterIdLst>
  <p:notesMasterIdLst>
    <p:notesMasterId r:id="rId68"/>
  </p:notesMasterIdLst>
  <p:handoutMasterIdLst>
    <p:handoutMasterId r:id="rId69"/>
  </p:handoutMasterIdLst>
  <p:sldIdLst>
    <p:sldId id="482" r:id="rId2"/>
    <p:sldId id="323" r:id="rId3"/>
    <p:sldId id="377" r:id="rId4"/>
    <p:sldId id="338" r:id="rId5"/>
    <p:sldId id="396" r:id="rId6"/>
    <p:sldId id="325" r:id="rId7"/>
    <p:sldId id="421" r:id="rId8"/>
    <p:sldId id="397" r:id="rId9"/>
    <p:sldId id="379" r:id="rId10"/>
    <p:sldId id="380" r:id="rId11"/>
    <p:sldId id="461" r:id="rId12"/>
    <p:sldId id="478" r:id="rId13"/>
    <p:sldId id="481" r:id="rId14"/>
    <p:sldId id="496" r:id="rId15"/>
    <p:sldId id="489" r:id="rId16"/>
    <p:sldId id="492" r:id="rId17"/>
    <p:sldId id="493" r:id="rId18"/>
    <p:sldId id="494" r:id="rId19"/>
    <p:sldId id="487" r:id="rId20"/>
    <p:sldId id="495" r:id="rId21"/>
    <p:sldId id="497" r:id="rId22"/>
    <p:sldId id="498" r:id="rId23"/>
    <p:sldId id="477" r:id="rId24"/>
    <p:sldId id="499" r:id="rId25"/>
    <p:sldId id="460" r:id="rId26"/>
    <p:sldId id="469" r:id="rId27"/>
    <p:sldId id="329" r:id="rId28"/>
    <p:sldId id="417" r:id="rId29"/>
    <p:sldId id="474" r:id="rId30"/>
    <p:sldId id="472" r:id="rId31"/>
    <p:sldId id="471" r:id="rId32"/>
    <p:sldId id="473" r:id="rId33"/>
    <p:sldId id="475" r:id="rId34"/>
    <p:sldId id="386" r:id="rId35"/>
    <p:sldId id="500" r:id="rId36"/>
    <p:sldId id="501" r:id="rId37"/>
    <p:sldId id="502" r:id="rId38"/>
    <p:sldId id="503" r:id="rId39"/>
    <p:sldId id="462" r:id="rId40"/>
    <p:sldId id="463" r:id="rId41"/>
    <p:sldId id="333" r:id="rId42"/>
    <p:sldId id="476" r:id="rId43"/>
    <p:sldId id="506" r:id="rId44"/>
    <p:sldId id="507" r:id="rId45"/>
    <p:sldId id="424" r:id="rId46"/>
    <p:sldId id="425" r:id="rId47"/>
    <p:sldId id="426" r:id="rId48"/>
    <p:sldId id="427" r:id="rId49"/>
    <p:sldId id="428" r:id="rId50"/>
    <p:sldId id="429" r:id="rId51"/>
    <p:sldId id="430" r:id="rId52"/>
    <p:sldId id="431" r:id="rId53"/>
    <p:sldId id="432" r:id="rId54"/>
    <p:sldId id="433" r:id="rId55"/>
    <p:sldId id="434" r:id="rId56"/>
    <p:sldId id="435" r:id="rId57"/>
    <p:sldId id="479" r:id="rId58"/>
    <p:sldId id="436" r:id="rId59"/>
    <p:sldId id="437" r:id="rId60"/>
    <p:sldId id="438" r:id="rId61"/>
    <p:sldId id="439" r:id="rId62"/>
    <p:sldId id="440" r:id="rId63"/>
    <p:sldId id="441" r:id="rId64"/>
    <p:sldId id="442" r:id="rId65"/>
    <p:sldId id="443" r:id="rId66"/>
    <p:sldId id="445" r:id="rId67"/>
  </p:sldIdLst>
  <p:sldSz cx="9906000" cy="6858000" type="A4"/>
  <p:notesSz cx="9923463" cy="67945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3300"/>
    <a:srgbClr val="FFFF66"/>
    <a:srgbClr val="0066FF"/>
    <a:srgbClr val="009900"/>
    <a:srgbClr val="CC00FF"/>
    <a:srgbClr val="5B9B60"/>
    <a:srgbClr val="CA060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 autoAdjust="0"/>
    <p:restoredTop sz="94790" autoAdjust="0"/>
  </p:normalViewPr>
  <p:slideViewPr>
    <p:cSldViewPr>
      <p:cViewPr varScale="1">
        <p:scale>
          <a:sx n="84" d="100"/>
          <a:sy n="84" d="100"/>
        </p:scale>
        <p:origin x="-90" y="-336"/>
      </p:cViewPr>
      <p:guideLst>
        <p:guide orient="horz" pos="2160"/>
        <p:guide pos="34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962" y="-84"/>
      </p:cViewPr>
      <p:guideLst>
        <p:guide orient="horz" pos="2141"/>
        <p:guide pos="3127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 b="1">
                <a:latin typeface="Times New Roman" pitchFamily="18" charset="0"/>
              </a:defRPr>
            </a:lvl1pPr>
          </a:lstStyle>
          <a:p>
            <a:r>
              <a:rPr lang="de-DE"/>
              <a:t>2010 JVA Straubing mit Tagesablauf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0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1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8588"/>
            <a:ext cx="430053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 b="1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78588"/>
            <a:ext cx="430053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1">
                <a:latin typeface="Times New Roman" pitchFamily="18" charset="0"/>
              </a:defRPr>
            </a:lvl1pPr>
          </a:lstStyle>
          <a:p>
            <a:fld id="{2A28327A-E920-4BBE-9AFF-32DEE3508850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 b="1">
                <a:latin typeface="Times New Roman" pitchFamily="18" charset="0"/>
              </a:defRPr>
            </a:lvl1pPr>
          </a:lstStyle>
          <a:p>
            <a:r>
              <a:rPr lang="de-DE"/>
              <a:t>2010 JVA Straubing mit Tagesablauf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0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1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3250" y="536575"/>
            <a:ext cx="3633788" cy="2516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13100"/>
            <a:ext cx="7275513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Textformatierung des Masters zu bearbeiten.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8588"/>
            <a:ext cx="430053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 b="1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78588"/>
            <a:ext cx="430053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1">
                <a:latin typeface="Times New Roman" pitchFamily="18" charset="0"/>
              </a:defRPr>
            </a:lvl1pPr>
          </a:lstStyle>
          <a:p>
            <a:fld id="{043C4052-7B75-46C4-A0E9-3CAD193DDE38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3250" y="536575"/>
            <a:ext cx="3635375" cy="2516188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3250" y="536575"/>
            <a:ext cx="3635375" cy="2516188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2010 JVA Straubing mit Tagesablauf</a:t>
            </a: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2613" y="508000"/>
            <a:ext cx="3683000" cy="2549525"/>
          </a:xfrm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7388"/>
            <a:ext cx="7939087" cy="305911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073150" y="1905000"/>
            <a:ext cx="84201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918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73150" y="3962400"/>
            <a:ext cx="734695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9185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1073150" y="6245225"/>
            <a:ext cx="2060575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29185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757613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291853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567613" y="6416675"/>
            <a:ext cx="2060575" cy="3524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5DE99417-6639-481A-90F4-A0C076C1009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04528204-2174-4ED5-9886-B0D09244AF8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0438" y="244475"/>
            <a:ext cx="227171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44475"/>
            <a:ext cx="66627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D39A99CA-57EB-4DB0-AFD5-25FC6F4A8C9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44475"/>
            <a:ext cx="90836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08050" y="1905000"/>
            <a:ext cx="86741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8050" y="4076700"/>
            <a:ext cx="86741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08050" y="6245225"/>
            <a:ext cx="2060575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147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27925" y="6381750"/>
            <a:ext cx="2060575" cy="2444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BF2AF028-36FB-4C6F-8BA0-C427B74094D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44475"/>
            <a:ext cx="90836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08050" y="1905000"/>
            <a:ext cx="8674100" cy="4191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8050" y="6245225"/>
            <a:ext cx="2060575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147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27925" y="6381750"/>
            <a:ext cx="2060575" cy="2444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C64185E6-BC3F-4F6C-AF98-D182EED0D6B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44475"/>
            <a:ext cx="90836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8050" y="1905000"/>
            <a:ext cx="426085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321300" y="1905000"/>
            <a:ext cx="426085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321300" y="4076700"/>
            <a:ext cx="426085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08050" y="6245225"/>
            <a:ext cx="2060575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7147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27925" y="6381750"/>
            <a:ext cx="2060575" cy="2444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88994A43-205A-473D-A864-FCA3E258958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300" y="244475"/>
            <a:ext cx="90868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08050" y="6245225"/>
            <a:ext cx="2060575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147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527925" y="6381750"/>
            <a:ext cx="2060575" cy="2444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381EA3D7-395E-4793-A5CF-A5057B1F85C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006DC88A-2FC6-4709-ADF4-620169EA2BD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D5834A91-8969-425B-A6B6-91C755F98A2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8050" y="1905000"/>
            <a:ext cx="426085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905000"/>
            <a:ext cx="426085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92B02D19-56B5-464A-90D6-F00E418FA41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9C701CEB-2680-4EF8-A6D2-D7A093203E6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2F0277C2-B153-4F1C-9F22-31141B6A73F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56E5567A-DE2A-40B7-B326-75ABF3193E3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C9205938-B046-47EB-8A66-D9F5F9385C7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A8A0C6CD-EACE-4603-BE75-548D40DA424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8050" y="6245225"/>
            <a:ext cx="2060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de-DE"/>
          </a:p>
        </p:txBody>
      </p:sp>
      <p:sp>
        <p:nvSpPr>
          <p:cNvPr id="290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147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de-DE"/>
          </a:p>
        </p:txBody>
      </p:sp>
      <p:sp>
        <p:nvSpPr>
          <p:cNvPr id="2908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7925" y="6381750"/>
            <a:ext cx="2060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de-DE"/>
              <a:t>Seite </a:t>
            </a:r>
            <a:fld id="{A3076E2E-CC25-4719-8C0B-0A0E14B65D7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908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95300" y="244475"/>
            <a:ext cx="90836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908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908050" y="1905000"/>
            <a:ext cx="86741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ransition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D87774D2-4E27-47C8-9B83-CD2EC3ACC2AA}" type="slidenum">
              <a:rPr lang="de-DE"/>
              <a:pPr/>
              <a:t>1</a:t>
            </a:fld>
            <a:endParaRPr lang="de-DE"/>
          </a:p>
        </p:txBody>
      </p:sp>
      <p:sp>
        <p:nvSpPr>
          <p:cNvPr id="430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10163" y="1017588"/>
            <a:ext cx="4562475" cy="3419475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  <a:latin typeface="Comic Sans MS" pitchFamily="66" charset="0"/>
              </a:rPr>
              <a:t>Jugendliche Straftäter in  </a:t>
            </a:r>
            <a:br>
              <a:rPr lang="de-DE" sz="28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de-DE" sz="2800" dirty="0" smtClean="0">
                <a:solidFill>
                  <a:schemeClr val="tx1"/>
                </a:solidFill>
                <a:latin typeface="Comic Sans MS" pitchFamily="66" charset="0"/>
              </a:rPr>
              <a:t>Bayern</a:t>
            </a:r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Молодые правонарушители в Баварии</a:t>
            </a:r>
            <a:endParaRPr lang="de-DE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5500688" y="5805488"/>
            <a:ext cx="23606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800" b="1"/>
              <a:t>Version 07.07.2010  Rektor Resch</a:t>
            </a:r>
            <a:r>
              <a:rPr lang="de-DE" sz="600" b="1"/>
              <a:t> JVA Straubing</a:t>
            </a:r>
          </a:p>
        </p:txBody>
      </p:sp>
      <p:pic>
        <p:nvPicPr>
          <p:cNvPr id="430084" name="Picture 4" descr="Bild1"/>
          <p:cNvPicPr>
            <a:picLocks noChangeAspect="1" noChangeArrowheads="1"/>
          </p:cNvPicPr>
          <p:nvPr/>
        </p:nvPicPr>
        <p:blipFill>
          <a:blip r:embed="rId3" cstate="print"/>
          <a:srcRect l="3558" r="7237"/>
          <a:stretch>
            <a:fillRect/>
          </a:stretch>
        </p:blipFill>
        <p:spPr bwMode="auto">
          <a:xfrm>
            <a:off x="0" y="0"/>
            <a:ext cx="4875213" cy="6858000"/>
          </a:xfrm>
          <a:prstGeom prst="rect">
            <a:avLst/>
          </a:prstGeom>
          <a:noFill/>
        </p:spPr>
      </p:pic>
      <p:pic>
        <p:nvPicPr>
          <p:cNvPr id="430085" name="Picture 5" descr="Baywap gross 1999 72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5725" y="4508500"/>
            <a:ext cx="1522413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4D9817EE-D150-4C48-A77A-8146F33E6B6F}" type="slidenum">
              <a:rPr lang="de-DE"/>
              <a:pPr/>
              <a:t>10</a:t>
            </a:fld>
            <a:endParaRPr lang="de-DE"/>
          </a:p>
        </p:txBody>
      </p:sp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49538" y="5805488"/>
            <a:ext cx="4876800" cy="792162"/>
          </a:xfrm>
        </p:spPr>
        <p:txBody>
          <a:bodyPr/>
          <a:lstStyle/>
          <a:p>
            <a:r>
              <a:rPr lang="de-DE" sz="2000">
                <a:latin typeface="Arial" charset="0"/>
              </a:rPr>
              <a:t>Besucherraum mit Trenntisch</a:t>
            </a:r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5772150" y="5084763"/>
            <a:ext cx="3589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endParaRPr lang="ru-RU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8484" name="Picture 4" descr="2002 01 01 Besucherzentrum Trenntischraum"/>
          <p:cNvPicPr>
            <a:picLocks noChangeAspect="1" noChangeArrowheads="1"/>
          </p:cNvPicPr>
          <p:nvPr/>
        </p:nvPicPr>
        <p:blipFill>
          <a:blip r:embed="rId2" cstate="print"/>
          <a:srcRect r="13538" b="19884"/>
          <a:stretch>
            <a:fillRect/>
          </a:stretch>
        </p:blipFill>
        <p:spPr bwMode="auto">
          <a:xfrm>
            <a:off x="812800" y="152400"/>
            <a:ext cx="8748713" cy="58197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878F519-2358-4AE4-AE8E-20373E58E4F9}" type="slidenum">
              <a:rPr lang="de-DE"/>
              <a:pPr/>
              <a:t>11</a:t>
            </a:fld>
            <a:endParaRPr lang="de-DE"/>
          </a:p>
        </p:txBody>
      </p:sp>
      <p:sp>
        <p:nvSpPr>
          <p:cNvPr id="407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6411913"/>
            <a:ext cx="8674100" cy="4460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 smtClean="0"/>
              <a:t>Комната для общих свиданий</a:t>
            </a:r>
            <a:endParaRPr lang="de-DE" sz="2800" dirty="0"/>
          </a:p>
        </p:txBody>
      </p:sp>
      <p:pic>
        <p:nvPicPr>
          <p:cNvPr id="407556" name="Picture 4" descr="2002 01 01 Besucherzentrum Großer Raum vom Beamten aus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 b="9993"/>
          <a:stretch>
            <a:fillRect/>
          </a:stretch>
        </p:blipFill>
        <p:spPr>
          <a:xfrm>
            <a:off x="415925" y="368300"/>
            <a:ext cx="8820150" cy="5926138"/>
          </a:xfrm>
          <a:noFill/>
          <a:ln/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B103A5F6-E987-4AEE-A19D-B64B1E870E86}" type="slidenum">
              <a:rPr lang="de-DE"/>
              <a:pPr/>
              <a:t>12</a:t>
            </a:fld>
            <a:endParaRPr lang="de-DE"/>
          </a:p>
        </p:txBody>
      </p:sp>
      <p:pic>
        <p:nvPicPr>
          <p:cNvPr id="425988" name="Picture 4" descr="1999 00 69 Suedtor mit Schubbb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296863"/>
            <a:ext cx="8893175" cy="626903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C156008-B0D5-42CD-A8C5-CB1C22438384}" type="slidenum">
              <a:rPr lang="de-DE"/>
              <a:pPr/>
              <a:t>13</a:t>
            </a:fld>
            <a:endParaRPr lang="de-DE"/>
          </a:p>
        </p:txBody>
      </p:sp>
      <p:sp>
        <p:nvSpPr>
          <p:cNvPr id="429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Криминализация молодежи в Германии</a:t>
            </a:r>
            <a:endParaRPr lang="de-DE" dirty="0"/>
          </a:p>
        </p:txBody>
      </p:sp>
      <p:sp>
        <p:nvSpPr>
          <p:cNvPr id="4290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Уголовная ответственность с 14 лет</a:t>
            </a:r>
            <a:endParaRPr lang="de-DE" dirty="0"/>
          </a:p>
          <a:p>
            <a:r>
              <a:rPr lang="ru-RU" dirty="0" smtClean="0"/>
              <a:t>До 18 возраста не считаются членами ОПГ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758B37DC-4E00-4A79-9811-E81B76967854}" type="slidenum">
              <a:rPr lang="de-DE"/>
              <a:pPr/>
              <a:t>14</a:t>
            </a:fld>
            <a:endParaRPr lang="de-DE"/>
          </a:p>
        </p:txBody>
      </p:sp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" y="244475"/>
            <a:ext cx="9083675" cy="844550"/>
          </a:xfrm>
        </p:spPr>
        <p:txBody>
          <a:bodyPr/>
          <a:lstStyle/>
          <a:p>
            <a:r>
              <a:rPr lang="ru-RU" sz="4000" dirty="0" smtClean="0"/>
              <a:t>Цели правосудия в отношении несовершеннолетних</a:t>
            </a:r>
            <a:endParaRPr lang="de-DE" sz="4000" dirty="0"/>
          </a:p>
        </p:txBody>
      </p:sp>
      <p:sp>
        <p:nvSpPr>
          <p:cNvPr id="4454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Безопасность общественности </a:t>
            </a:r>
          </a:p>
          <a:p>
            <a:r>
              <a:rPr lang="ru-RU" dirty="0" smtClean="0"/>
              <a:t>Расширение прав и возможностей молодых заключенных</a:t>
            </a:r>
          </a:p>
          <a:p>
            <a:r>
              <a:rPr lang="ru-RU" dirty="0" smtClean="0"/>
              <a:t>Законопослушное поведение</a:t>
            </a:r>
          </a:p>
          <a:p>
            <a:r>
              <a:rPr lang="ru-RU" dirty="0" smtClean="0"/>
              <a:t>Социальная ответственность </a:t>
            </a:r>
          </a:p>
          <a:p>
            <a:r>
              <a:rPr lang="ru-RU" dirty="0" smtClean="0"/>
              <a:t>Образование</a:t>
            </a:r>
            <a:endParaRPr lang="de-DE" dirty="0"/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A0C9A56-CA78-467B-A128-4C212A3373AB}" type="slidenum">
              <a:rPr lang="de-DE"/>
              <a:pPr/>
              <a:t>15</a:t>
            </a:fld>
            <a:endParaRPr lang="de-DE"/>
          </a:p>
        </p:txBody>
      </p:sp>
      <p:sp>
        <p:nvSpPr>
          <p:cNvPr id="438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Принципы</a:t>
            </a:r>
            <a:endParaRPr lang="de-DE" dirty="0"/>
          </a:p>
        </p:txBody>
      </p:sp>
      <p:sp>
        <p:nvSpPr>
          <p:cNvPr id="4382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08050" y="1376363"/>
            <a:ext cx="8674100" cy="4719637"/>
          </a:xfrm>
        </p:spPr>
        <p:txBody>
          <a:bodyPr/>
          <a:lstStyle/>
          <a:p>
            <a:r>
              <a:rPr lang="ru-RU" dirty="0" smtClean="0"/>
              <a:t>Жизнь в тюрьме должна быть приближена к  обычным условиям  жизни, насколько  это возможно. </a:t>
            </a:r>
          </a:p>
          <a:p>
            <a:r>
              <a:rPr lang="ru-RU" dirty="0" smtClean="0"/>
              <a:t>Профилактики вредных  последствий лишения свободы</a:t>
            </a:r>
          </a:p>
          <a:p>
            <a:r>
              <a:rPr lang="ru-RU" dirty="0" smtClean="0"/>
              <a:t>Лечение малолетних преступников</a:t>
            </a:r>
            <a:endParaRPr lang="de-DE" dirty="0"/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DA78561-7EF2-428D-8363-755E29C64DC5}" type="slidenum">
              <a:rPr lang="de-DE"/>
              <a:pPr/>
              <a:t>16</a:t>
            </a:fld>
            <a:endParaRPr lang="de-DE"/>
          </a:p>
        </p:txBody>
      </p:sp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07950"/>
            <a:ext cx="9906000" cy="83661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Контингент</a:t>
            </a:r>
            <a:endParaRPr lang="de-DE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428625" y="1016000"/>
            <a:ext cx="920591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10000"/>
              </a:lnSpc>
            </a:pPr>
            <a:r>
              <a:rPr lang="ru-RU" sz="2000" dirty="0" smtClean="0">
                <a:cs typeface="Arial" charset="0"/>
              </a:rPr>
              <a:t>Из 12 255 заключенных (всего):</a:t>
            </a:r>
          </a:p>
          <a:p>
            <a:pPr marL="457200" indent="-457200" eaLnBrk="0" hangingPunct="0">
              <a:lnSpc>
                <a:spcPct val="110000"/>
              </a:lnSpc>
            </a:pPr>
            <a:endParaRPr lang="ru-RU" sz="2000" dirty="0" smtClean="0">
              <a:cs typeface="Arial" charset="0"/>
            </a:endParaRPr>
          </a:p>
          <a:p>
            <a:pPr marL="457200" indent="-457200" eaLnBrk="0" hangingPunct="0">
              <a:lnSpc>
                <a:spcPct val="110000"/>
              </a:lnSpc>
            </a:pPr>
            <a:endParaRPr lang="ru-RU" sz="2000" dirty="0" smtClean="0">
              <a:cs typeface="Arial" charset="0"/>
            </a:endParaRPr>
          </a:p>
          <a:p>
            <a:pPr marL="457200" indent="-457200" eaLnBrk="0" hangingPunct="0">
              <a:lnSpc>
                <a:spcPct val="110000"/>
              </a:lnSpc>
            </a:pPr>
            <a:r>
              <a:rPr lang="ru-RU" sz="2000" dirty="0" smtClean="0">
                <a:cs typeface="Arial" charset="0"/>
              </a:rPr>
              <a:t>примерно 666 молодых правонарушителей (14-21 лет) </a:t>
            </a:r>
          </a:p>
          <a:p>
            <a:pPr marL="457200" indent="-457200" eaLnBrk="0" hangingPunct="0">
              <a:lnSpc>
                <a:spcPct val="110000"/>
              </a:lnSpc>
            </a:pPr>
            <a:r>
              <a:rPr lang="ru-RU" sz="2000" dirty="0" smtClean="0">
                <a:cs typeface="Arial" charset="0"/>
              </a:rPr>
              <a:t>  </a:t>
            </a:r>
          </a:p>
          <a:p>
            <a:pPr marL="457200" indent="-457200" eaLnBrk="0" hangingPunct="0">
              <a:lnSpc>
                <a:spcPct val="110000"/>
              </a:lnSpc>
            </a:pPr>
            <a:endParaRPr lang="ru-RU" sz="2000" dirty="0" smtClean="0">
              <a:cs typeface="Arial" charset="0"/>
            </a:endParaRPr>
          </a:p>
          <a:p>
            <a:pPr marL="457200" indent="-457200" eaLnBrk="0" hangingPunct="0">
              <a:lnSpc>
                <a:spcPct val="110000"/>
              </a:lnSpc>
            </a:pPr>
            <a:r>
              <a:rPr lang="ru-RU" sz="2000" dirty="0" smtClean="0">
                <a:cs typeface="Arial" charset="0"/>
              </a:rPr>
              <a:t>примерно 235 молодых заключенных подследственных (14-21 лет) </a:t>
            </a:r>
          </a:p>
          <a:p>
            <a:pPr marL="457200" indent="-457200" eaLnBrk="0" hangingPunct="0">
              <a:lnSpc>
                <a:spcPct val="110000"/>
              </a:lnSpc>
            </a:pPr>
            <a:endParaRPr lang="ru-RU" sz="2000" dirty="0" smtClean="0">
              <a:cs typeface="Arial" charset="0"/>
            </a:endParaRPr>
          </a:p>
          <a:p>
            <a:pPr marL="457200" indent="-457200" eaLnBrk="0" hangingPunct="0">
              <a:lnSpc>
                <a:spcPct val="110000"/>
              </a:lnSpc>
            </a:pPr>
            <a:endParaRPr lang="ru-RU" sz="2000" dirty="0" smtClean="0">
              <a:cs typeface="Arial" charset="0"/>
            </a:endParaRPr>
          </a:p>
          <a:p>
            <a:pPr marL="457200" indent="-457200" eaLnBrk="0" hangingPunct="0">
              <a:lnSpc>
                <a:spcPct val="110000"/>
              </a:lnSpc>
            </a:pPr>
            <a:r>
              <a:rPr lang="ru-RU" sz="2000" dirty="0" smtClean="0">
                <a:cs typeface="Arial" charset="0"/>
              </a:rPr>
              <a:t>Приблизительно 30% иностранцев</a:t>
            </a:r>
            <a:endParaRPr lang="de-DE" sz="2400" dirty="0"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FDED016C-98F2-4A9A-B729-2A89B0E7D32B}" type="slidenum">
              <a:rPr lang="de-DE"/>
              <a:pPr/>
              <a:t>17</a:t>
            </a:fld>
            <a:endParaRPr lang="de-DE"/>
          </a:p>
        </p:txBody>
      </p:sp>
      <p:sp>
        <p:nvSpPr>
          <p:cNvPr id="442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80963"/>
            <a:ext cx="9083675" cy="1431925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Comic Sans MS" pitchFamily="66" charset="0"/>
              </a:rPr>
              <a:t>Несовершеннолетние заключенные</a:t>
            </a:r>
            <a:endParaRPr lang="de-DE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423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84238" y="1773238"/>
            <a:ext cx="8674100" cy="4897437"/>
          </a:xfrm>
        </p:spPr>
        <p:txBody>
          <a:bodyPr/>
          <a:lstStyle/>
          <a:p>
            <a:r>
              <a:rPr lang="ru-RU" sz="2800" dirty="0" smtClean="0"/>
              <a:t>Кража, хищение 25,9% </a:t>
            </a:r>
          </a:p>
          <a:p>
            <a:r>
              <a:rPr lang="ru-RU" sz="2800" dirty="0" smtClean="0"/>
              <a:t>Ограбление, вымогательство 25,4% </a:t>
            </a:r>
          </a:p>
          <a:p>
            <a:r>
              <a:rPr lang="ru-RU" sz="2800" dirty="0" smtClean="0"/>
              <a:t>Нападение 21,8% </a:t>
            </a:r>
          </a:p>
          <a:p>
            <a:r>
              <a:rPr lang="ru-RU" sz="2800" dirty="0" smtClean="0"/>
              <a:t>Мошенничество, хищение 4,5% </a:t>
            </a:r>
          </a:p>
          <a:p>
            <a:r>
              <a:rPr lang="ru-RU" sz="2800" dirty="0" smtClean="0"/>
              <a:t>Сексуальные преступления 4.2% </a:t>
            </a:r>
          </a:p>
          <a:p>
            <a:r>
              <a:rPr lang="ru-RU" sz="2800" dirty="0" smtClean="0"/>
              <a:t>Преступления против жизни 4.0%</a:t>
            </a:r>
            <a:endParaRPr lang="de-DE" sz="2800" dirty="0"/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5052D34F-8E48-46AE-A7A2-6FD3EA958637}" type="slidenum">
              <a:rPr lang="de-DE"/>
              <a:pPr/>
              <a:t>18</a:t>
            </a:fld>
            <a:endParaRPr lang="de-DE"/>
          </a:p>
        </p:txBody>
      </p:sp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" y="244475"/>
            <a:ext cx="9083675" cy="844550"/>
          </a:xfrm>
        </p:spPr>
        <p:txBody>
          <a:bodyPr/>
          <a:lstStyle/>
          <a:p>
            <a:r>
              <a:rPr lang="de-DE"/>
              <a:t>Vollzug der Jugendstrafe</a:t>
            </a:r>
          </a:p>
        </p:txBody>
      </p:sp>
      <p:sp>
        <p:nvSpPr>
          <p:cNvPr id="4433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Für den Vollzug der Jugendstrafe gelten grundsätzlich die Vorschriften über der Vollzug von Freiheitsstrafen an Erwachsenen.</a:t>
            </a:r>
          </a:p>
          <a:p>
            <a:pPr>
              <a:buFont typeface="Wingdings" pitchFamily="2" charset="2"/>
              <a:buNone/>
            </a:pPr>
            <a:endParaRPr lang="de-DE"/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A3ABC363-B7F9-4617-A4CB-EA764EEBBE0A}" type="slidenum">
              <a:rPr lang="de-DE"/>
              <a:pPr/>
              <a:t>19</a:t>
            </a:fld>
            <a:endParaRPr lang="de-DE"/>
          </a:p>
        </p:txBody>
      </p:sp>
      <p:sp>
        <p:nvSpPr>
          <p:cNvPr id="43622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908050" y="404813"/>
            <a:ext cx="8674100" cy="5691187"/>
          </a:xfrm>
        </p:spPr>
        <p:txBody>
          <a:bodyPr/>
          <a:lstStyle/>
          <a:p>
            <a:r>
              <a:rPr lang="ru-RU" dirty="0" smtClean="0"/>
              <a:t>От 18 лет и в возрасте до 21 лет преступник осуждается к лишению свободы, если </a:t>
            </a:r>
          </a:p>
          <a:p>
            <a:endParaRPr lang="ru-RU" dirty="0" smtClean="0"/>
          </a:p>
          <a:p>
            <a:r>
              <a:rPr lang="ru-RU" dirty="0" smtClean="0"/>
              <a:t>Это обеспечит развитие молодого человека </a:t>
            </a:r>
          </a:p>
          <a:p>
            <a:endParaRPr lang="ru-RU" dirty="0" smtClean="0"/>
          </a:p>
          <a:p>
            <a:r>
              <a:rPr lang="ru-RU" dirty="0" smtClean="0"/>
              <a:t>Это типично молодежное преступление</a:t>
            </a:r>
            <a:endParaRPr lang="de-DE" dirty="0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61D6CFD7-074D-4DDF-B9D6-3D537A2BB03C}" type="slidenum">
              <a:rPr lang="de-DE"/>
              <a:pPr/>
              <a:t>2</a:t>
            </a:fld>
            <a:endParaRPr lang="de-DE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484188"/>
            <a:ext cx="990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Тюрьмы в Баварии </a:t>
            </a: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1012825" y="1808163"/>
            <a:ext cx="846455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В 2009 году в Баварских  тюрьмах было 5247 сотрудников на  </a:t>
            </a:r>
          </a:p>
          <a:p>
            <a:pPr eaLnBrk="0" hangingPunct="0">
              <a:lnSpc>
                <a:spcPct val="12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12309 заключенных (12,5 </a:t>
            </a: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млн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жит.) </a:t>
            </a:r>
          </a:p>
          <a:p>
            <a:pPr eaLnBrk="0" hangingPunct="0">
              <a:lnSpc>
                <a:spcPct val="12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около 30% иностранцев </a:t>
            </a:r>
          </a:p>
          <a:p>
            <a:pPr eaLnBrk="0" hangingPunct="0">
              <a:lnSpc>
                <a:spcPct val="12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Это дает отношение приблизительно 1: 2,35</a:t>
            </a:r>
            <a:endParaRPr lang="de-DE" sz="14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012825" y="3465513"/>
            <a:ext cx="8151813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ru-RU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Штрафы в Баварии в 2009:                                            356, 2млн. € </a:t>
            </a:r>
          </a:p>
          <a:p>
            <a:pPr eaLnBrk="0" hangingPunct="0">
              <a:lnSpc>
                <a:spcPct val="150000"/>
              </a:lnSpc>
            </a:pPr>
            <a:r>
              <a:rPr lang="ru-RU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Выручка от труда заключенных в 2009 году:                 47,7 </a:t>
            </a:r>
            <a:r>
              <a:rPr lang="ru-RU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млн</a:t>
            </a:r>
            <a:r>
              <a:rPr lang="ru-RU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​​€ </a:t>
            </a:r>
          </a:p>
          <a:p>
            <a:pPr eaLnBrk="0" hangingPunct="0">
              <a:lnSpc>
                <a:spcPct val="150000"/>
              </a:lnSpc>
            </a:pPr>
            <a:r>
              <a:rPr lang="ru-RU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Затраты на заключенного в Баварии:                             € 76,81 / день</a:t>
            </a:r>
            <a:endParaRPr lang="de-DE" b="1" dirty="0">
              <a:solidFill>
                <a:srgbClr val="CC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974725" y="5049838"/>
            <a:ext cx="826928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36 тюрем с 11916 заключенных,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из которых 11071 мужчин (около 7000 одиноких мест)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845 для женщин (500 уединенных мест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de-DE" sz="14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B15C09E6-E758-45EF-BF0E-A0B6AF58DC64}" type="slidenum">
              <a:rPr lang="de-DE"/>
              <a:pPr/>
              <a:t>20</a:t>
            </a:fld>
            <a:endParaRPr lang="de-DE"/>
          </a:p>
        </p:txBody>
      </p:sp>
      <p:sp>
        <p:nvSpPr>
          <p:cNvPr id="44441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404813"/>
            <a:ext cx="8674100" cy="57023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ru-RU" sz="3600" dirty="0" smtClean="0"/>
              <a:t>Правила лишения свободы</a:t>
            </a:r>
            <a:endParaRPr lang="de-DE" sz="3600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de-DE" sz="3600" dirty="0"/>
          </a:p>
          <a:p>
            <a:pPr marL="609600" indent="-609600">
              <a:lnSpc>
                <a:spcPct val="80000"/>
              </a:lnSpc>
            </a:pPr>
            <a:r>
              <a:rPr lang="ru-RU" sz="2800" dirty="0"/>
              <a:t>П</a:t>
            </a:r>
            <a:r>
              <a:rPr lang="ru-RU" sz="2800" dirty="0" smtClean="0"/>
              <a:t>ринцип разделения </a:t>
            </a:r>
          </a:p>
          <a:p>
            <a:pPr marL="609600" indent="-609600">
              <a:lnSpc>
                <a:spcPct val="80000"/>
              </a:lnSpc>
            </a:pPr>
            <a:r>
              <a:rPr lang="ru-RU" sz="2800" dirty="0" smtClean="0"/>
              <a:t>Молодежь, как правило, содержится отдельно от тюремного заключения взрослых. </a:t>
            </a:r>
          </a:p>
          <a:p>
            <a:pPr marL="609600" indent="-609600">
              <a:lnSpc>
                <a:spcPct val="80000"/>
              </a:lnSpc>
            </a:pPr>
            <a:endParaRPr lang="ru-RU" sz="2800" dirty="0" smtClean="0"/>
          </a:p>
          <a:p>
            <a:pPr marL="609600" indent="-609600">
              <a:lnSpc>
                <a:spcPct val="80000"/>
              </a:lnSpc>
            </a:pPr>
            <a:r>
              <a:rPr lang="ru-RU" sz="2800" dirty="0" smtClean="0"/>
              <a:t>Заключенные могут быть освобождены от содержания под стражей, если </a:t>
            </a:r>
          </a:p>
          <a:p>
            <a:pPr marL="609600" indent="-609600">
              <a:lnSpc>
                <a:spcPct val="80000"/>
              </a:lnSpc>
            </a:pPr>
            <a:r>
              <a:rPr lang="ru-RU" sz="2800" dirty="0" smtClean="0"/>
              <a:t>когда они достигли 18-летнего возраста и </a:t>
            </a:r>
          </a:p>
          <a:p>
            <a:pPr marL="609600" indent="-609600">
              <a:lnSpc>
                <a:spcPct val="80000"/>
              </a:lnSpc>
            </a:pPr>
            <a:r>
              <a:rPr lang="ru-RU" sz="2800" dirty="0" smtClean="0"/>
              <a:t>не подходят для молодых правонарушителей </a:t>
            </a:r>
          </a:p>
          <a:p>
            <a:pPr marL="609600" indent="-609600">
              <a:lnSpc>
                <a:spcPct val="80000"/>
              </a:lnSpc>
            </a:pPr>
            <a:r>
              <a:rPr lang="ru-RU" sz="2800" dirty="0" smtClean="0"/>
              <a:t>(Около 20% заключенных)</a:t>
            </a:r>
            <a:endParaRPr lang="de-DE" sz="2800" dirty="0"/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97113E4-72A3-4DAA-9C07-1CDF4541F379}" type="slidenum">
              <a:rPr lang="de-DE"/>
              <a:pPr/>
              <a:t>21</a:t>
            </a:fld>
            <a:endParaRPr lang="de-DE"/>
          </a:p>
        </p:txBody>
      </p:sp>
      <p:sp>
        <p:nvSpPr>
          <p:cNvPr id="446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8950" y="260350"/>
            <a:ext cx="9083675" cy="1008063"/>
          </a:xfrm>
        </p:spPr>
        <p:txBody>
          <a:bodyPr/>
          <a:lstStyle/>
          <a:p>
            <a:r>
              <a:rPr lang="ru-RU" sz="3600" dirty="0" smtClean="0"/>
              <a:t>Исполнение наказания</a:t>
            </a:r>
            <a:endParaRPr lang="de-DE" sz="3600" dirty="0"/>
          </a:p>
        </p:txBody>
      </p:sp>
      <p:sp>
        <p:nvSpPr>
          <p:cNvPr id="4464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08050" y="1341438"/>
            <a:ext cx="8674100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Ограничения для взрослых (разделения, лишения его предметов, переписка) в отношении несовершеннолетних под стражей могут быть разрешены, если это необходимо в связи с образовательной миссией. </a:t>
            </a:r>
          </a:p>
          <a:p>
            <a:pPr>
              <a:lnSpc>
                <a:spcPct val="90000"/>
              </a:lnSpc>
            </a:pP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ru-RU" sz="2800" dirty="0" smtClean="0"/>
              <a:t>В отношении несовершеннолетних под стражей (в частности, в жилых группах) носить личные вещи может быть разрешено.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Четыре часа посещений в месяц</a:t>
            </a:r>
            <a:endParaRPr lang="de-DE" sz="2800" dirty="0"/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9F52322-E04B-4EC1-8344-0E8BEA60E8DB}" type="slidenum">
              <a:rPr lang="de-DE"/>
              <a:pPr/>
              <a:t>22</a:t>
            </a:fld>
            <a:endParaRPr lang="de-DE"/>
          </a:p>
        </p:txBody>
      </p:sp>
      <p:sp>
        <p:nvSpPr>
          <p:cNvPr id="44749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404813"/>
            <a:ext cx="8674100" cy="5702300"/>
          </a:xfrm>
        </p:spPr>
        <p:txBody>
          <a:bodyPr/>
          <a:lstStyle/>
          <a:p>
            <a:r>
              <a:rPr lang="de-DE" sz="2800"/>
              <a:t>Auf einen Haftkostenbeitrag kann verzichtet werden, wenn dies aus Wiedereingliederungsgründen sinnvoll erscheint.</a:t>
            </a:r>
          </a:p>
          <a:p>
            <a:pPr>
              <a:buFont typeface="Wingdings" pitchFamily="2" charset="2"/>
              <a:buNone/>
            </a:pPr>
            <a:r>
              <a:rPr lang="de-DE" sz="2800"/>
              <a:t>Die jungen Gefangenen sollen zur Teilnahme an einer sinnvollen Freizeitbeschäftigung motiviert werden.</a:t>
            </a:r>
          </a:p>
          <a:p>
            <a:r>
              <a:rPr lang="de-DE" sz="2800"/>
              <a:t>Sportmöglichkeiten haben einen besonderen Stellenwert.</a:t>
            </a:r>
          </a:p>
          <a:p>
            <a:r>
              <a:rPr lang="de-DE" sz="2800"/>
              <a:t>Disziplinarrecht gilt grundsätzlich wie bei Erwachsenen. Zusätzlich sind erzieherische Maßnahmen (Weisung für Freizeit, Auflagen) möglich.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31AF6AE5-34DB-4795-B941-548F940E2F39}" type="slidenum">
              <a:rPr lang="de-DE"/>
              <a:pPr/>
              <a:t>23</a:t>
            </a:fld>
            <a:endParaRPr lang="de-DE"/>
          </a:p>
        </p:txBody>
      </p:sp>
      <p:pic>
        <p:nvPicPr>
          <p:cNvPr id="424964" name="Picture 4" descr="HPIM06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0" y="296863"/>
            <a:ext cx="8283575" cy="62420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8F41901D-D96D-4751-A065-F6FB99393FCF}" type="slidenum">
              <a:rPr lang="de-DE"/>
              <a:pPr/>
              <a:t>24</a:t>
            </a:fld>
            <a:endParaRPr lang="de-DE"/>
          </a:p>
        </p:txBody>
      </p:sp>
      <p:sp>
        <p:nvSpPr>
          <p:cNvPr id="448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04850" y="296863"/>
            <a:ext cx="8420100" cy="11430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Структура и штатное расписание учреждения для несовершеннолетних правонарушителей в тюрьме</a:t>
            </a:r>
            <a:endParaRPr lang="de-DE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1136650" y="1196975"/>
            <a:ext cx="8580438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/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Ответственный за осужденных несовершеннолетних правонарушителей и старше (от 19 лет) </a:t>
            </a:r>
          </a:p>
          <a:p>
            <a:pPr marL="457200" indent="-457200" eaLnBrk="0" hangingPunct="0"/>
            <a:endParaRPr lang="ru-RU" sz="2400" b="1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337 мест содержания под стражей (224 номеров одиночного заключения и 25 жилых групп, помещение общего доступа, лазарет) </a:t>
            </a:r>
          </a:p>
          <a:p>
            <a:pPr marL="457200" indent="-457200" eaLnBrk="0" hangingPunct="0"/>
            <a:endParaRPr lang="ru-RU" sz="2000" b="1" dirty="0" smtClean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Кадры: </a:t>
            </a: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Управление тюрьмы (3 сотрудника) </a:t>
            </a: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Администрация (24 сотрудника) </a:t>
            </a: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Специальные профессиональные услуги (психологов, педагогов, социальных работников (19 сотрудников) </a:t>
            </a: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Основной состав  исправительных учреждений (115 сотрудников) </a:t>
            </a: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Заводской сервис (27 сотрудников) </a:t>
            </a:r>
          </a:p>
          <a:p>
            <a:pPr marL="457200" indent="-457200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Уход, служба (5 сотрудников)</a:t>
            </a:r>
            <a:endParaRPr lang="de-DE" sz="20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endParaRPr lang="de-DE" sz="2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endParaRPr lang="de-DE" sz="2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endParaRPr lang="de-DE" sz="2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endParaRPr lang="de-DE" sz="2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marL="457200" indent="-457200" eaLnBrk="0" hangingPunct="0"/>
            <a:endParaRPr lang="de-DE" sz="2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8865A6B-53E1-4C61-B8C1-2FAAF8064D11}" type="slidenum">
              <a:rPr lang="de-DE"/>
              <a:pPr/>
              <a:t>25</a:t>
            </a:fld>
            <a:endParaRPr lang="de-DE"/>
          </a:p>
        </p:txBody>
      </p:sp>
      <p:sp>
        <p:nvSpPr>
          <p:cNvPr id="406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8950" y="0"/>
            <a:ext cx="9083675" cy="555625"/>
          </a:xfrm>
        </p:spPr>
        <p:txBody>
          <a:bodyPr/>
          <a:lstStyle/>
          <a:p>
            <a:pPr algn="ctr"/>
            <a:r>
              <a:rPr lang="ru-RU" sz="3200" dirty="0" smtClean="0"/>
              <a:t>Номер одиночного содержания</a:t>
            </a:r>
            <a:endParaRPr lang="de-DE" sz="3200" dirty="0"/>
          </a:p>
        </p:txBody>
      </p:sp>
      <p:pic>
        <p:nvPicPr>
          <p:cNvPr id="406532" name="Picture 4" descr="Bild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8338" y="725488"/>
            <a:ext cx="8172450" cy="6132512"/>
          </a:xfrm>
          <a:noFill/>
          <a:ln/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FEBCE14-ED2B-4267-9D78-D1DFEF5ECBE5}" type="slidenum">
              <a:rPr lang="de-DE"/>
              <a:pPr/>
              <a:t>26</a:t>
            </a:fld>
            <a:endParaRPr lang="de-DE"/>
          </a:p>
        </p:txBody>
      </p:sp>
      <p:pic>
        <p:nvPicPr>
          <p:cNvPr id="416772" name="Picture 4" descr="2004 07 27 Haftraum Sotha Hpim17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113" y="0"/>
            <a:ext cx="5075237" cy="67341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B7F482B3-5CD1-48D6-9807-BAECB5FC8E03}" type="slidenum">
              <a:rPr lang="de-DE"/>
              <a:pPr/>
              <a:t>27</a:t>
            </a:fld>
            <a:endParaRPr lang="de-DE"/>
          </a:p>
        </p:txBody>
      </p:sp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906000" cy="68580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Comic Sans MS" pitchFamily="66" charset="0"/>
              </a:rPr>
              <a:t>Работа и заработок</a:t>
            </a:r>
            <a:endParaRPr lang="de-DE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1048" name="Rectangle 152"/>
          <p:cNvSpPr>
            <a:spLocks noChangeArrowheads="1"/>
          </p:cNvSpPr>
          <p:nvPr/>
        </p:nvSpPr>
        <p:spPr bwMode="auto">
          <a:xfrm>
            <a:off x="4705350" y="2514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1047" name="Picture 151" descr="1983mtuNeueHalleInnen"/>
          <p:cNvPicPr>
            <a:picLocks noChangeAspect="1" noChangeArrowheads="1"/>
          </p:cNvPicPr>
          <p:nvPr/>
        </p:nvPicPr>
        <p:blipFill>
          <a:blip r:embed="rId2" cstate="print"/>
          <a:srcRect b="6654"/>
          <a:stretch>
            <a:fillRect/>
          </a:stretch>
        </p:blipFill>
        <p:spPr bwMode="auto">
          <a:xfrm>
            <a:off x="1281113" y="1520825"/>
            <a:ext cx="7489825" cy="4838700"/>
          </a:xfrm>
          <a:prstGeom prst="rect">
            <a:avLst/>
          </a:prstGeom>
          <a:noFill/>
        </p:spPr>
      </p:pic>
      <p:sp>
        <p:nvSpPr>
          <p:cNvPr id="81059" name="Text Box 163"/>
          <p:cNvSpPr txBox="1">
            <a:spLocks noChangeArrowheads="1"/>
          </p:cNvSpPr>
          <p:nvPr/>
        </p:nvSpPr>
        <p:spPr bwMode="auto">
          <a:xfrm>
            <a:off x="0" y="836613"/>
            <a:ext cx="990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 является обязательной для молодых </a:t>
            </a:r>
          </a:p>
          <a:p>
            <a:pPr algn="ctr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  заключенных</a:t>
            </a:r>
            <a:endParaRPr lang="de-DE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564E66C6-F5C0-4B10-8AD0-A4C85ABDCEDE}" type="slidenum">
              <a:rPr lang="de-DE"/>
              <a:pPr/>
              <a:t>28</a:t>
            </a:fld>
            <a:endParaRPr lang="de-DE"/>
          </a:p>
        </p:txBody>
      </p:sp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906000" cy="882650"/>
          </a:xfrm>
        </p:spPr>
        <p:txBody>
          <a:bodyPr/>
          <a:lstStyle/>
          <a:p>
            <a:pPr algn="ctr"/>
            <a:r>
              <a:rPr lang="ru-RU" sz="4000" b="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Заработок заключенных</a:t>
            </a:r>
            <a:endParaRPr lang="de-DE" sz="4000" b="0" dirty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420813" y="2138363"/>
            <a:ext cx="200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ru-RU" sz="2800" b="1">
              <a:latin typeface="Times New Roman" pitchFamily="18" charset="0"/>
            </a:endParaRP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0" y="1019142"/>
            <a:ext cx="990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Почасовая заработная плата в пять этапов: (+/- 30% премий, разовые выплаты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29383" name="Rectangle 7"/>
          <p:cNvSpPr>
            <a:spLocks noChangeArrowheads="1"/>
          </p:cNvSpPr>
          <p:nvPr/>
        </p:nvSpPr>
        <p:spPr bwMode="auto">
          <a:xfrm>
            <a:off x="1082622" y="3867156"/>
            <a:ext cx="77216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bIns="0">
            <a:spAutoFit/>
          </a:bodyPr>
          <a:lstStyle/>
          <a:p>
            <a:pPr eaLnBrk="0" hangingPunct="0">
              <a:tabLst>
                <a:tab pos="2190750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Средний заработок заключенного о.: </a:t>
            </a:r>
          </a:p>
          <a:p>
            <a:pPr eaLnBrk="0" hangingPunct="0">
              <a:tabLst>
                <a:tab pos="2190750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Валовые доходы около 275, - € в месяц. </a:t>
            </a:r>
          </a:p>
          <a:p>
            <a:pPr eaLnBrk="0" hangingPunct="0">
              <a:tabLst>
                <a:tab pos="2190750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Пособие по безработице135, - €</a:t>
            </a:r>
          </a:p>
          <a:p>
            <a:pPr eaLnBrk="0" hangingPunct="0">
              <a:tabLst>
                <a:tab pos="2190750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(Заключенный по-прежнему платит € 8,70 в страхование по безработице)</a:t>
            </a:r>
            <a:endParaRPr lang="de-DE" dirty="0"/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1411239" y="5121275"/>
            <a:ext cx="670088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Деньги на карманные расходы (месяц): </a:t>
            </a:r>
          </a:p>
          <a:p>
            <a:pPr eaLnBrk="0" hangingPunct="0"/>
            <a:r>
              <a:rPr lang="ru-RU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Заключенные без работы: € 30.36</a:t>
            </a:r>
            <a:endParaRPr lang="de-DE" sz="2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graphicFrame>
        <p:nvGraphicFramePr>
          <p:cNvPr id="229721" name="Group 345"/>
          <p:cNvGraphicFramePr>
            <a:graphicFrameLocks noGrp="1"/>
          </p:cNvGraphicFramePr>
          <p:nvPr>
            <p:ph idx="1"/>
          </p:nvPr>
        </p:nvGraphicFramePr>
        <p:xfrm>
          <a:off x="1012825" y="1808163"/>
          <a:ext cx="7645400" cy="1799908"/>
        </p:xfrm>
        <a:graphic>
          <a:graphicData uri="http://schemas.openxmlformats.org/drawingml/2006/table">
            <a:tbl>
              <a:tblPr/>
              <a:tblGrid>
                <a:gridCol w="1325563"/>
                <a:gridCol w="1046162"/>
                <a:gridCol w="906463"/>
                <a:gridCol w="1089025"/>
                <a:gridCol w="1093787"/>
                <a:gridCol w="1090613"/>
                <a:gridCol w="1093787"/>
              </a:tblGrid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Уровень заработной платы</a:t>
                      </a:r>
                      <a:endParaRPr kumimoji="0" 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A060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A060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A060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DM /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€ /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0,99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€ /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</a:t>
                      </a: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A060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A060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1,73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44F64AF8-47E1-4733-8032-B9244E910F30}" type="slidenum">
              <a:rPr lang="de-DE"/>
              <a:pPr/>
              <a:t>29</a:t>
            </a:fld>
            <a:endParaRPr lang="de-DE"/>
          </a:p>
        </p:txBody>
      </p:sp>
      <p:pic>
        <p:nvPicPr>
          <p:cNvPr id="421892" name="Picture 4" descr="2Werhalle M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454025"/>
            <a:ext cx="8748712" cy="58547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9B0E8CFE-55B3-4C6A-87E8-E30DE0288FEF}" type="slidenum">
              <a:rPr lang="de-DE"/>
              <a:pPr/>
              <a:t>3</a:t>
            </a:fld>
            <a:endParaRPr lang="de-DE"/>
          </a:p>
        </p:txBody>
      </p:sp>
      <p:pic>
        <p:nvPicPr>
          <p:cNvPr id="145414" name="Picture 6" descr="Bayern_300_Far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0" y="506413"/>
            <a:ext cx="6732588" cy="6378575"/>
          </a:xfrm>
          <a:prstGeom prst="rect">
            <a:avLst/>
          </a:prstGeom>
          <a:noFill/>
        </p:spPr>
      </p:pic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525000" cy="425450"/>
          </a:xfrm>
        </p:spPr>
        <p:txBody>
          <a:bodyPr/>
          <a:lstStyle/>
          <a:p>
            <a:pPr algn="ctr"/>
            <a:r>
              <a:rPr lang="de-DE" sz="3600" b="0">
                <a:solidFill>
                  <a:schemeClr val="tx1"/>
                </a:solidFill>
                <a:latin typeface="Comic Sans MS" pitchFamily="66" charset="0"/>
              </a:rPr>
              <a:t>Bayerische Justizvollzugsanstalten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6356350" y="1233488"/>
            <a:ext cx="1522413" cy="755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5418" name="Rectangle 10"/>
          <p:cNvSpPr>
            <a:spLocks noChangeArrowheads="1"/>
          </p:cNvSpPr>
          <p:nvPr/>
        </p:nvSpPr>
        <p:spPr bwMode="auto">
          <a:xfrm>
            <a:off x="6435725" y="3933825"/>
            <a:ext cx="350838" cy="250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3BC06613-BEAE-4CD6-8794-8248F2101FCB}" type="slidenum">
              <a:rPr lang="de-DE"/>
              <a:pPr/>
              <a:t>30</a:t>
            </a:fld>
            <a:endParaRPr lang="de-DE"/>
          </a:p>
        </p:txBody>
      </p:sp>
      <p:pic>
        <p:nvPicPr>
          <p:cNvPr id="419844" name="Picture 4" descr="S73039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222250"/>
            <a:ext cx="8137525" cy="610393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6D958B70-3A20-40F2-B8E6-2F63E8079758}" type="slidenum">
              <a:rPr lang="de-DE"/>
              <a:pPr/>
              <a:t>31</a:t>
            </a:fld>
            <a:endParaRPr lang="de-DE"/>
          </a:p>
        </p:txBody>
      </p:sp>
      <p:pic>
        <p:nvPicPr>
          <p:cNvPr id="418820" name="Picture 4" descr="S73039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238" y="368300"/>
            <a:ext cx="8064500" cy="60467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652D1407-39DC-420E-A483-9404C490397C}" type="slidenum">
              <a:rPr lang="de-DE"/>
              <a:pPr/>
              <a:t>32</a:t>
            </a:fld>
            <a:endParaRPr lang="de-DE"/>
          </a:p>
        </p:txBody>
      </p:sp>
      <p:pic>
        <p:nvPicPr>
          <p:cNvPr id="420868" name="Picture 4" descr="2000 05 10 EDV_Möbel Gefange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75" y="415925"/>
            <a:ext cx="8208963" cy="61563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ACD951E4-4CF1-4BBC-90FF-9CBD832ADADF}" type="slidenum">
              <a:rPr lang="de-DE"/>
              <a:pPr/>
              <a:t>33</a:t>
            </a:fld>
            <a:endParaRPr lang="de-DE"/>
          </a:p>
        </p:txBody>
      </p:sp>
      <p:pic>
        <p:nvPicPr>
          <p:cNvPr id="422916" name="Picture 4" descr="2005 08 08 Schreinerei Kreissäge Hpim4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8" y="128588"/>
            <a:ext cx="8785225" cy="66198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54D86DB-CED7-476C-B3A3-CA527B4DD5B9}" type="slidenum">
              <a:rPr lang="de-DE"/>
              <a:pPr/>
              <a:t>34</a:t>
            </a:fld>
            <a:endParaRPr lang="de-DE"/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0" y="434975"/>
            <a:ext cx="9906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Покупки</a:t>
            </a:r>
            <a:endParaRPr lang="de-DE" sz="44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 eaLnBrk="0" hangingPunct="0"/>
            <a:r>
              <a:rPr lang="ru-RU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Можно делать 1 раз в месяц заказ на покупки</a:t>
            </a: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311150" y="5013325"/>
            <a:ext cx="9594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/>
              <a:t>Покупка  на деньги из дома = 3/7</a:t>
            </a:r>
          </a:p>
          <a:p>
            <a:pPr>
              <a:spcBef>
                <a:spcPct val="50000"/>
              </a:spcBef>
            </a:pPr>
            <a:r>
              <a:rPr lang="ru-RU" dirty="0" smtClean="0"/>
              <a:t>На пособие = 4,7</a:t>
            </a:r>
          </a:p>
          <a:p>
            <a:pPr>
              <a:spcBef>
                <a:spcPct val="50000"/>
              </a:spcBef>
            </a:pPr>
            <a:r>
              <a:rPr lang="ru-RU" dirty="0" smtClean="0"/>
              <a:t>Собственные деньги  - только для специальной  покупки</a:t>
            </a:r>
            <a:endParaRPr lang="de-DE" dirty="0"/>
          </a:p>
        </p:txBody>
      </p:sp>
      <p:pic>
        <p:nvPicPr>
          <p:cNvPr id="157722" name="Picture 26" descr="S73045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1684338"/>
            <a:ext cx="4465638" cy="3348037"/>
          </a:xfrm>
          <a:prstGeom prst="rect">
            <a:avLst/>
          </a:prstGeom>
          <a:noFill/>
        </p:spPr>
      </p:pic>
      <p:pic>
        <p:nvPicPr>
          <p:cNvPr id="157723" name="Picture 27" descr="S73045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463" y="1676400"/>
            <a:ext cx="4427537" cy="331946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C1F00B3D-1E7D-44AE-A6DA-8A21432A9BC0}" type="slidenum">
              <a:rPr lang="de-DE"/>
              <a:pPr/>
              <a:t>35</a:t>
            </a:fld>
            <a:endParaRPr lang="de-DE"/>
          </a:p>
        </p:txBody>
      </p:sp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906000" cy="68580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Comic Sans MS" pitchFamily="66" charset="0"/>
              </a:rPr>
              <a:t>Образование и профессия</a:t>
            </a:r>
            <a:endParaRPr lang="de-DE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4705350" y="2514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0" y="1089025"/>
            <a:ext cx="9906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Участие в системе формального образования, профессиональной подготовки, специальной акции, и работы добровольное</a:t>
            </a:r>
          </a:p>
          <a:p>
            <a:pPr eaLnBrk="0" hangingPunct="0"/>
            <a:endParaRPr lang="ru-RU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/>
            <a:r>
              <a:rPr 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Тренинг имеет приоритет </a:t>
            </a:r>
          </a:p>
          <a:p>
            <a:pPr eaLnBrk="0" hangingPunct="0"/>
            <a:endParaRPr lang="ru-RU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/>
            <a:r>
              <a:rPr 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Школы, учебные заведения, службы занятости, учреждения и объединения для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реинтеграции</a:t>
            </a:r>
            <a:r>
              <a:rPr 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работают в тесном сотрудничестве.</a:t>
            </a:r>
            <a:endParaRPr lang="de-DE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/>
            <a:endParaRPr lang="de-DE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de-DE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/>
            <a:endParaRPr lang="de-DE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8033DFA9-FF18-4315-A48E-BC767D2C51DF}" type="slidenum">
              <a:rPr lang="de-DE"/>
              <a:pPr/>
              <a:t>36</a:t>
            </a:fld>
            <a:endParaRPr lang="de-DE"/>
          </a:p>
        </p:txBody>
      </p:sp>
      <p:sp>
        <p:nvSpPr>
          <p:cNvPr id="450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" y="244475"/>
            <a:ext cx="9083675" cy="663575"/>
          </a:xfrm>
        </p:spPr>
        <p:txBody>
          <a:bodyPr/>
          <a:lstStyle/>
          <a:p>
            <a:r>
              <a:rPr lang="de-DE" sz="4000"/>
              <a:t>Schulische Bildung</a:t>
            </a:r>
          </a:p>
        </p:txBody>
      </p:sp>
      <p:sp>
        <p:nvSpPr>
          <p:cNvPr id="4505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1376363"/>
            <a:ext cx="8674100" cy="4730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2400" dirty="0"/>
              <a:t>Einfacher und qualifizierter Hauptschulabschluss, eventuell mittlerer Bildungsabschluss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Förderkurse für Lernschwache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EDV-Kurse (auch CAD-Kurse)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Erwerb des VHS-Computerpasses in Zusammenarbeit mit der VHS Neuburg und der DEKRA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Berufsschulunterricht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Sprachkurse "Deutsch für Ausländer und Aussiedler"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Sprachkurs "Englisch für Fortgeschrittene"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Englischkurse zur Vorbereitung auf die besondere Leistungsfeststellung für den qualifizierenden Hauptschulabschluss </a:t>
            </a:r>
          </a:p>
          <a:p>
            <a:pPr>
              <a:lnSpc>
                <a:spcPct val="90000"/>
              </a:lnSpc>
            </a:pPr>
            <a:endParaRPr lang="de-DE" sz="2400" dirty="0"/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67AFCC1C-39FA-48F3-B3C5-1E35AA9F7762}" type="slidenum">
              <a:rPr lang="de-DE"/>
              <a:pPr/>
              <a:t>37</a:t>
            </a:fld>
            <a:endParaRPr lang="de-DE"/>
          </a:p>
        </p:txBody>
      </p:sp>
      <p:sp>
        <p:nvSpPr>
          <p:cNvPr id="4515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6388"/>
            <a:ext cx="9906000" cy="854075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Comic Sans MS" pitchFamily="66" charset="0"/>
              </a:rPr>
              <a:t>IT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-класс</a:t>
            </a:r>
            <a:endParaRPr lang="de-DE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51587" name="Picture 3" descr="IMG_8930 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60463"/>
            <a:ext cx="8462962" cy="53276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6DDA3635-3F84-44D5-87AE-7408856376E4}" type="slidenum">
              <a:rPr lang="de-DE"/>
              <a:pPr/>
              <a:t>38</a:t>
            </a:fld>
            <a:endParaRPr lang="de-DE"/>
          </a:p>
        </p:txBody>
      </p:sp>
      <p:sp>
        <p:nvSpPr>
          <p:cNvPr id="45261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404813"/>
            <a:ext cx="8674100" cy="57023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Профессиональное обучение: </a:t>
            </a:r>
          </a:p>
          <a:p>
            <a:pPr>
              <a:lnSpc>
                <a:spcPct val="90000"/>
              </a:lnSpc>
              <a:buNone/>
            </a:pPr>
            <a:endParaRPr lang="ru-RU" dirty="0" smtClean="0"/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Строители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Художники 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Водопроводчики 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Мясники 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Механик завода по санитарному оборудованию, отоплению и кондиционированию воздуха 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Центральное отопление и вентиляция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Тонкая обработка листового металла 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Электрик</a:t>
            </a:r>
            <a:endParaRPr lang="de-DE" sz="2800" dirty="0"/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0683AC7-76DA-410B-BB80-38CE5E8DC9D1}" type="slidenum">
              <a:rPr lang="de-DE"/>
              <a:pPr/>
              <a:t>39</a:t>
            </a:fld>
            <a:endParaRPr lang="de-DE"/>
          </a:p>
        </p:txBody>
      </p:sp>
      <p:sp>
        <p:nvSpPr>
          <p:cNvPr id="408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5849" y="0"/>
            <a:ext cx="9083675" cy="700088"/>
          </a:xfrm>
        </p:spPr>
        <p:txBody>
          <a:bodyPr/>
          <a:lstStyle/>
          <a:p>
            <a:r>
              <a:rPr lang="ru-RU" sz="4000" dirty="0" smtClean="0"/>
              <a:t>Лечение</a:t>
            </a:r>
            <a:endParaRPr lang="de-DE" sz="4000" dirty="0"/>
          </a:p>
        </p:txBody>
      </p:sp>
      <p:sp>
        <p:nvSpPr>
          <p:cNvPr id="408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08050" y="1016000"/>
            <a:ext cx="8674100" cy="55451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терапия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Каждый сексуальный преступник со сроком  более двух лет имеет право на социально-терапевтическое </a:t>
            </a:r>
            <a:r>
              <a:rPr lang="ru-RU" sz="2800" dirty="0" err="1" smtClean="0"/>
              <a:t>лечениеинтервалом</a:t>
            </a:r>
            <a:r>
              <a:rPr lang="ru-RU" sz="2800" dirty="0" smtClean="0"/>
              <a:t> в 6 месяцев . 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9415989F-6265-4FB1-ADFE-7B3A1A6AF9C6}" type="slidenum">
              <a:rPr lang="de-DE"/>
              <a:pPr/>
              <a:t>4</a:t>
            </a:fld>
            <a:endParaRPr lang="de-DE"/>
          </a:p>
        </p:txBody>
      </p:sp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28813" y="0"/>
            <a:ext cx="7697851" cy="9144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Молодежная тюрьма </a:t>
            </a:r>
            <a:r>
              <a:rPr lang="ru-RU" sz="2800" dirty="0" err="1" smtClean="0">
                <a:solidFill>
                  <a:schemeClr val="tx1"/>
                </a:solidFill>
                <a:latin typeface="Comic Sans MS" pitchFamily="66" charset="0"/>
              </a:rPr>
              <a:t>Штраубинг</a:t>
            </a:r>
            <a:endParaRPr lang="de-DE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7177088" y="6553200"/>
            <a:ext cx="1268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400" b="1">
                <a:solidFill>
                  <a:schemeClr val="bg1"/>
                </a:solidFill>
                <a:latin typeface="Times New Roman" pitchFamily="18" charset="0"/>
              </a:rPr>
              <a:t>(C) Peter Ruff</a:t>
            </a:r>
            <a:endParaRPr lang="de-DE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0120" name="Picture 8" descr="2011-JVA-SR-Luftbild-v-N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38" y="765175"/>
            <a:ext cx="9359900" cy="584993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D26EFD3-0A23-42A1-97CF-363411D7F2B2}" type="slidenum">
              <a:rPr lang="de-DE"/>
              <a:pPr/>
              <a:t>40</a:t>
            </a:fld>
            <a:endParaRPr lang="de-DE"/>
          </a:p>
        </p:txBody>
      </p:sp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5388" y="252369"/>
            <a:ext cx="9083675" cy="915988"/>
          </a:xfrm>
        </p:spPr>
        <p:txBody>
          <a:bodyPr/>
          <a:lstStyle/>
          <a:p>
            <a:r>
              <a:rPr lang="ru-RU" dirty="0" smtClean="0"/>
              <a:t>Социальная терапия</a:t>
            </a:r>
            <a:endParaRPr lang="de-DE" dirty="0"/>
          </a:p>
        </p:txBody>
      </p:sp>
      <p:sp>
        <p:nvSpPr>
          <p:cNvPr id="409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1304925"/>
            <a:ext cx="8674100" cy="4802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Группы  от 16 до 24 заключенных в исправительном учреждении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Сеансы групповой терапии (психотерапевтическая и социальное образование) и индивидуальные встречи.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Займет от 2 до 3 лет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Для 24 заключенных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3 психологи (терапевты)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2 социальные работники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7 должностных лиц общей тюремной службы</a:t>
            </a:r>
            <a:endParaRPr lang="de-DE" sz="2800" dirty="0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61F48314-3EC7-4010-AFD2-35ED6D71105B}" type="slidenum">
              <a:rPr lang="de-DE"/>
              <a:pPr/>
              <a:t>41</a:t>
            </a:fld>
            <a:endParaRPr lang="de-DE"/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5811838" y="800064"/>
            <a:ext cx="3811587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ИТ-группы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Брачно-семейные  семинары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Концерты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Медитация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Музыка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Религиозные группы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Шахматы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Специальные события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Спорт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Театр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Терапия группы 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Газеты и книги</a:t>
            </a:r>
            <a:endParaRPr lang="de-DE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5006" name="Rectangle 1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670003" y="225425"/>
            <a:ext cx="5988133" cy="914400"/>
          </a:xfrm>
        </p:spPr>
        <p:txBody>
          <a:bodyPr/>
          <a:lstStyle/>
          <a:p>
            <a:pPr algn="ctr"/>
            <a:r>
              <a:rPr lang="ru-RU" sz="4000" b="0" dirty="0" smtClean="0">
                <a:solidFill>
                  <a:schemeClr val="tx1"/>
                </a:solidFill>
                <a:latin typeface="Comic Sans MS" pitchFamily="66" charset="0"/>
              </a:rPr>
              <a:t>Свободное время</a:t>
            </a:r>
            <a:endParaRPr lang="de-DE" sz="4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5009" name="Picture 17" descr="Bild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813"/>
            <a:ext cx="5616575" cy="51720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E2304CA-7EE6-4350-BE88-0F0C9470C353}" type="slidenum">
              <a:rPr lang="de-DE"/>
              <a:pPr/>
              <a:t>42</a:t>
            </a:fld>
            <a:endParaRPr lang="de-DE"/>
          </a:p>
        </p:txBody>
      </p:sp>
      <p:pic>
        <p:nvPicPr>
          <p:cNvPr id="423940" name="Picture 4" descr="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476250"/>
            <a:ext cx="8913812" cy="594201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94170851-7CF0-4747-B8B6-5722B8DE1056}" type="slidenum">
              <a:rPr lang="de-DE"/>
              <a:pPr/>
              <a:t>43</a:t>
            </a:fld>
            <a:endParaRPr lang="de-DE"/>
          </a:p>
        </p:txBody>
      </p:sp>
      <p:sp>
        <p:nvSpPr>
          <p:cNvPr id="460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" y="244475"/>
            <a:ext cx="9083675" cy="1023938"/>
          </a:xfrm>
        </p:spPr>
        <p:txBody>
          <a:bodyPr/>
          <a:lstStyle/>
          <a:p>
            <a:pPr algn="ctr"/>
            <a:r>
              <a:rPr lang="ru-RU" dirty="0" smtClean="0"/>
              <a:t>Права</a:t>
            </a:r>
            <a:endParaRPr lang="de-DE" dirty="0"/>
          </a:p>
        </p:txBody>
      </p:sp>
      <p:sp>
        <p:nvSpPr>
          <p:cNvPr id="4608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1268413"/>
            <a:ext cx="8674100" cy="4838700"/>
          </a:xfrm>
        </p:spPr>
        <p:txBody>
          <a:bodyPr/>
          <a:lstStyle/>
          <a:p>
            <a:r>
              <a:rPr lang="ru-RU" dirty="0" smtClean="0"/>
              <a:t>Каждый заключенный имеет возможность обратиться в суд с жалобой на нарушение прав</a:t>
            </a:r>
          </a:p>
          <a:p>
            <a:endParaRPr lang="ru-RU" dirty="0" smtClean="0"/>
          </a:p>
          <a:p>
            <a:r>
              <a:rPr lang="ru-RU" dirty="0" smtClean="0"/>
              <a:t>Нарушения его прав должны быть утверждены.</a:t>
            </a:r>
            <a:endParaRPr lang="de-DE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53E30FE-9FAA-454E-9E58-E0BAE22A0859}" type="slidenum">
              <a:rPr lang="de-DE"/>
              <a:pPr/>
              <a:t>44</a:t>
            </a:fld>
            <a:endParaRPr lang="de-DE"/>
          </a:p>
        </p:txBody>
      </p:sp>
      <p:sp>
        <p:nvSpPr>
          <p:cNvPr id="46182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920750" y="549275"/>
            <a:ext cx="8674100" cy="6011863"/>
          </a:xfrm>
        </p:spPr>
        <p:txBody>
          <a:bodyPr/>
          <a:lstStyle/>
          <a:p>
            <a:r>
              <a:rPr lang="ru-RU" dirty="0" smtClean="0"/>
              <a:t>В основном, применение для решения суда приостанавливающего действия. </a:t>
            </a:r>
          </a:p>
          <a:p>
            <a:r>
              <a:rPr lang="ru-RU" dirty="0" smtClean="0"/>
              <a:t>Применение для возможного иска</a:t>
            </a:r>
          </a:p>
          <a:p>
            <a:endParaRPr lang="ru-RU" dirty="0" smtClean="0"/>
          </a:p>
          <a:p>
            <a:r>
              <a:rPr lang="ru-RU" dirty="0" smtClean="0"/>
              <a:t>Решение по Уголовно-исполнительный палаты </a:t>
            </a:r>
          </a:p>
          <a:p>
            <a:r>
              <a:rPr lang="ru-RU" dirty="0" smtClean="0"/>
              <a:t>Возможность обжалования для заключенных или учреждения, если это необходимо для соблюдения права или обеспечения  единой юрисдикции.</a:t>
            </a:r>
            <a:endParaRPr lang="de-DE" dirty="0"/>
          </a:p>
        </p:txBody>
      </p: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F57D7F17-62A7-4D29-BA4A-7BBDE018900F}" type="slidenum">
              <a:rPr lang="de-DE"/>
              <a:pPr/>
              <a:t>45</a:t>
            </a:fld>
            <a:endParaRPr lang="de-DE"/>
          </a:p>
        </p:txBody>
      </p:sp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906463" y="765175"/>
            <a:ext cx="8739929" cy="276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3457" tIns="41729" rIns="83457" bIns="41729">
            <a:spAutoFit/>
          </a:bodyPr>
          <a:lstStyle/>
          <a:p>
            <a:pPr algn="ctr" defTabSz="835025"/>
            <a:r>
              <a:rPr lang="ru-RU" sz="8700" dirty="0" smtClean="0">
                <a:solidFill>
                  <a:srgbClr val="FFFF00"/>
                </a:solidFill>
              </a:rPr>
              <a:t>Распорядок дня </a:t>
            </a:r>
          </a:p>
          <a:p>
            <a:pPr algn="ctr" defTabSz="835025"/>
            <a:r>
              <a:rPr lang="ru-RU" sz="8700" dirty="0" smtClean="0">
                <a:solidFill>
                  <a:srgbClr val="FFFF00"/>
                </a:solidFill>
              </a:rPr>
              <a:t>заключенного</a:t>
            </a:r>
            <a:endParaRPr lang="de-DE" sz="87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665BD684-9B80-43D8-A25E-FB9ACA0CAC14}" type="slidenum">
              <a:rPr lang="de-DE"/>
              <a:pPr/>
              <a:t>46</a:t>
            </a:fld>
            <a:endParaRPr lang="de-DE"/>
          </a:p>
        </p:txBody>
      </p:sp>
      <p:sp>
        <p:nvSpPr>
          <p:cNvPr id="317442" name="Text Box 2"/>
          <p:cNvSpPr txBox="1">
            <a:spLocks noChangeArrowheads="1"/>
          </p:cNvSpPr>
          <p:nvPr/>
        </p:nvSpPr>
        <p:spPr bwMode="auto">
          <a:xfrm>
            <a:off x="366713" y="920750"/>
            <a:ext cx="3571875" cy="822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defTabSz="835025"/>
            <a:r>
              <a:rPr lang="de-DE" sz="4800" dirty="0">
                <a:solidFill>
                  <a:srgbClr val="000000"/>
                </a:solidFill>
              </a:rPr>
              <a:t>06.00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17443" name="Picture 3" descr="2001 07 10 Aufschluss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788" y="176213"/>
            <a:ext cx="4249737" cy="6388100"/>
          </a:xfrm>
          <a:prstGeom prst="rect">
            <a:avLst/>
          </a:prstGeom>
          <a:noFill/>
        </p:spPr>
      </p:pic>
      <p:sp>
        <p:nvSpPr>
          <p:cNvPr id="317444" name="Rectangle 4"/>
          <p:cNvSpPr>
            <a:spLocks noChangeArrowheads="1"/>
          </p:cNvSpPr>
          <p:nvPr/>
        </p:nvSpPr>
        <p:spPr bwMode="hidden">
          <a:xfrm>
            <a:off x="366713" y="2370138"/>
            <a:ext cx="2765505" cy="152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44166" tIns="22083" rIns="44166" bIns="22083">
            <a:spAutoFit/>
          </a:bodyPr>
          <a:lstStyle/>
          <a:p>
            <a:pPr algn="ctr" defTabSz="441325"/>
            <a:r>
              <a:rPr lang="ru-RU" sz="4800" dirty="0" smtClean="0">
                <a:solidFill>
                  <a:srgbClr val="FFFF00"/>
                </a:solidFill>
              </a:rPr>
              <a:t>Контроль</a:t>
            </a:r>
          </a:p>
          <a:p>
            <a:pPr algn="ctr" defTabSz="441325"/>
            <a:r>
              <a:rPr lang="ru-RU" sz="4800" dirty="0" smtClean="0">
                <a:solidFill>
                  <a:srgbClr val="FFFF00"/>
                </a:solidFill>
              </a:rPr>
              <a:t>Подъем  </a:t>
            </a:r>
            <a:endParaRPr lang="de-DE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9E5CEDD2-5D0C-471A-A9D5-3DE59704031E}" type="slidenum">
              <a:rPr lang="de-DE"/>
              <a:pPr/>
              <a:t>47</a:t>
            </a:fld>
            <a:endParaRPr lang="de-DE"/>
          </a:p>
        </p:txBody>
      </p:sp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22238" y="2370138"/>
            <a:ext cx="4089400" cy="156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Выход </a:t>
            </a:r>
          </a:p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Завтрак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19491" name="Picture 3" descr="2001 06 22 Kostträger I C1 im Gang"/>
          <p:cNvPicPr>
            <a:picLocks noChangeAspect="1" noChangeArrowheads="1"/>
          </p:cNvPicPr>
          <p:nvPr/>
        </p:nvPicPr>
        <p:blipFill>
          <a:blip r:embed="rId3" cstate="print"/>
          <a:srcRect l="13841" r="13841"/>
          <a:stretch>
            <a:fillRect/>
          </a:stretch>
        </p:blipFill>
        <p:spPr bwMode="auto">
          <a:xfrm>
            <a:off x="4700588" y="255588"/>
            <a:ext cx="5002212" cy="6308725"/>
          </a:xfrm>
          <a:prstGeom prst="rect">
            <a:avLst/>
          </a:prstGeom>
          <a:noFill/>
        </p:spPr>
      </p:pic>
      <p:sp>
        <p:nvSpPr>
          <p:cNvPr id="319492" name="Rectangle 4"/>
          <p:cNvSpPr>
            <a:spLocks noChangeArrowheads="1"/>
          </p:cNvSpPr>
          <p:nvPr/>
        </p:nvSpPr>
        <p:spPr bwMode="hidden">
          <a:xfrm>
            <a:off x="469900" y="920750"/>
            <a:ext cx="3157538" cy="7762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06.05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82C86934-7C17-41B9-B9E6-B27266966AD7}" type="slidenum">
              <a:rPr lang="de-DE"/>
              <a:pPr/>
              <a:t>48</a:t>
            </a:fld>
            <a:endParaRPr lang="de-DE"/>
          </a:p>
        </p:txBody>
      </p:sp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544513" y="2457450"/>
            <a:ext cx="3727450" cy="156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defTabSz="835025"/>
            <a:r>
              <a:rPr lang="ru-RU" sz="4800" dirty="0" smtClean="0">
                <a:solidFill>
                  <a:srgbClr val="FFFF00"/>
                </a:solidFill>
              </a:rPr>
              <a:t>Выход на работу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21539" name="Picture 3" descr="2001 07 02 Ausrücken 6_45 Uhr 06"/>
          <p:cNvPicPr>
            <a:picLocks noChangeAspect="1" noChangeArrowheads="1"/>
          </p:cNvPicPr>
          <p:nvPr/>
        </p:nvPicPr>
        <p:blipFill>
          <a:blip r:embed="rId3" cstate="print"/>
          <a:srcRect l="24915" r="4152"/>
          <a:stretch>
            <a:fillRect/>
          </a:stretch>
        </p:blipFill>
        <p:spPr bwMode="auto">
          <a:xfrm>
            <a:off x="4675188" y="411163"/>
            <a:ext cx="5010150" cy="5975350"/>
          </a:xfrm>
          <a:prstGeom prst="rect">
            <a:avLst/>
          </a:prstGeom>
          <a:noFill/>
        </p:spPr>
      </p:pic>
      <p:sp>
        <p:nvSpPr>
          <p:cNvPr id="321540" name="Rectangle 4"/>
          <p:cNvSpPr>
            <a:spLocks noChangeArrowheads="1"/>
          </p:cNvSpPr>
          <p:nvPr/>
        </p:nvSpPr>
        <p:spPr bwMode="hidden">
          <a:xfrm>
            <a:off x="680979" y="1055655"/>
            <a:ext cx="3163887" cy="7762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06.35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CF27DAD5-8227-4578-85F8-C3451BF6F048}" type="slidenum">
              <a:rPr lang="de-DE"/>
              <a:pPr/>
              <a:t>49</a:t>
            </a:fld>
            <a:endParaRPr lang="de-DE"/>
          </a:p>
        </p:txBody>
      </p:sp>
      <p:sp>
        <p:nvSpPr>
          <p:cNvPr id="323586" name="Text Box 2"/>
          <p:cNvSpPr txBox="1">
            <a:spLocks noChangeArrowheads="1"/>
          </p:cNvSpPr>
          <p:nvPr/>
        </p:nvSpPr>
        <p:spPr bwMode="auto">
          <a:xfrm>
            <a:off x="400050" y="2801938"/>
            <a:ext cx="3889375" cy="8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Работа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23587" name="Picture 3" descr="2003 11 25 Küche Schnitzelpfanne Hpim0587"/>
          <p:cNvPicPr>
            <a:picLocks noChangeAspect="1" noChangeArrowheads="1"/>
          </p:cNvPicPr>
          <p:nvPr/>
        </p:nvPicPr>
        <p:blipFill>
          <a:blip r:embed="rId3" cstate="print"/>
          <a:srcRect r="12477"/>
          <a:stretch>
            <a:fillRect/>
          </a:stretch>
        </p:blipFill>
        <p:spPr bwMode="auto">
          <a:xfrm>
            <a:off x="4465638" y="608013"/>
            <a:ext cx="5440362" cy="5278437"/>
          </a:xfrm>
          <a:prstGeom prst="rect">
            <a:avLst/>
          </a:prstGeom>
          <a:noFill/>
        </p:spPr>
      </p:pic>
      <p:sp>
        <p:nvSpPr>
          <p:cNvPr id="323588" name="Rectangle 4"/>
          <p:cNvSpPr>
            <a:spLocks noChangeArrowheads="1"/>
          </p:cNvSpPr>
          <p:nvPr/>
        </p:nvSpPr>
        <p:spPr bwMode="hidden">
          <a:xfrm>
            <a:off x="461901" y="909603"/>
            <a:ext cx="3397250" cy="150812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defTabSz="441325"/>
            <a:r>
              <a:rPr lang="de-DE" sz="4800" dirty="0">
                <a:solidFill>
                  <a:srgbClr val="000000"/>
                </a:solidFill>
              </a:rPr>
              <a:t>06.35 </a:t>
            </a:r>
            <a:r>
              <a:rPr lang="ru-RU" sz="4800" dirty="0" smtClean="0">
                <a:solidFill>
                  <a:srgbClr val="000000"/>
                </a:solidFill>
              </a:rPr>
              <a:t>ч до </a:t>
            </a:r>
            <a:r>
              <a:rPr lang="de-DE" sz="4800" dirty="0" smtClean="0">
                <a:solidFill>
                  <a:srgbClr val="000000"/>
                </a:solidFill>
              </a:rPr>
              <a:t> </a:t>
            </a:r>
            <a:endParaRPr lang="de-DE" sz="4800" dirty="0">
              <a:solidFill>
                <a:srgbClr val="000000"/>
              </a:solidFill>
            </a:endParaRPr>
          </a:p>
          <a:p>
            <a:pPr defTabSz="441325"/>
            <a:r>
              <a:rPr lang="de-DE" sz="4800" dirty="0">
                <a:solidFill>
                  <a:srgbClr val="000000"/>
                </a:solidFill>
              </a:rPr>
              <a:t>11.25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A02508E6-9898-48CE-9C8D-DA1964B09B62}" type="slidenum">
              <a:rPr lang="de-DE"/>
              <a:pPr/>
              <a:t>5</a:t>
            </a:fld>
            <a:endParaRPr lang="de-DE"/>
          </a:p>
        </p:txBody>
      </p:sp>
      <p:pic>
        <p:nvPicPr>
          <p:cNvPr id="192520" name="Picture 8" descr="Bild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4350" y="333375"/>
            <a:ext cx="5143500" cy="65246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23BB02C2-BD96-452B-863D-BB8CD11F2853}" type="slidenum">
              <a:rPr lang="de-DE"/>
              <a:pPr/>
              <a:t>50</a:t>
            </a:fld>
            <a:endParaRPr lang="de-DE"/>
          </a:p>
        </p:txBody>
      </p:sp>
      <p:sp>
        <p:nvSpPr>
          <p:cNvPr id="325634" name="Text Box 2"/>
          <p:cNvSpPr txBox="1">
            <a:spLocks noChangeArrowheads="1"/>
          </p:cNvSpPr>
          <p:nvPr/>
        </p:nvSpPr>
        <p:spPr bwMode="auto">
          <a:xfrm>
            <a:off x="260350" y="2409825"/>
            <a:ext cx="4146550" cy="156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Возвращение на обед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25635" name="Picture 3" descr="2001 07 02 Einücken 11_45 Uhr 07"/>
          <p:cNvPicPr>
            <a:picLocks noChangeAspect="1" noChangeArrowheads="1"/>
          </p:cNvPicPr>
          <p:nvPr/>
        </p:nvPicPr>
        <p:blipFill>
          <a:blip r:embed="rId3" cstate="print"/>
          <a:srcRect l="13841" r="20761"/>
          <a:stretch>
            <a:fillRect/>
          </a:stretch>
        </p:blipFill>
        <p:spPr bwMode="auto">
          <a:xfrm>
            <a:off x="4854575" y="176213"/>
            <a:ext cx="4881563" cy="6308725"/>
          </a:xfrm>
          <a:prstGeom prst="rect">
            <a:avLst/>
          </a:prstGeom>
          <a:noFill/>
        </p:spPr>
      </p:pic>
      <p:sp>
        <p:nvSpPr>
          <p:cNvPr id="325636" name="Rectangle 4"/>
          <p:cNvSpPr>
            <a:spLocks noChangeArrowheads="1"/>
          </p:cNvSpPr>
          <p:nvPr/>
        </p:nvSpPr>
        <p:spPr bwMode="hidden">
          <a:xfrm>
            <a:off x="574675" y="960438"/>
            <a:ext cx="3403600" cy="7762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11.25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658397B-46C5-4FE1-875C-249CF4B97F3E}" type="slidenum">
              <a:rPr lang="de-DE"/>
              <a:pPr/>
              <a:t>51</a:t>
            </a:fld>
            <a:endParaRPr lang="de-DE"/>
          </a:p>
        </p:txBody>
      </p:sp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0" y="2527300"/>
            <a:ext cx="4251325" cy="8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Раздача еды</a:t>
            </a:r>
            <a:endParaRPr lang="de-DE" sz="4800" dirty="0">
              <a:solidFill>
                <a:srgbClr val="FFFF00"/>
              </a:solidFill>
            </a:endParaRP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hidden">
          <a:xfrm>
            <a:off x="503238" y="960438"/>
            <a:ext cx="3124200" cy="7762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11.50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27684" name="Picture 4" descr="HPIM1537"/>
          <p:cNvPicPr>
            <a:picLocks noChangeAspect="1" noChangeArrowheads="1"/>
          </p:cNvPicPr>
          <p:nvPr/>
        </p:nvPicPr>
        <p:blipFill>
          <a:blip r:embed="rId3" cstate="print"/>
          <a:srcRect l="6238" r="12477"/>
          <a:stretch>
            <a:fillRect/>
          </a:stretch>
        </p:blipFill>
        <p:spPr bwMode="auto">
          <a:xfrm>
            <a:off x="4251325" y="873125"/>
            <a:ext cx="5376863" cy="55260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DB217919-8422-4EEB-B468-BDFCDCFDF949}" type="slidenum">
              <a:rPr lang="de-DE"/>
              <a:pPr/>
              <a:t>52</a:t>
            </a:fld>
            <a:endParaRPr lang="de-DE"/>
          </a:p>
        </p:txBody>
      </p:sp>
      <p:sp>
        <p:nvSpPr>
          <p:cNvPr id="329730" name="Text Box 2"/>
          <p:cNvSpPr txBox="1">
            <a:spLocks noChangeArrowheads="1"/>
          </p:cNvSpPr>
          <p:nvPr/>
        </p:nvSpPr>
        <p:spPr bwMode="auto">
          <a:xfrm>
            <a:off x="260350" y="3429000"/>
            <a:ext cx="3181350" cy="131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000" dirty="0" smtClean="0">
                <a:solidFill>
                  <a:srgbClr val="FFFF00"/>
                </a:solidFill>
              </a:rPr>
              <a:t>Обеденный перерыв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329731" name="Rectangle 3"/>
          <p:cNvSpPr>
            <a:spLocks noChangeArrowheads="1"/>
          </p:cNvSpPr>
          <p:nvPr/>
        </p:nvSpPr>
        <p:spPr bwMode="hidden">
          <a:xfrm>
            <a:off x="350838" y="981075"/>
            <a:ext cx="3016250" cy="150812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defTabSz="441325"/>
            <a:r>
              <a:rPr lang="de-DE" sz="4800" dirty="0" smtClean="0">
                <a:solidFill>
                  <a:srgbClr val="000000"/>
                </a:solidFill>
              </a:rPr>
              <a:t>11.50</a:t>
            </a:r>
            <a:r>
              <a:rPr lang="ru-RU" sz="4800" dirty="0" smtClean="0">
                <a:solidFill>
                  <a:srgbClr val="000000"/>
                </a:solidFill>
              </a:rPr>
              <a:t> ч</a:t>
            </a:r>
            <a:r>
              <a:rPr lang="de-DE" sz="4800" dirty="0" smtClean="0">
                <a:solidFill>
                  <a:srgbClr val="000000"/>
                </a:solidFill>
              </a:rPr>
              <a:t> </a:t>
            </a:r>
            <a:r>
              <a:rPr lang="ru-RU" sz="4800" dirty="0" smtClean="0">
                <a:solidFill>
                  <a:srgbClr val="000000"/>
                </a:solidFill>
              </a:rPr>
              <a:t>до</a:t>
            </a:r>
            <a:endParaRPr lang="de-DE" sz="4800" dirty="0">
              <a:solidFill>
                <a:srgbClr val="000000"/>
              </a:solidFill>
            </a:endParaRPr>
          </a:p>
          <a:p>
            <a:pPr defTabSz="441325"/>
            <a:r>
              <a:rPr lang="de-DE" sz="4800" dirty="0">
                <a:solidFill>
                  <a:srgbClr val="000000"/>
                </a:solidFill>
              </a:rPr>
              <a:t>12.35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29732" name="Picture 4" descr="HPIM1540"/>
          <p:cNvPicPr>
            <a:picLocks noChangeAspect="1" noChangeArrowheads="1"/>
          </p:cNvPicPr>
          <p:nvPr/>
        </p:nvPicPr>
        <p:blipFill>
          <a:blip r:embed="rId3" cstate="print"/>
          <a:srcRect l="8734"/>
          <a:stretch>
            <a:fillRect/>
          </a:stretch>
        </p:blipFill>
        <p:spPr bwMode="auto">
          <a:xfrm>
            <a:off x="3667125" y="490538"/>
            <a:ext cx="6013450" cy="579913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3D9EDA2E-305C-43BB-B32E-DDCF86645561}" type="slidenum">
              <a:rPr lang="de-DE"/>
              <a:pPr/>
              <a:t>53</a:t>
            </a:fld>
            <a:endParaRPr lang="de-DE"/>
          </a:p>
        </p:txBody>
      </p:sp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122238" y="2684463"/>
            <a:ext cx="4713287" cy="23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Возвращение на рабочие места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31779" name="Picture 3" descr="2001 07 02 Ausrücken 6_45 Uhr"/>
          <p:cNvPicPr>
            <a:picLocks noChangeAspect="1" noChangeArrowheads="1"/>
          </p:cNvPicPr>
          <p:nvPr/>
        </p:nvPicPr>
        <p:blipFill>
          <a:blip r:embed="rId3" cstate="print"/>
          <a:srcRect l="18230" r="18230" b="12144"/>
          <a:stretch>
            <a:fillRect/>
          </a:stretch>
        </p:blipFill>
        <p:spPr bwMode="auto">
          <a:xfrm>
            <a:off x="4848225" y="725488"/>
            <a:ext cx="4792663" cy="5607050"/>
          </a:xfrm>
          <a:prstGeom prst="rect">
            <a:avLst/>
          </a:prstGeom>
          <a:noFill/>
        </p:spPr>
      </p:pic>
      <p:sp>
        <p:nvSpPr>
          <p:cNvPr id="331780" name="Rectangle 4"/>
          <p:cNvSpPr>
            <a:spLocks noChangeArrowheads="1"/>
          </p:cNvSpPr>
          <p:nvPr/>
        </p:nvSpPr>
        <p:spPr bwMode="hidden">
          <a:xfrm>
            <a:off x="469900" y="960438"/>
            <a:ext cx="3273425" cy="7762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12.35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35F697E-C2FC-46A7-87EC-64ACB84B01A0}" type="slidenum">
              <a:rPr lang="de-DE"/>
              <a:pPr/>
              <a:t>54</a:t>
            </a:fld>
            <a:endParaRPr lang="de-DE"/>
          </a:p>
        </p:txBody>
      </p:sp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330200" y="3114675"/>
            <a:ext cx="3389313" cy="8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Работа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33827" name="Picture 3" descr="2005 06 29 JVA SR Schlosserei Hpim34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5238" y="920750"/>
            <a:ext cx="5840412" cy="4962525"/>
          </a:xfrm>
          <a:prstGeom prst="rect">
            <a:avLst/>
          </a:prstGeom>
          <a:noFill/>
        </p:spPr>
      </p:pic>
      <p:sp>
        <p:nvSpPr>
          <p:cNvPr id="333828" name="Rectangle 4"/>
          <p:cNvSpPr>
            <a:spLocks noChangeArrowheads="1"/>
          </p:cNvSpPr>
          <p:nvPr/>
        </p:nvSpPr>
        <p:spPr bwMode="hidden">
          <a:xfrm>
            <a:off x="350838" y="981075"/>
            <a:ext cx="3079750" cy="150812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defTabSz="441325"/>
            <a:r>
              <a:rPr lang="de-DE" sz="4800" dirty="0">
                <a:solidFill>
                  <a:srgbClr val="000000"/>
                </a:solidFill>
              </a:rPr>
              <a:t>12.35 </a:t>
            </a:r>
            <a:r>
              <a:rPr lang="ru-RU" sz="4800" dirty="0" smtClean="0">
                <a:solidFill>
                  <a:srgbClr val="000000"/>
                </a:solidFill>
              </a:rPr>
              <a:t>ч до</a:t>
            </a:r>
            <a:endParaRPr lang="de-DE" sz="4800" dirty="0">
              <a:solidFill>
                <a:srgbClr val="000000"/>
              </a:solidFill>
            </a:endParaRPr>
          </a:p>
          <a:p>
            <a:pPr defTabSz="441325"/>
            <a:r>
              <a:rPr lang="de-DE" sz="4800" dirty="0">
                <a:solidFill>
                  <a:srgbClr val="000000"/>
                </a:solidFill>
              </a:rPr>
              <a:t>15.35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F73D71E3-02B6-4A3B-9F62-8B26896E0AF4}" type="slidenum">
              <a:rPr lang="de-DE"/>
              <a:pPr/>
              <a:t>55</a:t>
            </a:fld>
            <a:endParaRPr lang="de-DE"/>
          </a:p>
        </p:txBody>
      </p:sp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206310" y="2954331"/>
            <a:ext cx="3505248" cy="119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457" tIns="41729" rIns="83457" bIns="41729">
            <a:spAutoFit/>
          </a:bodyPr>
          <a:lstStyle/>
          <a:p>
            <a:pPr algn="ctr" defTabSz="835025"/>
            <a:r>
              <a:rPr lang="ru-RU" sz="3600" dirty="0" smtClean="0">
                <a:solidFill>
                  <a:srgbClr val="FFFF00"/>
                </a:solidFill>
              </a:rPr>
              <a:t>Возвращение в жилой корпус</a:t>
            </a:r>
            <a:endParaRPr lang="de-DE" sz="3600" dirty="0">
              <a:solidFill>
                <a:srgbClr val="FFFF00"/>
              </a:solidFill>
            </a:endParaRPr>
          </a:p>
        </p:txBody>
      </p:sp>
      <p:sp>
        <p:nvSpPr>
          <p:cNvPr id="335875" name="Rectangle 3"/>
          <p:cNvSpPr>
            <a:spLocks noChangeArrowheads="1"/>
          </p:cNvSpPr>
          <p:nvPr/>
        </p:nvSpPr>
        <p:spPr bwMode="hidden">
          <a:xfrm>
            <a:off x="271463" y="1016000"/>
            <a:ext cx="3089275" cy="7762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15.35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35876" name="Picture 4" descr="HPIM15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25" y="685800"/>
            <a:ext cx="5978525" cy="508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24C6859-D682-4AC0-8D15-ADC527C36F4B}" type="slidenum">
              <a:rPr lang="de-DE"/>
              <a:pPr/>
              <a:t>56</a:t>
            </a:fld>
            <a:endParaRPr lang="de-DE"/>
          </a:p>
        </p:txBody>
      </p:sp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122238" y="3232150"/>
            <a:ext cx="3805237" cy="23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Прогулка в тюремном дворе</a:t>
            </a:r>
            <a:endParaRPr lang="de-DE" sz="2400" dirty="0">
              <a:solidFill>
                <a:srgbClr val="FFFF00"/>
              </a:solidFill>
            </a:endParaRPr>
          </a:p>
        </p:txBody>
      </p:sp>
      <p:pic>
        <p:nvPicPr>
          <p:cNvPr id="337923" name="Picture 3" descr="2001 07 02 Hofgang 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7475" y="646113"/>
            <a:ext cx="5718175" cy="5340350"/>
          </a:xfrm>
          <a:prstGeom prst="rect">
            <a:avLst/>
          </a:prstGeom>
          <a:noFill/>
        </p:spPr>
      </p:pic>
      <p:sp>
        <p:nvSpPr>
          <p:cNvPr id="337924" name="Rectangle 4"/>
          <p:cNvSpPr>
            <a:spLocks noChangeArrowheads="1"/>
          </p:cNvSpPr>
          <p:nvPr/>
        </p:nvSpPr>
        <p:spPr bwMode="hidden">
          <a:xfrm>
            <a:off x="279336" y="1092168"/>
            <a:ext cx="3355975" cy="150812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defTabSz="441325"/>
            <a:r>
              <a:rPr lang="de-DE" sz="4800" dirty="0">
                <a:solidFill>
                  <a:srgbClr val="000000"/>
                </a:solidFill>
              </a:rPr>
              <a:t>16.00 </a:t>
            </a:r>
            <a:r>
              <a:rPr lang="ru-RU" sz="4800" dirty="0" smtClean="0">
                <a:solidFill>
                  <a:srgbClr val="000000"/>
                </a:solidFill>
              </a:rPr>
              <a:t>ч </a:t>
            </a:r>
            <a:endParaRPr lang="de-DE" sz="4800" dirty="0">
              <a:solidFill>
                <a:srgbClr val="000000"/>
              </a:solidFill>
            </a:endParaRPr>
          </a:p>
          <a:p>
            <a:pPr defTabSz="441325"/>
            <a:r>
              <a:rPr lang="de-DE" sz="4800" dirty="0">
                <a:solidFill>
                  <a:srgbClr val="000000"/>
                </a:solidFill>
              </a:rPr>
              <a:t>17.00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D7A5BC08-B396-4BD5-9074-87B4BD37D9D5}" type="slidenum">
              <a:rPr lang="de-DE"/>
              <a:pPr/>
              <a:t>57</a:t>
            </a:fld>
            <a:endParaRPr lang="de-DE"/>
          </a:p>
        </p:txBody>
      </p:sp>
      <p:pic>
        <p:nvPicPr>
          <p:cNvPr id="427012" name="Picture 4" descr="2000 07 26 Kirchenhof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274638"/>
            <a:ext cx="8101013" cy="60769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F0357029-5368-4E36-81CE-3F23FE4AB747}" type="slidenum">
              <a:rPr lang="de-DE"/>
              <a:pPr/>
              <a:t>58</a:t>
            </a:fld>
            <a:endParaRPr lang="de-DE"/>
          </a:p>
        </p:txBody>
      </p:sp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366713" y="2801938"/>
            <a:ext cx="3611562" cy="8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2400" dirty="0" smtClean="0">
                <a:solidFill>
                  <a:srgbClr val="FFFF00"/>
                </a:solidFill>
              </a:rPr>
              <a:t>Возвращение в жилой корпус</a:t>
            </a:r>
            <a:endParaRPr lang="de-DE" sz="4800" dirty="0">
              <a:solidFill>
                <a:srgbClr val="FFFF00"/>
              </a:solidFill>
            </a:endParaRPr>
          </a:p>
        </p:txBody>
      </p:sp>
      <p:sp>
        <p:nvSpPr>
          <p:cNvPr id="339971" name="Rectangle 3"/>
          <p:cNvSpPr>
            <a:spLocks noChangeArrowheads="1"/>
          </p:cNvSpPr>
          <p:nvPr/>
        </p:nvSpPr>
        <p:spPr bwMode="hidden">
          <a:xfrm>
            <a:off x="469900" y="920750"/>
            <a:ext cx="3197225" cy="7762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17.00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39972" name="Picture 4" descr="2007 06 05 Einrücken vom Hof HPIM15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63" y="176213"/>
            <a:ext cx="4978400" cy="646588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C8569D45-24F9-4922-9474-1456DAD02EC0}" type="slidenum">
              <a:rPr lang="de-DE"/>
              <a:pPr/>
              <a:t>59</a:t>
            </a:fld>
            <a:endParaRPr lang="de-DE"/>
          </a:p>
        </p:txBody>
      </p:sp>
      <p:sp>
        <p:nvSpPr>
          <p:cNvPr id="342018" name="Text Box 2"/>
          <p:cNvSpPr txBox="1">
            <a:spLocks noChangeArrowheads="1"/>
          </p:cNvSpPr>
          <p:nvPr/>
        </p:nvSpPr>
        <p:spPr bwMode="auto">
          <a:xfrm>
            <a:off x="0" y="2879725"/>
            <a:ext cx="4056063" cy="156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Раздача ужина</a:t>
            </a:r>
            <a:endParaRPr lang="de-DE" sz="4800" dirty="0">
              <a:solidFill>
                <a:srgbClr val="FFFF00"/>
              </a:solidFill>
            </a:endParaRPr>
          </a:p>
        </p:txBody>
      </p:sp>
      <p:pic>
        <p:nvPicPr>
          <p:cNvPr id="342019" name="Picture 3" descr="2001 06 22 Kostträger I C1 vor Gang"/>
          <p:cNvPicPr>
            <a:picLocks noChangeAspect="1" noChangeArrowheads="1"/>
          </p:cNvPicPr>
          <p:nvPr/>
        </p:nvPicPr>
        <p:blipFill>
          <a:blip r:embed="rId3" cstate="print"/>
          <a:srcRect l="6920" r="6920"/>
          <a:stretch>
            <a:fillRect/>
          </a:stretch>
        </p:blipFill>
        <p:spPr bwMode="auto">
          <a:xfrm>
            <a:off x="4049713" y="765175"/>
            <a:ext cx="5451475" cy="5353050"/>
          </a:xfrm>
          <a:prstGeom prst="rect">
            <a:avLst/>
          </a:prstGeom>
          <a:noFill/>
        </p:spPr>
      </p:pic>
      <p:sp>
        <p:nvSpPr>
          <p:cNvPr id="342020" name="Rectangle 4"/>
          <p:cNvSpPr>
            <a:spLocks noChangeArrowheads="1"/>
          </p:cNvSpPr>
          <p:nvPr/>
        </p:nvSpPr>
        <p:spPr bwMode="hidden">
          <a:xfrm>
            <a:off x="503238" y="882650"/>
            <a:ext cx="3124200" cy="7762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>
                <a:solidFill>
                  <a:srgbClr val="000000"/>
                </a:solidFill>
              </a:rPr>
              <a:t>17.05 Uhr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423EFAD4-555A-4D56-B8BA-FBA7CA63AA8B}" type="slidenum">
              <a:rPr lang="de-DE"/>
              <a:pPr/>
              <a:t>6</a:t>
            </a:fld>
            <a:endParaRPr lang="de-DE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819150" y="2997200"/>
            <a:ext cx="2927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accent2"/>
                </a:solidFill>
                <a:latin typeface="Times New Roman" pitchFamily="18" charset="0"/>
              </a:rPr>
              <a:t>			</a:t>
            </a:r>
            <a:endParaRPr lang="de-DE" sz="24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3081338" y="227647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6811" name="Picture 11" descr="HausII_Gang03qu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088" y="188913"/>
            <a:ext cx="7308850" cy="65055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6F34E6F7-409B-4743-85BC-0069422C7D1D}" type="slidenum">
              <a:rPr lang="de-DE"/>
              <a:pPr/>
              <a:t>60</a:t>
            </a:fld>
            <a:endParaRPr lang="de-DE"/>
          </a:p>
        </p:txBody>
      </p:sp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122238" y="2566988"/>
            <a:ext cx="4414837" cy="156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Вечерняя поверка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344067" name="Rectangle 3"/>
          <p:cNvSpPr>
            <a:spLocks noChangeArrowheads="1"/>
          </p:cNvSpPr>
          <p:nvPr/>
        </p:nvSpPr>
        <p:spPr bwMode="hidden">
          <a:xfrm>
            <a:off x="538163" y="765175"/>
            <a:ext cx="3244850" cy="7762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17.30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44068" name="Picture 4" descr="HPIM15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293688"/>
            <a:ext cx="4217987" cy="63087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89C19E94-DE24-4FE1-9344-5F734BB2824E}" type="slidenum">
              <a:rPr lang="de-DE"/>
              <a:pPr/>
              <a:t>61</a:t>
            </a:fld>
            <a:endParaRPr lang="de-DE"/>
          </a:p>
        </p:txBody>
      </p:sp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233363" y="2841625"/>
            <a:ext cx="3860800" cy="310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Вечерние курсы </a:t>
            </a:r>
          </a:p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Ремесла </a:t>
            </a:r>
          </a:p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Музыка </a:t>
            </a:r>
          </a:p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Шахматы </a:t>
            </a:r>
          </a:p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Спорт </a:t>
            </a:r>
          </a:p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Компьютерные курсы </a:t>
            </a:r>
          </a:p>
          <a:p>
            <a:pPr algn="ctr" defTabSz="835025"/>
            <a:r>
              <a:rPr lang="ru-RU" sz="2800" dirty="0" smtClean="0">
                <a:solidFill>
                  <a:srgbClr val="FFFF00"/>
                </a:solidFill>
              </a:rPr>
              <a:t>Школьные курсы</a:t>
            </a:r>
            <a:endParaRPr lang="de-DE" sz="2800" dirty="0">
              <a:solidFill>
                <a:srgbClr val="FFFF00"/>
              </a:solidFill>
            </a:endParaRPr>
          </a:p>
        </p:txBody>
      </p:sp>
      <p:sp>
        <p:nvSpPr>
          <p:cNvPr id="346115" name="Rectangle 3"/>
          <p:cNvSpPr>
            <a:spLocks noChangeArrowheads="1"/>
          </p:cNvSpPr>
          <p:nvPr/>
        </p:nvSpPr>
        <p:spPr bwMode="hidden">
          <a:xfrm>
            <a:off x="330200" y="920750"/>
            <a:ext cx="3375025" cy="150812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defTabSz="441325"/>
            <a:r>
              <a:rPr lang="de-DE" sz="4800" dirty="0" smtClean="0">
                <a:solidFill>
                  <a:srgbClr val="000000"/>
                </a:solidFill>
              </a:rPr>
              <a:t>18.00</a:t>
            </a:r>
            <a:r>
              <a:rPr lang="ru-RU" sz="4800" dirty="0" smtClean="0">
                <a:solidFill>
                  <a:srgbClr val="000000"/>
                </a:solidFill>
              </a:rPr>
              <a:t> ч до </a:t>
            </a:r>
            <a:endParaRPr lang="de-DE" sz="4800" dirty="0">
              <a:solidFill>
                <a:srgbClr val="000000"/>
              </a:solidFill>
            </a:endParaRPr>
          </a:p>
          <a:p>
            <a:pPr defTabSz="441325"/>
            <a:r>
              <a:rPr lang="de-DE" sz="4800" dirty="0">
                <a:solidFill>
                  <a:srgbClr val="000000"/>
                </a:solidFill>
              </a:rPr>
              <a:t>19.45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46116" name="Picture 4" descr="HPIM1515"/>
          <p:cNvPicPr>
            <a:picLocks noChangeAspect="1" noChangeArrowheads="1"/>
          </p:cNvPicPr>
          <p:nvPr/>
        </p:nvPicPr>
        <p:blipFill>
          <a:blip r:embed="rId3" cstate="print"/>
          <a:srcRect l="6238" r="6238"/>
          <a:stretch>
            <a:fillRect/>
          </a:stretch>
        </p:blipFill>
        <p:spPr bwMode="auto">
          <a:xfrm>
            <a:off x="4049713" y="688975"/>
            <a:ext cx="5624512" cy="545941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D3902ADE-F8E5-49F0-B458-43B4D961BF29}" type="slidenum">
              <a:rPr lang="de-DE"/>
              <a:pPr/>
              <a:t>62</a:t>
            </a:fld>
            <a:endParaRPr lang="de-DE"/>
          </a:p>
        </p:txBody>
      </p:sp>
      <p:sp>
        <p:nvSpPr>
          <p:cNvPr id="348162" name="Text Box 2"/>
          <p:cNvSpPr txBox="1">
            <a:spLocks noChangeArrowheads="1"/>
          </p:cNvSpPr>
          <p:nvPr/>
        </p:nvSpPr>
        <p:spPr bwMode="auto">
          <a:xfrm>
            <a:off x="157163" y="2449513"/>
            <a:ext cx="3821112" cy="8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2400" dirty="0" smtClean="0">
                <a:solidFill>
                  <a:srgbClr val="FFFF00"/>
                </a:solidFill>
              </a:rPr>
              <a:t>Конец вечерних курсов</a:t>
            </a:r>
            <a:endParaRPr lang="de-DE" sz="2400" dirty="0" smtClean="0">
              <a:solidFill>
                <a:srgbClr val="FFFF00"/>
              </a:solidFill>
            </a:endParaRPr>
          </a:p>
          <a:p>
            <a:pPr algn="ctr" defTabSz="835025"/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348163" name="Rectangle 3"/>
          <p:cNvSpPr>
            <a:spLocks noChangeArrowheads="1"/>
          </p:cNvSpPr>
          <p:nvPr/>
        </p:nvSpPr>
        <p:spPr bwMode="hidden">
          <a:xfrm>
            <a:off x="155575" y="960438"/>
            <a:ext cx="3095625" cy="7762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19.45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48164" name="Picture 4" descr="HPIM15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063" y="920750"/>
            <a:ext cx="5589587" cy="49911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6EAA58EE-9722-4982-BA3D-2028DCCD6803}" type="slidenum">
              <a:rPr lang="de-DE"/>
              <a:pPr/>
              <a:t>63</a:t>
            </a:fld>
            <a:endParaRPr lang="de-DE"/>
          </a:p>
        </p:txBody>
      </p:sp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157163" y="2214563"/>
            <a:ext cx="3700462" cy="23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Вечерние встречи по интересам</a:t>
            </a:r>
            <a:endParaRPr lang="de-DE" sz="2100" dirty="0">
              <a:solidFill>
                <a:srgbClr val="FFFF00"/>
              </a:solidFill>
            </a:endParaRPr>
          </a:p>
        </p:txBody>
      </p:sp>
      <p:sp>
        <p:nvSpPr>
          <p:cNvPr id="350211" name="Rectangle 3"/>
          <p:cNvSpPr>
            <a:spLocks noChangeArrowheads="1"/>
          </p:cNvSpPr>
          <p:nvPr/>
        </p:nvSpPr>
        <p:spPr bwMode="hidden">
          <a:xfrm>
            <a:off x="400050" y="960438"/>
            <a:ext cx="3267075" cy="7762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21.15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r>
              <a:rPr lang="de-DE" sz="4800" dirty="0" smtClean="0">
                <a:solidFill>
                  <a:srgbClr val="000000"/>
                </a:solidFill>
              </a:rPr>
              <a:t> 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50212" name="Picture 4" descr="2000 12 28 Gefangene Schach 01"/>
          <p:cNvPicPr>
            <a:picLocks noChangeAspect="1" noChangeArrowheads="1"/>
          </p:cNvPicPr>
          <p:nvPr/>
        </p:nvPicPr>
        <p:blipFill>
          <a:blip r:embed="rId3" cstate="print"/>
          <a:srcRect r="13841"/>
          <a:stretch>
            <a:fillRect/>
          </a:stretch>
        </p:blipFill>
        <p:spPr bwMode="auto">
          <a:xfrm>
            <a:off x="3876675" y="450850"/>
            <a:ext cx="5800725" cy="56959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5BEF4F4C-6EFC-4615-BAE6-1C5F96542783}" type="slidenum">
              <a:rPr lang="de-DE"/>
              <a:pPr/>
              <a:t>64</a:t>
            </a:fld>
            <a:endParaRPr lang="de-DE"/>
          </a:p>
        </p:txBody>
      </p:sp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122238" y="2292350"/>
            <a:ext cx="4322762" cy="156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4800" dirty="0" smtClean="0">
                <a:solidFill>
                  <a:srgbClr val="FFFF00"/>
                </a:solidFill>
              </a:rPr>
              <a:t>Запирание на ночь</a:t>
            </a:r>
            <a:endParaRPr lang="de-DE" sz="7200" dirty="0">
              <a:solidFill>
                <a:srgbClr val="FFFF00"/>
              </a:solidFill>
            </a:endParaRPr>
          </a:p>
        </p:txBody>
      </p:sp>
      <p:sp>
        <p:nvSpPr>
          <p:cNvPr id="352259" name="Rectangle 3"/>
          <p:cNvSpPr>
            <a:spLocks noChangeArrowheads="1"/>
          </p:cNvSpPr>
          <p:nvPr/>
        </p:nvSpPr>
        <p:spPr bwMode="hidden">
          <a:xfrm>
            <a:off x="538163" y="842963"/>
            <a:ext cx="3362325" cy="7762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algn="ctr" defTabSz="441325"/>
            <a:r>
              <a:rPr lang="de-DE" sz="4800" dirty="0">
                <a:solidFill>
                  <a:srgbClr val="000000"/>
                </a:solidFill>
              </a:rPr>
              <a:t>21.15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52260" name="Picture 4" descr="2007 06 05 Einschluss HPIM15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0663" y="215900"/>
            <a:ext cx="4295775" cy="64262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93F1657-5D25-433F-9704-136E48563B0E}" type="slidenum">
              <a:rPr lang="de-DE"/>
              <a:pPr/>
              <a:t>65</a:t>
            </a:fld>
            <a:endParaRPr lang="de-DE"/>
          </a:p>
        </p:txBody>
      </p:sp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206310" y="2917818"/>
            <a:ext cx="3373438" cy="28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algn="ctr" defTabSz="835025"/>
            <a:r>
              <a:rPr lang="ru-RU" sz="3600" dirty="0" smtClean="0">
                <a:solidFill>
                  <a:srgbClr val="FFFF00"/>
                </a:solidFill>
              </a:rPr>
              <a:t>Ночной сон </a:t>
            </a:r>
          </a:p>
          <a:p>
            <a:pPr algn="ctr" defTabSz="835025"/>
            <a:r>
              <a:rPr lang="ru-RU" sz="3600" dirty="0" smtClean="0">
                <a:solidFill>
                  <a:srgbClr val="FFFF00"/>
                </a:solidFill>
              </a:rPr>
              <a:t>(Радио и телевизоры </a:t>
            </a:r>
          </a:p>
          <a:p>
            <a:pPr algn="ctr" defTabSz="835025"/>
            <a:r>
              <a:rPr lang="ru-RU" sz="3600" dirty="0" smtClean="0">
                <a:solidFill>
                  <a:srgbClr val="FFFF00"/>
                </a:solidFill>
              </a:rPr>
              <a:t>  на низком объеме)</a:t>
            </a:r>
            <a:endParaRPr lang="de-DE" sz="3600" dirty="0">
              <a:solidFill>
                <a:srgbClr val="FFFF00"/>
              </a:solidFill>
            </a:endParaRPr>
          </a:p>
        </p:txBody>
      </p:sp>
      <p:sp>
        <p:nvSpPr>
          <p:cNvPr id="354307" name="Rectangle 3"/>
          <p:cNvSpPr>
            <a:spLocks noChangeArrowheads="1"/>
          </p:cNvSpPr>
          <p:nvPr/>
        </p:nvSpPr>
        <p:spPr bwMode="hidden">
          <a:xfrm>
            <a:off x="311150" y="882650"/>
            <a:ext cx="3198813" cy="150812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4166" tIns="22083" rIns="44166" bIns="22083">
            <a:spAutoFit/>
          </a:bodyPr>
          <a:lstStyle/>
          <a:p>
            <a:pPr defTabSz="441325"/>
            <a:r>
              <a:rPr lang="de-DE" sz="4800" dirty="0" smtClean="0">
                <a:solidFill>
                  <a:srgbClr val="000000"/>
                </a:solidFill>
              </a:rPr>
              <a:t>22.00</a:t>
            </a:r>
            <a:r>
              <a:rPr lang="ru-RU" sz="4800" dirty="0" smtClean="0">
                <a:solidFill>
                  <a:srgbClr val="000000"/>
                </a:solidFill>
              </a:rPr>
              <a:t> ч </a:t>
            </a:r>
            <a:endParaRPr lang="de-DE" sz="4800" dirty="0">
              <a:solidFill>
                <a:srgbClr val="000000"/>
              </a:solidFill>
            </a:endParaRPr>
          </a:p>
          <a:p>
            <a:pPr defTabSz="441325"/>
            <a:r>
              <a:rPr lang="de-DE" sz="4800" dirty="0">
                <a:solidFill>
                  <a:srgbClr val="000000"/>
                </a:solidFill>
              </a:rPr>
              <a:t>06.00 </a:t>
            </a:r>
            <a:r>
              <a:rPr lang="ru-RU" sz="4800" dirty="0" smtClean="0">
                <a:solidFill>
                  <a:srgbClr val="000000"/>
                </a:solidFill>
              </a:rPr>
              <a:t>ч</a:t>
            </a:r>
            <a:endParaRPr lang="de-DE" sz="4800" dirty="0">
              <a:solidFill>
                <a:srgbClr val="000000"/>
              </a:solidFill>
            </a:endParaRPr>
          </a:p>
        </p:txBody>
      </p:sp>
      <p:pic>
        <p:nvPicPr>
          <p:cNvPr id="354308" name="Picture 4" descr="HPIM1513"/>
          <p:cNvPicPr>
            <a:picLocks noChangeAspect="1" noChangeArrowheads="1"/>
          </p:cNvPicPr>
          <p:nvPr/>
        </p:nvPicPr>
        <p:blipFill>
          <a:blip r:embed="rId3" cstate="print"/>
          <a:srcRect l="6238"/>
          <a:stretch>
            <a:fillRect/>
          </a:stretch>
        </p:blipFill>
        <p:spPr bwMode="auto">
          <a:xfrm>
            <a:off x="3700463" y="842963"/>
            <a:ext cx="5980112" cy="54165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A7482FD-1780-4F6A-947B-407EF72B436B}" type="slidenum">
              <a:rPr lang="de-DE"/>
              <a:pPr/>
              <a:t>66</a:t>
            </a:fld>
            <a:endParaRPr lang="de-DE"/>
          </a:p>
        </p:txBody>
      </p:sp>
      <p:sp>
        <p:nvSpPr>
          <p:cNvPr id="358402" name="Text Box 2"/>
          <p:cNvSpPr txBox="1">
            <a:spLocks noChangeArrowheads="1"/>
          </p:cNvSpPr>
          <p:nvPr/>
        </p:nvSpPr>
        <p:spPr bwMode="auto">
          <a:xfrm>
            <a:off x="2171700" y="692150"/>
            <a:ext cx="5770563" cy="3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457" tIns="41729" rIns="83457" bIns="41729">
            <a:spAutoFit/>
          </a:bodyPr>
          <a:lstStyle/>
          <a:p>
            <a:pPr defTabSz="835025"/>
            <a:r>
              <a:rPr lang="ru-RU" sz="14500" dirty="0" smtClean="0">
                <a:solidFill>
                  <a:srgbClr val="FFFF00"/>
                </a:solidFill>
              </a:rPr>
              <a:t>конец</a:t>
            </a:r>
            <a:endParaRPr lang="de-DE" sz="14500" dirty="0">
              <a:solidFill>
                <a:srgbClr val="FFFF00"/>
              </a:solidFill>
            </a:endParaRPr>
          </a:p>
          <a:p>
            <a:pPr defTabSz="835025"/>
            <a:endParaRPr lang="de-DE" sz="3200" dirty="0">
              <a:solidFill>
                <a:srgbClr val="FFFF00"/>
              </a:solidFill>
            </a:endParaRPr>
          </a:p>
          <a:p>
            <a:pPr defTabSz="835025"/>
            <a:r>
              <a:rPr lang="ru-RU" sz="3200" dirty="0" smtClean="0">
                <a:solidFill>
                  <a:srgbClr val="FFFF00"/>
                </a:solidFill>
              </a:rPr>
              <a:t>Спасибо за внимание!</a:t>
            </a:r>
            <a:endParaRPr lang="de-DE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F734D94E-4C9D-43CB-97E4-2BAFB840E001}" type="slidenum">
              <a:rPr lang="de-DE"/>
              <a:pPr/>
              <a:t>7</a:t>
            </a:fld>
            <a:endParaRPr lang="de-DE"/>
          </a:p>
        </p:txBody>
      </p:sp>
      <p:sp>
        <p:nvSpPr>
          <p:cNvPr id="2949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1650" y="296863"/>
            <a:ext cx="4329113" cy="1116012"/>
          </a:xfrm>
          <a:noFill/>
          <a:ln/>
        </p:spPr>
        <p:txBody>
          <a:bodyPr/>
          <a:lstStyle/>
          <a:p>
            <a:r>
              <a:rPr lang="de-DE" b="0" dirty="0">
                <a:solidFill>
                  <a:schemeClr val="tx1"/>
                </a:solidFill>
                <a:latin typeface="Comic Sans MS" pitchFamily="66" charset="0"/>
              </a:rPr>
              <a:t>Sonstiges</a:t>
            </a:r>
          </a:p>
        </p:txBody>
      </p:sp>
      <p:sp>
        <p:nvSpPr>
          <p:cNvPr id="294917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1092200" y="1628775"/>
            <a:ext cx="8115300" cy="4319588"/>
          </a:xfrm>
          <a:noFill/>
          <a:ln/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Преступники,  приговоренные  к пожизненному заключению 210 </a:t>
            </a:r>
          </a:p>
          <a:p>
            <a:pPr>
              <a:buNone/>
            </a:pPr>
            <a:r>
              <a:rPr lang="ru-RU" sz="2000" b="1" dirty="0" smtClean="0"/>
              <a:t>осужден по </a:t>
            </a:r>
            <a:r>
              <a:rPr lang="ru-RU" sz="2000" b="1" dirty="0" err="1" smtClean="0"/>
              <a:t>BtMG</a:t>
            </a:r>
            <a:r>
              <a:rPr lang="ru-RU" sz="2000" b="1" dirty="0" smtClean="0"/>
              <a:t> ............................. 185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осужден за сексуальные преступления ............ около 177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Иностранцы (около 40 стран) .................. 28%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Религии: примерно 376 католических </a:t>
            </a:r>
          </a:p>
          <a:p>
            <a:pPr>
              <a:buNone/>
            </a:pPr>
            <a:r>
              <a:rPr lang="ru-RU" sz="2000" b="1" dirty="0" smtClean="0"/>
              <a:t>около 188 протестантской </a:t>
            </a:r>
          </a:p>
          <a:p>
            <a:pPr>
              <a:buNone/>
            </a:pPr>
            <a:r>
              <a:rPr lang="ru-RU" sz="2000" b="1" dirty="0" smtClean="0"/>
              <a:t>примерно 109 мусульман </a:t>
            </a:r>
          </a:p>
          <a:p>
            <a:pPr>
              <a:buNone/>
            </a:pPr>
            <a:r>
              <a:rPr lang="ru-RU" sz="2000" b="1" dirty="0" smtClean="0"/>
              <a:t>около 46 православные</a:t>
            </a:r>
            <a:endParaRPr lang="de-DE" sz="2000" dirty="0"/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DF72234-170E-4A0F-97B6-06D5F9C0D33A}" type="slidenum">
              <a:rPr lang="de-DE"/>
              <a:pPr/>
              <a:t>8</a:t>
            </a:fld>
            <a:endParaRPr lang="de-DE"/>
          </a:p>
        </p:txBody>
      </p:sp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6538" y="188913"/>
            <a:ext cx="9083675" cy="120015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tx1"/>
                </a:solidFill>
                <a:latin typeface="Comic Sans MS" pitchFamily="66" charset="0"/>
              </a:rPr>
              <a:t>Размещение</a:t>
            </a:r>
            <a:endParaRPr lang="de-DE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90518" y="1785915"/>
            <a:ext cx="8674100" cy="343222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de-DE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de-DE" sz="2400" dirty="0"/>
          </a:p>
          <a:p>
            <a:pPr marL="457200" indent="-457200" eaLnBrk="0" hangingPunct="0">
              <a:buFontTx/>
              <a:buAutoNum type="arabicPlain" startAt="758"/>
            </a:pPr>
            <a:r>
              <a:rPr lang="de-DE" sz="2800" b="1" dirty="0"/>
              <a:t> </a:t>
            </a:r>
            <a:r>
              <a:rPr lang="ru-RU" sz="2800" b="1" dirty="0"/>
              <a:t>одиночных камер</a:t>
            </a:r>
            <a:r>
              <a:rPr lang="de-DE" sz="2800" b="1" dirty="0"/>
              <a:t> (ca. 9 </a:t>
            </a:r>
            <a:r>
              <a:rPr lang="ru-RU" sz="2800" b="1" dirty="0"/>
              <a:t>кв.м</a:t>
            </a:r>
            <a:r>
              <a:rPr lang="de-DE" sz="2800" b="1" dirty="0"/>
              <a:t>) und  </a:t>
            </a:r>
          </a:p>
          <a:p>
            <a:pPr marL="457200" indent="-457200" eaLnBrk="0" hangingPunct="0"/>
            <a:r>
              <a:rPr lang="de-DE" sz="2800" b="1" dirty="0"/>
              <a:t>  46 </a:t>
            </a:r>
            <a:r>
              <a:rPr lang="ru-RU" sz="2800" b="1" dirty="0"/>
              <a:t>общих </a:t>
            </a:r>
            <a:r>
              <a:rPr lang="de-DE" sz="2800" b="1" dirty="0"/>
              <a:t> (2 - 4 </a:t>
            </a:r>
            <a:r>
              <a:rPr lang="ru-RU" sz="2800" b="1" dirty="0"/>
              <a:t>чел</a:t>
            </a:r>
            <a:r>
              <a:rPr lang="de-DE" sz="2800" b="1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 smtClean="0"/>
              <a:t>Не менее 8кв.м на одного заключенного</a:t>
            </a:r>
            <a:endParaRPr lang="de-DE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de-DE" dirty="0"/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7292975" y="188913"/>
            <a:ext cx="202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400" b="1"/>
              <a:t>Stand vom 01.01.2009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8E174464-B3EE-4B5F-ADCC-17E19368683E}" type="slidenum">
              <a:rPr lang="de-DE"/>
              <a:pPr/>
              <a:t>9</a:t>
            </a:fld>
            <a:endParaRPr lang="de-DE"/>
          </a:p>
        </p:txBody>
      </p:sp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64150" y="152400"/>
            <a:ext cx="4641850" cy="5334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Комната для бритья</a:t>
            </a:r>
            <a:endParaRPr lang="de-DE" sz="2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47459" name="Picture 3" descr="2002 01 01 Besucherzentrum Trennscheibenra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8900" y="728663"/>
            <a:ext cx="4532313" cy="5832475"/>
          </a:xfrm>
          <a:prstGeom prst="rect">
            <a:avLst/>
          </a:prstGeom>
          <a:noFill/>
        </p:spPr>
      </p:pic>
      <p:pic>
        <p:nvPicPr>
          <p:cNvPr id="147460" name="Picture 4" descr="2002 01 01 Besucherzentrum Einzelsprechzim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512763"/>
            <a:ext cx="4260850" cy="5545137"/>
          </a:xfrm>
          <a:prstGeom prst="rect">
            <a:avLst/>
          </a:prstGeom>
          <a:noFill/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65100" y="6129338"/>
            <a:ext cx="6053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Комната индивидуального консультирования</a:t>
            </a:r>
            <a:endParaRPr lang="de-DE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schichten">
  <a:themeElements>
    <a:clrScheme name="Glasschichten 3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DDFFBB"/>
      </a:folHlink>
    </a:clrScheme>
    <a:fontScheme name="Glasschichte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chichten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chichten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189</TotalTime>
  <Words>1346</Words>
  <Application>Microsoft Office PowerPoint</Application>
  <PresentationFormat>Лист A4 (210x297 мм)</PresentationFormat>
  <Paragraphs>364</Paragraphs>
  <Slides>66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Glasschichten</vt:lpstr>
      <vt:lpstr>Jugendliche Straftäter in   Bayern  Молодые правонарушители в Баварии</vt:lpstr>
      <vt:lpstr>Слайд 2</vt:lpstr>
      <vt:lpstr>Bayerische Justizvollzugsanstalten</vt:lpstr>
      <vt:lpstr>Молодежная тюрьма Штраубинг</vt:lpstr>
      <vt:lpstr>Слайд 5</vt:lpstr>
      <vt:lpstr>Слайд 6</vt:lpstr>
      <vt:lpstr>Sonstiges</vt:lpstr>
      <vt:lpstr>Размещение</vt:lpstr>
      <vt:lpstr>Комната для бритья</vt:lpstr>
      <vt:lpstr>Besucherraum mit Trenntisch</vt:lpstr>
      <vt:lpstr>Слайд 11</vt:lpstr>
      <vt:lpstr>Слайд 12</vt:lpstr>
      <vt:lpstr>Криминализация молодежи в Германии</vt:lpstr>
      <vt:lpstr>Цели правосудия в отношении несовершеннолетних</vt:lpstr>
      <vt:lpstr>Принципы</vt:lpstr>
      <vt:lpstr>Контингент</vt:lpstr>
      <vt:lpstr>Несовершеннолетние заключенные</vt:lpstr>
      <vt:lpstr>Vollzug der Jugendstrafe</vt:lpstr>
      <vt:lpstr>Слайд 19</vt:lpstr>
      <vt:lpstr>Слайд 20</vt:lpstr>
      <vt:lpstr>Исполнение наказания</vt:lpstr>
      <vt:lpstr>Слайд 22</vt:lpstr>
      <vt:lpstr>Слайд 23</vt:lpstr>
      <vt:lpstr>Структура и штатное расписание учреждения для несовершеннолетних правонарушителей в тюрьме</vt:lpstr>
      <vt:lpstr>Номер одиночного содержания</vt:lpstr>
      <vt:lpstr>Слайд 26</vt:lpstr>
      <vt:lpstr>Работа и заработок</vt:lpstr>
      <vt:lpstr>Заработок заключенных</vt:lpstr>
      <vt:lpstr>Слайд 29</vt:lpstr>
      <vt:lpstr>Слайд 30</vt:lpstr>
      <vt:lpstr>Слайд 31</vt:lpstr>
      <vt:lpstr>Слайд 32</vt:lpstr>
      <vt:lpstr>Слайд 33</vt:lpstr>
      <vt:lpstr>Слайд 34</vt:lpstr>
      <vt:lpstr>Образование и профессия</vt:lpstr>
      <vt:lpstr>Schulische Bildung</vt:lpstr>
      <vt:lpstr>IT-класс</vt:lpstr>
      <vt:lpstr>Слайд 38</vt:lpstr>
      <vt:lpstr>Лечение</vt:lpstr>
      <vt:lpstr>Социальная терапия</vt:lpstr>
      <vt:lpstr>Свободное время</vt:lpstr>
      <vt:lpstr>Слайд 42</vt:lpstr>
      <vt:lpstr>Права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Company>JVA Straubing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Kirche „Kreuz-Erhöhung“ Justizvollzugsanstalt Straubing</dc:title>
  <dc:creator>Resch Friedolin</dc:creator>
  <cp:lastModifiedBy>KSPU</cp:lastModifiedBy>
  <cp:revision>506</cp:revision>
  <cp:lastPrinted>1999-12-14T18:30:38Z</cp:lastPrinted>
  <dcterms:created xsi:type="dcterms:W3CDTF">1999-12-14T09:50:34Z</dcterms:created>
  <dcterms:modified xsi:type="dcterms:W3CDTF">2016-03-17T08:16:11Z</dcterms:modified>
</cp:coreProperties>
</file>