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9" r:id="rId5"/>
    <p:sldId id="270" r:id="rId6"/>
    <p:sldId id="271" r:id="rId7"/>
    <p:sldId id="260" r:id="rId8"/>
    <p:sldId id="272" r:id="rId9"/>
    <p:sldId id="273" r:id="rId10"/>
    <p:sldId id="262" r:id="rId11"/>
    <p:sldId id="263" r:id="rId12"/>
    <p:sldId id="264" r:id="rId13"/>
    <p:sldId id="265" r:id="rId14"/>
    <p:sldId id="266" r:id="rId15"/>
    <p:sldId id="274" r:id="rId16"/>
    <p:sldId id="275" r:id="rId17"/>
    <p:sldId id="276" r:id="rId18"/>
    <p:sldId id="268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474" y="53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Тройной</a:t>
            </a:r>
            <a:r>
              <a:rPr lang="ru-RU" sz="3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прыжок с места</a:t>
            </a:r>
            <a:endParaRPr lang="ru-RU" sz="320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9740030666005701"/>
          <c:y val="2.3440180213693766E-2"/>
        </c:manualLayout>
      </c:layout>
      <c:overlay val="0"/>
      <c:spPr>
        <a:noFill/>
        <a:ln w="25333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3447069116360458E-2"/>
          <c:y val="0.13924603174603181"/>
          <c:w val="0.92960848643919536"/>
          <c:h val="0.653194288213973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эксперимента</c:v>
                </c:pt>
              </c:strCache>
            </c:strRef>
          </c:tx>
          <c:spPr>
            <a:solidFill>
              <a:srgbClr val="4F81B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6.9444444444444458E-3"/>
                  <c:y val="-0.11507936507936509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85184"/>
                        <a:gd name="adj2" fmla="val 16880"/>
                        <a:gd name="adj3" fmla="val 384672"/>
                        <a:gd name="adj4" fmla="val 36712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0-DDDA-4094-A067-2423DBD255FD}"/>
                </c:ext>
              </c:extLst>
            </c:dLbl>
            <c:dLbl>
              <c:idx val="1"/>
              <c:layout>
                <c:manualLayout>
                  <c:x val="-5.7869459025955096E-3"/>
                  <c:y val="-9.1269841269841306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85834"/>
                        <a:gd name="adj2" fmla="val 48245"/>
                        <a:gd name="adj3" fmla="val 351655"/>
                        <a:gd name="adj4" fmla="val 61181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1-C7A9-4E3F-9BAF-F13AB5BA5CB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615</c:v>
                </c:pt>
                <c:pt idx="1">
                  <c:v>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A9-4E3F-9BAF-F13AB5BA5CB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эксперимента</c:v>
                </c:pt>
              </c:strCache>
            </c:strRef>
          </c:tx>
          <c:spPr>
            <a:solidFill>
              <a:srgbClr val="C0504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0.14814819564492551"/>
                  <c:y val="7.5396739942134486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97671"/>
                        <a:gd name="adj2" fmla="val 25613"/>
                        <a:gd name="adj3" fmla="val 93725"/>
                        <a:gd name="adj4" fmla="val 14451"/>
                        <a:gd name="adj5" fmla="val 101081"/>
                        <a:gd name="adj6" fmla="val -236238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3-C7A9-4E3F-9BAF-F13AB5BA5CB6}"/>
                </c:ext>
              </c:extLst>
            </c:dLbl>
            <c:dLbl>
              <c:idx val="1"/>
              <c:layout>
                <c:manualLayout>
                  <c:x val="0.11642533519327654"/>
                  <c:y val="-9.9581499162998341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85184"/>
                        <a:gd name="adj2" fmla="val 16880"/>
                        <a:gd name="adj3" fmla="val 77369"/>
                        <a:gd name="adj4" fmla="val 16951"/>
                        <a:gd name="adj5" fmla="val 361596"/>
                        <a:gd name="adj6" fmla="val -172770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4-C7A9-4E3F-9BAF-F13AB5BA5CB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2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624</c:v>
                </c:pt>
                <c:pt idx="1">
                  <c:v>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A9-4E3F-9BAF-F13AB5BA5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828320176"/>
        <c:axId val="-828328336"/>
        <c:axId val="0"/>
      </c:bar3DChart>
      <c:catAx>
        <c:axId val="-828320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4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Сантиметры</a:t>
                </a:r>
              </a:p>
            </c:rich>
          </c:tx>
          <c:layout>
            <c:manualLayout>
              <c:xMode val="edge"/>
              <c:yMode val="edge"/>
              <c:x val="4.4624362935174917E-2"/>
              <c:y val="0.8408326341628361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28336"/>
        <c:crosses val="autoZero"/>
        <c:auto val="1"/>
        <c:lblAlgn val="ctr"/>
        <c:lblOffset val="100"/>
        <c:noMultiLvlLbl val="0"/>
      </c:catAx>
      <c:valAx>
        <c:axId val="-828328336"/>
        <c:scaling>
          <c:orientation val="minMax"/>
        </c:scaling>
        <c:delete val="0"/>
        <c:axPos val="l"/>
        <c:majorGridlines>
          <c:spPr>
            <a:ln w="95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20176"/>
        <c:crosses val="autoZero"/>
        <c:crossBetween val="between"/>
      </c:valAx>
      <c:spPr>
        <a:noFill/>
        <a:ln w="25333">
          <a:noFill/>
        </a:ln>
      </c:spPr>
    </c:plotArea>
    <c:legend>
      <c:legendPos val="r"/>
      <c:layout>
        <c:manualLayout>
          <c:xMode val="edge"/>
          <c:yMode val="edge"/>
          <c:x val="4.2990654205607493E-2"/>
          <c:y val="0.92567567567567588"/>
          <c:w val="0.58878504672897192"/>
          <c:h val="7.4324324324324342E-2"/>
        </c:manualLayout>
      </c:layout>
      <c:overlay val="0"/>
      <c:spPr>
        <a:noFill/>
        <a:ln w="25333">
          <a:noFill/>
        </a:ln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0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Прыжок</a:t>
            </a:r>
            <a:r>
              <a:rPr lang="ru-RU" sz="32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вверх с места</a:t>
            </a:r>
            <a:endParaRPr lang="ru-RU" sz="320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8275901822667476"/>
          <c:y val="1.906572702034293E-2"/>
        </c:manualLayout>
      </c:layout>
      <c:overlay val="0"/>
      <c:spPr>
        <a:noFill/>
        <a:ln w="25333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3447069116360458E-2"/>
          <c:y val="0.13924603174603181"/>
          <c:w val="0.92960848643919536"/>
          <c:h val="0.653194288213973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эксперимента</c:v>
                </c:pt>
              </c:strCache>
            </c:strRef>
          </c:tx>
          <c:spPr>
            <a:solidFill>
              <a:srgbClr val="4F81B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6.9444444444444458E-3"/>
                  <c:y val="-0.11507936507936509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77369"/>
                        <a:gd name="adj2" fmla="val 13756"/>
                        <a:gd name="adj3" fmla="val 384672"/>
                        <a:gd name="adj4" fmla="val 32538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0-C7A9-4E3F-9BAF-F13AB5BA5CB6}"/>
                </c:ext>
              </c:extLst>
            </c:dLbl>
            <c:dLbl>
              <c:idx val="1"/>
              <c:layout>
                <c:manualLayout>
                  <c:x val="-9.065301683556028E-4"/>
                  <c:y val="-0.11751641281060347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101618"/>
                        <a:gd name="adj2" fmla="val 48081"/>
                        <a:gd name="adj3" fmla="val 351655"/>
                        <a:gd name="adj4" fmla="val 61181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1-C7A9-4E3F-9BAF-F13AB5BA5CB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34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A9-4E3F-9BAF-F13AB5BA5CB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эксперимента</c:v>
                </c:pt>
              </c:strCache>
            </c:strRef>
          </c:tx>
          <c:spPr>
            <a:solidFill>
              <a:srgbClr val="C0504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8.4702543587615267E-2"/>
                  <c:y val="-9.5207045969647533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93725"/>
                        <a:gd name="adj2" fmla="val 13972"/>
                        <a:gd name="adj3" fmla="val 85833"/>
                        <a:gd name="adj4" fmla="val 9355"/>
                        <a:gd name="adj5" fmla="val 357575"/>
                        <a:gd name="adj6" fmla="val -165062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0-DC1E-4966-8E12-ACA32F2E8E77}"/>
                </c:ext>
              </c:extLst>
            </c:dLbl>
            <c:dLbl>
              <c:idx val="1"/>
              <c:layout>
                <c:manualLayout>
                  <c:x val="0.11154490571548233"/>
                  <c:y val="-0.11707931193640167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93000"/>
                        <a:gd name="adj2" fmla="val 6393"/>
                        <a:gd name="adj3" fmla="val 85184"/>
                        <a:gd name="adj4" fmla="val 5422"/>
                        <a:gd name="adj5" fmla="val 387649"/>
                        <a:gd name="adj6" fmla="val -230477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4-C7A9-4E3F-9BAF-F13AB5BA5CB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2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35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A9-4E3F-9BAF-F13AB5BA5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828316368"/>
        <c:axId val="-828315824"/>
        <c:axId val="0"/>
      </c:bar3DChart>
      <c:catAx>
        <c:axId val="-828316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4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Сантиметры</a:t>
                </a:r>
              </a:p>
            </c:rich>
          </c:tx>
          <c:layout>
            <c:manualLayout>
              <c:xMode val="edge"/>
              <c:yMode val="edge"/>
              <c:x val="5.6203452509612777E-2"/>
              <c:y val="0.8506565760412018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15824"/>
        <c:crosses val="autoZero"/>
        <c:auto val="1"/>
        <c:lblAlgn val="ctr"/>
        <c:lblOffset val="100"/>
        <c:noMultiLvlLbl val="0"/>
      </c:catAx>
      <c:valAx>
        <c:axId val="-828315824"/>
        <c:scaling>
          <c:orientation val="minMax"/>
        </c:scaling>
        <c:delete val="0"/>
        <c:axPos val="l"/>
        <c:majorGridlines>
          <c:spPr>
            <a:ln w="95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16368"/>
        <c:crosses val="autoZero"/>
        <c:crossBetween val="between"/>
      </c:valAx>
      <c:spPr>
        <a:noFill/>
        <a:ln w="25333">
          <a:noFill/>
        </a:ln>
      </c:spPr>
    </c:plotArea>
    <c:legend>
      <c:legendPos val="r"/>
      <c:layout>
        <c:manualLayout>
          <c:xMode val="edge"/>
          <c:yMode val="edge"/>
          <c:x val="0.16320542652756639"/>
          <c:y val="0.92079021861248"/>
          <c:w val="0.58878504672897192"/>
          <c:h val="7.4324324324324342E-2"/>
        </c:manualLayout>
      </c:layout>
      <c:overlay val="0"/>
      <c:spPr>
        <a:noFill/>
        <a:ln w="25333">
          <a:noFill/>
        </a:ln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0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3200" b="0" i="0" u="none" strike="noStrike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Челночный бег 3*10 м</a:t>
            </a:r>
            <a:endParaRPr lang="ru-RU" sz="320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1204159509343915"/>
          <c:y val="1.906572702034293E-2"/>
        </c:manualLayout>
      </c:layout>
      <c:overlay val="0"/>
      <c:spPr>
        <a:noFill/>
        <a:ln w="25333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3447069116360458E-2"/>
          <c:y val="0.13924603174603181"/>
          <c:w val="0.92960848643919536"/>
          <c:h val="0.653194288213973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эксперимента</c:v>
                </c:pt>
              </c:strCache>
            </c:strRef>
          </c:tx>
          <c:spPr>
            <a:solidFill>
              <a:srgbClr val="4F81B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-0.10530544955672638"/>
                  <c:y val="-3.6339306011945363E-2"/>
                </c:manualLayout>
              </c:layout>
              <c:numFmt formatCode="General" sourceLinked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100816"/>
                        <a:gd name="adj2" fmla="val 87325"/>
                        <a:gd name="adj3" fmla="val 372948"/>
                        <a:gd name="adj4" fmla="val 327165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0-C7A9-4E3F-9BAF-F13AB5BA5CB6}"/>
                </c:ext>
              </c:extLst>
            </c:dLbl>
            <c:dLbl>
              <c:idx val="1"/>
              <c:layout>
                <c:manualLayout>
                  <c:x val="0.10890313308201037"/>
                  <c:y val="-7.8146334070445939E-2"/>
                </c:manualLayout>
              </c:layout>
              <c:numFmt formatCode="General" sourceLinked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89780"/>
                        <a:gd name="adj2" fmla="val 11171"/>
                        <a:gd name="adj3" fmla="val 410846"/>
                        <a:gd name="adj4" fmla="val -148102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1-C7A9-4E3F-9BAF-F13AB5BA5CB6}"/>
                </c:ext>
              </c:extLst>
            </c:dLbl>
            <c:numFmt formatCode="General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Лист1!$B$2:$B$3</c:f>
              <c:numCache>
                <c:formatCode>d\-mmm</c:formatCode>
                <c:ptCount val="2"/>
                <c:pt idx="0">
                  <c:v>9.2000000000000011</c:v>
                </c:pt>
                <c:pt idx="1">
                  <c:v>9.2000000000000011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A9-4E3F-9BAF-F13AB5BA5CB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 эксперимента</c:v>
                </c:pt>
              </c:strCache>
            </c:strRef>
          </c:tx>
          <c:spPr>
            <a:solidFill>
              <a:srgbClr val="C0504D"/>
            </a:solidFill>
            <a:ln w="25333">
              <a:noFill/>
            </a:ln>
          </c:spPr>
          <c:invertIfNegative val="0"/>
          <c:dLbls>
            <c:dLbl>
              <c:idx val="0"/>
              <c:layout>
                <c:manualLayout>
                  <c:x val="8.4702543587615267E-2"/>
                  <c:y val="-9.5207045969647533E-2"/>
                </c:manualLayout>
              </c:layout>
              <c:numFmt formatCode="0.0" sourceLinked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109509"/>
                        <a:gd name="adj2" fmla="val 14205"/>
                        <a:gd name="adj3" fmla="val 109509"/>
                        <a:gd name="adj4" fmla="val -568"/>
                        <a:gd name="adj5" fmla="val 357575"/>
                        <a:gd name="adj6" fmla="val -136268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0-2CD7-47ED-9FF1-42DF215BAFB6}"/>
                </c:ext>
              </c:extLst>
            </c:dLbl>
            <c:dLbl>
              <c:idx val="1"/>
              <c:layout>
                <c:manualLayout>
                  <c:x val="0.11154490571548233"/>
                  <c:y val="-0.11707931193640167"/>
                </c:manualLayout>
              </c:layout>
              <c:numFmt formatCode="0.0" sourceLinked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93000"/>
                        <a:gd name="adj2" fmla="val -1956"/>
                        <a:gd name="adj3" fmla="val 89092"/>
                        <a:gd name="adj4" fmla="val 2465"/>
                        <a:gd name="adj5" fmla="val 387649"/>
                        <a:gd name="adj6" fmla="val -192924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4-C7A9-4E3F-9BAF-F13AB5BA5CB6}"/>
                </c:ext>
              </c:extLst>
            </c:dLbl>
            <c:numFmt formatCode="0.0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2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d\-mmm">
                  <c:v>9.1</c:v>
                </c:pt>
                <c:pt idx="1">
                  <c:v>8.7000000000000011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A9-4E3F-9BAF-F13AB5BA5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828328880"/>
        <c:axId val="-828327792"/>
        <c:axId val="0"/>
      </c:bar3DChart>
      <c:catAx>
        <c:axId val="-828328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ru-RU" sz="14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Секунды</a:t>
                </a:r>
              </a:p>
            </c:rich>
          </c:tx>
          <c:layout>
            <c:manualLayout>
              <c:xMode val="edge"/>
              <c:yMode val="edge"/>
              <c:x val="6.9018226117697298E-2"/>
              <c:y val="0.8467420772947521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27792"/>
        <c:crosses val="autoZero"/>
        <c:auto val="1"/>
        <c:lblAlgn val="ctr"/>
        <c:lblOffset val="100"/>
        <c:noMultiLvlLbl val="0"/>
      </c:catAx>
      <c:valAx>
        <c:axId val="-828327792"/>
        <c:scaling>
          <c:orientation val="minMax"/>
        </c:scaling>
        <c:delete val="0"/>
        <c:axPos val="l"/>
        <c:majorGridlines>
          <c:spPr>
            <a:ln w="95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ln w="950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828328880"/>
        <c:crosses val="autoZero"/>
        <c:crossBetween val="between"/>
      </c:valAx>
      <c:spPr>
        <a:noFill/>
        <a:ln w="25333">
          <a:noFill/>
        </a:ln>
      </c:spPr>
    </c:plotArea>
    <c:legend>
      <c:legendPos val="r"/>
      <c:layout>
        <c:manualLayout>
          <c:xMode val="edge"/>
          <c:yMode val="edge"/>
          <c:x val="4.2990654205607493E-2"/>
          <c:y val="0.92567567567567588"/>
          <c:w val="0.58878504672897192"/>
          <c:h val="7.4324324324324342E-2"/>
        </c:manualLayout>
      </c:layout>
      <c:overlay val="0"/>
      <c:spPr>
        <a:noFill/>
        <a:ln w="25333">
          <a:noFill/>
        </a:ln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0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42301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100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109" name="Подзаголовок повестки дня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Подзаголовок повестки дня</a:t>
            </a:r>
          </a:p>
        </p:txBody>
      </p:sp>
      <p:sp>
        <p:nvSpPr>
          <p:cNvPr id="110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z="3800" spc="-38"/>
            </a:lvl1pPr>
            <a:lvl2pPr marL="0" indent="457200">
              <a:spcBef>
                <a:spcPts val="1300"/>
              </a:spcBef>
              <a:buSzTx/>
              <a:buNone/>
              <a:defRPr sz="3800" spc="-38"/>
            </a:lvl2pPr>
            <a:lvl3pPr marL="0" indent="914400">
              <a:spcBef>
                <a:spcPts val="1300"/>
              </a:spcBef>
              <a:buSzTx/>
              <a:buNone/>
              <a:defRPr sz="3800" spc="-38"/>
            </a:lvl3pPr>
            <a:lvl4pPr marL="0" indent="1371600">
              <a:spcBef>
                <a:spcPts val="1300"/>
              </a:spcBef>
              <a:buSzTx/>
              <a:buNone/>
              <a:defRPr sz="3800" spc="-38"/>
            </a:lvl4pPr>
            <a:lvl5pPr marL="0" indent="1828800">
              <a:spcBef>
                <a:spcPts val="1300"/>
              </a:spcBef>
              <a:buSzTx/>
              <a:buNone/>
              <a:defRPr sz="3800" spc="-38"/>
            </a:lvl5pPr>
          </a:lstStyle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Информация о факте</a:t>
            </a:r>
          </a:p>
        </p:txBody>
      </p:sp>
      <p:sp>
        <p:nvSpPr>
          <p:cNvPr id="127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«Важная цитата»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6" name="Авторство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Авторство</a:t>
            </a:r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Миска салата с жареным рисом, варёными яйцами и палочками для еды"/>
          <p:cNvSpPr>
            <a:spLocks noGrp="1"/>
          </p:cNvSpPr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Тарелка с рублеными котлетами из лосося, салатом и хумусом"/>
          <p:cNvSpPr>
            <a:spLocks noGrp="1"/>
          </p:cNvSpPr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Миска салата с жареным рисом, варёными яйцами и палочками для еды"/>
          <p:cNvSpPr>
            <a:spLocks noGrp="1"/>
          </p:cNvSpPr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Авокадо и лаймы"/>
          <p:cNvSpPr>
            <a:spLocks noGrp="1"/>
          </p:cNvSpPr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Автор и дат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Автор и дата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Тарелка с рублеными котлетами из лосося, салатом и хумусом "/>
          <p:cNvSpPr>
            <a:spLocks noGrp="1"/>
          </p:cNvSpPr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44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2" name="Подзаголовок слайд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51800">
              <a:lnSpc>
                <a:spcPct val="100000"/>
              </a:lnSpc>
              <a:spcBef>
                <a:spcPts val="0"/>
              </a:spcBef>
              <a:buSzTx/>
              <a:buNone/>
              <a:defRPr sz="3572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6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мелк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72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51800">
              <a:lnSpc>
                <a:spcPct val="100000"/>
              </a:lnSpc>
              <a:spcBef>
                <a:spcPts val="0"/>
              </a:spcBef>
              <a:buSzTx/>
              <a:buNone/>
              <a:defRPr sz="3572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круп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2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51800">
              <a:lnSpc>
                <a:spcPct val="100000"/>
              </a:lnSpc>
              <a:spcBef>
                <a:spcPts val="0"/>
              </a:spcBef>
              <a:buSzTx/>
              <a:buNone/>
              <a:defRPr sz="3572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8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Заголовок раздела</a:t>
            </a:r>
          </a:p>
        </p:txBody>
      </p:sp>
      <p:sp>
        <p:nvSpPr>
          <p:cNvPr id="9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Заголовок слайда"/>
          <p:cNvSpPr txBox="1">
            <a:spLocks noGrp="1"/>
          </p:cNvSpPr>
          <p:nvPr>
            <p:ph type="title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Заголовок слайда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Воспитание скоростно-силовых способностей у юношей 14-15,занимающихся баскетболом на основе применения круговой тренировки"/>
          <p:cNvSpPr txBox="1">
            <a:spLocks noGrp="1"/>
          </p:cNvSpPr>
          <p:nvPr>
            <p:ph type="ctrTitle"/>
          </p:nvPr>
        </p:nvSpPr>
        <p:spPr>
          <a:xfrm>
            <a:off x="698500" y="3185677"/>
            <a:ext cx="11609058" cy="2870566"/>
          </a:xfrm>
          <a:prstGeom prst="rect">
            <a:avLst/>
          </a:prstGeom>
          <a:ln w="9525">
            <a:round/>
          </a:ln>
        </p:spPr>
        <p:txBody>
          <a:bodyPr/>
          <a:lstStyle>
            <a:lvl1pPr algn="ctr" defTabSz="1612554">
              <a:defRPr sz="4464" spc="-89"/>
            </a:lvl1pPr>
          </a:lstStyle>
          <a:p>
            <a:pPr>
              <a:lnSpc>
                <a:spcPct val="10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скоростно-силовых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юношей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13-14 лет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занимающихся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баскетболом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круговой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МИНИСТЕРСТВО ПРОСВЕЩЕНИЯ РОССИЙСКОЙ ФЕДЕРАЦИИ…"/>
          <p:cNvSpPr txBox="1">
            <a:spLocks noGrp="1"/>
          </p:cNvSpPr>
          <p:nvPr>
            <p:ph type="subTitle" sz="half" idx="1"/>
          </p:nvPr>
        </p:nvSpPr>
        <p:spPr>
          <a:xfrm>
            <a:off x="698500" y="634747"/>
            <a:ext cx="11607800" cy="23749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defTabSz="281770">
              <a:defRPr sz="1824" b="0"/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МИНИСТЕРСТВО ПРОСВЕЩЕНИЯ РОССИЙСКОЙ ФЕДЕРАЦИИ</a:t>
            </a:r>
          </a:p>
          <a:p>
            <a:pPr algn="ctr" defTabSz="281770">
              <a:defRPr sz="1824" b="0"/>
            </a:pPr>
            <a:r>
              <a:rPr sz="2000" dirty="0" err="1">
                <a:latin typeface="Times New Roman" pitchFamily="18" charset="0"/>
                <a:cs typeface="Times New Roman" pitchFamily="18" charset="0"/>
              </a:rPr>
              <a:t>федеральное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государственное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бюджетное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образовательное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учреждение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algn="ctr" defTabSz="281770">
              <a:defRPr sz="1824" b="0"/>
            </a:pPr>
            <a:r>
              <a:rPr sz="2000" dirty="0" err="1"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algn="ctr" defTabSz="281770">
              <a:defRPr sz="1824" b="0"/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КРАСНОЯРСКИЙ ГОСУДАРСТВЕННЫЙ ПЕДАГОГИЧЕСКИЙ</a:t>
            </a:r>
          </a:p>
          <a:p>
            <a:pPr algn="ctr" defTabSz="281770">
              <a:defRPr sz="1824" b="0"/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УНИВЕРСИТЕТ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. В.П. АСТАФЬЕВА</a:t>
            </a:r>
          </a:p>
          <a:p>
            <a:pPr algn="ctr" defTabSz="281770">
              <a:defRPr sz="1824" b="0"/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(КГПУ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. В.П.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Астафьева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281770">
              <a:defRPr sz="1824" b="0"/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algn="ctr" defTabSz="281770">
              <a:defRPr sz="1824" b="0"/>
            </a:pPr>
            <a:r>
              <a:rPr sz="2000" dirty="0" err="1"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физической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. И.С. </a:t>
            </a:r>
            <a:r>
              <a:rPr sz="2000" dirty="0" err="1">
                <a:latin typeface="Times New Roman" pitchFamily="18" charset="0"/>
                <a:cs typeface="Times New Roman" pitchFamily="18" charset="0"/>
              </a:rPr>
              <a:t>Ярыгина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Работу выполнил: Пешков…"/>
          <p:cNvSpPr txBox="1"/>
          <p:nvPr/>
        </p:nvSpPr>
        <p:spPr>
          <a:xfrm>
            <a:off x="7093130" y="7654835"/>
            <a:ext cx="6467203" cy="1510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587022">
              <a:lnSpc>
                <a:spcPct val="100000"/>
              </a:lnSpc>
              <a:spcBef>
                <a:spcPts val="0"/>
              </a:spcBef>
              <a:defRPr sz="280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Дущак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Марьян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r>
              <a:rPr 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7022">
              <a:lnSpc>
                <a:spcPct val="100000"/>
              </a:lnSpc>
              <a:spcBef>
                <a:spcPts val="0"/>
              </a:spcBef>
              <a:defRPr sz="280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Люлина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Владимировна 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Комплекс упражнений, направленный на воспитание скоростно-силовых способностей у юношей 14-15 лет занимающихся баскетболом"/>
          <p:cNvSpPr txBox="1">
            <a:spLocks noGrp="1"/>
          </p:cNvSpPr>
          <p:nvPr>
            <p:ph type="title"/>
          </p:nvPr>
        </p:nvSpPr>
        <p:spPr>
          <a:xfrm>
            <a:off x="698500" y="927397"/>
            <a:ext cx="11607800" cy="161855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508519">
              <a:defRPr sz="3828" spc="-76"/>
            </a:lvl1pPr>
          </a:lstStyle>
          <a:p>
            <a:r>
              <a:rPr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r>
              <a:rPr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</a:t>
            </a:r>
            <a:r>
              <a:rPr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скоростно-силовых</a:t>
            </a:r>
            <a:r>
              <a:rPr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endParaRPr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4" name="1. Станция…"/>
          <p:cNvGrpSpPr/>
          <p:nvPr/>
        </p:nvGrpSpPr>
        <p:grpSpPr>
          <a:xfrm>
            <a:off x="419100" y="2602706"/>
            <a:ext cx="5809655" cy="2072383"/>
            <a:chOff x="0" y="0"/>
            <a:chExt cx="5809654" cy="2072382"/>
          </a:xfrm>
        </p:grpSpPr>
        <p:sp>
          <p:nvSpPr>
            <p:cNvPr id="203" name="1. Станция…"/>
            <p:cNvSpPr/>
            <p:nvPr/>
          </p:nvSpPr>
          <p:spPr>
            <a:xfrm>
              <a:off x="38100" y="38099"/>
              <a:ext cx="5733455" cy="1996184"/>
            </a:xfrm>
            <a:prstGeom prst="roundRect">
              <a:avLst>
                <a:gd name="adj" fmla="val 8164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1. Станция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Присед с дальнейшим броском набивного мяча двумя руками снизу-вверх</a:t>
              </a:r>
            </a:p>
          </p:txBody>
        </p:sp>
        <p:pic>
          <p:nvPicPr>
            <p:cNvPr id="202" name="1. Станция… 1. СтанцияПрисед с дальнейшим броском набивного мяча двумя руками снизу-вверх" descr="1. Станция… 1. СтанцияПрисед с дальнейшим броском набивного мяча двумя руками снизу-вверх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09655" cy="2072383"/>
            </a:xfrm>
            <a:prstGeom prst="rect">
              <a:avLst/>
            </a:prstGeom>
            <a:effectLst/>
          </p:spPr>
        </p:pic>
      </p:grpSp>
      <p:grpSp>
        <p:nvGrpSpPr>
          <p:cNvPr id="207" name="2. Станция…"/>
          <p:cNvGrpSpPr/>
          <p:nvPr/>
        </p:nvGrpSpPr>
        <p:grpSpPr>
          <a:xfrm>
            <a:off x="419100" y="4960838"/>
            <a:ext cx="5809655" cy="1342232"/>
            <a:chOff x="0" y="0"/>
            <a:chExt cx="5809654" cy="1342231"/>
          </a:xfrm>
        </p:grpSpPr>
        <p:sp>
          <p:nvSpPr>
            <p:cNvPr id="206" name="2. Станция…"/>
            <p:cNvSpPr/>
            <p:nvPr/>
          </p:nvSpPr>
          <p:spPr>
            <a:xfrm>
              <a:off x="38099" y="38100"/>
              <a:ext cx="5733456" cy="1266032"/>
            </a:xfrm>
            <a:prstGeom prst="roundRect">
              <a:avLst>
                <a:gd name="adj" fmla="val 12873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2. Станция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Запрыгивание на тумбу (высота 25-30 см</a:t>
              </a:r>
            </a:p>
          </p:txBody>
        </p:sp>
        <p:pic>
          <p:nvPicPr>
            <p:cNvPr id="205" name="2. Станция… 2. СтанцияЗапрыгивание на тумбу (высота 25-30 см" descr="2. Станция… 2. СтанцияЗапрыгивание на тумбу (высота 25-30 см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09655" cy="1342232"/>
            </a:xfrm>
            <a:prstGeom prst="rect">
              <a:avLst/>
            </a:prstGeom>
            <a:effectLst/>
          </p:spPr>
        </p:pic>
      </p:grpSp>
      <p:grpSp>
        <p:nvGrpSpPr>
          <p:cNvPr id="210" name="7. Станция…"/>
          <p:cNvGrpSpPr/>
          <p:nvPr/>
        </p:nvGrpSpPr>
        <p:grpSpPr>
          <a:xfrm>
            <a:off x="7023099" y="7539248"/>
            <a:ext cx="5809656" cy="1462684"/>
            <a:chOff x="0" y="0"/>
            <a:chExt cx="5809654" cy="1462682"/>
          </a:xfrm>
        </p:grpSpPr>
        <p:sp>
          <p:nvSpPr>
            <p:cNvPr id="209" name="7. Станция…"/>
            <p:cNvSpPr/>
            <p:nvPr/>
          </p:nvSpPr>
          <p:spPr>
            <a:xfrm>
              <a:off x="38100" y="38100"/>
              <a:ext cx="5733455" cy="1386483"/>
            </a:xfrm>
            <a:prstGeom prst="roundRect">
              <a:avLst>
                <a:gd name="adj" fmla="val 11755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7. Станция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Толчок «бодибара» от груди из положение стоя</a:t>
              </a:r>
            </a:p>
          </p:txBody>
        </p:sp>
        <p:pic>
          <p:nvPicPr>
            <p:cNvPr id="208" name="7. Станция… 7. СтанцияТолчок «бодибара» от груди из положение стоя" descr="7. Станция… 7. СтанцияТолчок «бодибара» от груди из положение стоя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09655" cy="1462683"/>
            </a:xfrm>
            <a:prstGeom prst="rect">
              <a:avLst/>
            </a:prstGeom>
            <a:effectLst/>
          </p:spPr>
        </p:pic>
      </p:grpSp>
      <p:grpSp>
        <p:nvGrpSpPr>
          <p:cNvPr id="213" name="3. Станция…"/>
          <p:cNvGrpSpPr/>
          <p:nvPr/>
        </p:nvGrpSpPr>
        <p:grpSpPr>
          <a:xfrm>
            <a:off x="419100" y="6588819"/>
            <a:ext cx="5809655" cy="1342232"/>
            <a:chOff x="0" y="0"/>
            <a:chExt cx="5809654" cy="1342231"/>
          </a:xfrm>
        </p:grpSpPr>
        <p:sp>
          <p:nvSpPr>
            <p:cNvPr id="212" name="3. Станция…"/>
            <p:cNvSpPr/>
            <p:nvPr/>
          </p:nvSpPr>
          <p:spPr>
            <a:xfrm>
              <a:off x="38100" y="38100"/>
              <a:ext cx="5733455" cy="1266032"/>
            </a:xfrm>
            <a:prstGeom prst="roundRect">
              <a:avLst>
                <a:gd name="adj" fmla="val 12873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3. Станция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Попеременные подскоки с набивным мячом в руках</a:t>
              </a:r>
            </a:p>
          </p:txBody>
        </p:sp>
        <p:pic>
          <p:nvPicPr>
            <p:cNvPr id="211" name="3. Станция… 3. СтанцияПопеременные подскоки с набивным мячом в руках" descr="3. Станция… 3. СтанцияПопеременные подскоки с набивным мячом в руках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09655" cy="1342232"/>
            </a:xfrm>
            <a:prstGeom prst="rect">
              <a:avLst/>
            </a:prstGeom>
            <a:effectLst/>
          </p:spPr>
        </p:pic>
      </p:grpSp>
      <p:grpSp>
        <p:nvGrpSpPr>
          <p:cNvPr id="216" name="6. Станция…"/>
          <p:cNvGrpSpPr/>
          <p:nvPr/>
        </p:nvGrpSpPr>
        <p:grpSpPr>
          <a:xfrm>
            <a:off x="7023099" y="5466630"/>
            <a:ext cx="5809656" cy="1737321"/>
            <a:chOff x="0" y="0"/>
            <a:chExt cx="5809654" cy="1737320"/>
          </a:xfrm>
        </p:grpSpPr>
        <p:sp>
          <p:nvSpPr>
            <p:cNvPr id="215" name="6. Станция…"/>
            <p:cNvSpPr/>
            <p:nvPr/>
          </p:nvSpPr>
          <p:spPr>
            <a:xfrm>
              <a:off x="38100" y="38100"/>
              <a:ext cx="5733455" cy="1661121"/>
            </a:xfrm>
            <a:prstGeom prst="roundRect">
              <a:avLst>
                <a:gd name="adj" fmla="val 9811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6. Станция 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 b="0">
                  <a:latin typeface="Times New Roman" panose="02020603050405020304" pitchFamily="18" charset="0"/>
                  <a:ea typeface="Helvetica Neue Medium"/>
                  <a:cs typeface="Times New Roman" panose="02020603050405020304" pitchFamily="18" charset="0"/>
                  <a:sym typeface="Helvetica Neue Medium"/>
                </a:rPr>
                <a:t>В упоре лежа, руки на полусфере, выполняем подтягивание коленей к</a:t>
              </a: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b="0">
                  <a:latin typeface="Times New Roman" panose="02020603050405020304" pitchFamily="18" charset="0"/>
                  <a:ea typeface="Helvetica Neue Medium"/>
                  <a:cs typeface="Times New Roman" panose="02020603050405020304" pitchFamily="18" charset="0"/>
                  <a:sym typeface="Helvetica Neue Medium"/>
                </a:rPr>
                <a:t>груди</a:t>
              </a:r>
            </a:p>
          </p:txBody>
        </p:sp>
        <p:pic>
          <p:nvPicPr>
            <p:cNvPr id="214" name="6. Станция… 6. Станция В упоре лежа, руки на полусфере, выполняем подтягивание коленей к груди" descr="6. Станция… 6. Станция В упоре лежа, руки на полусфере, выполняем подтягивание коленей к груди"/>
            <p:cNvPicPr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5809655" cy="1737321"/>
            </a:xfrm>
            <a:prstGeom prst="rect">
              <a:avLst/>
            </a:prstGeom>
            <a:effectLst/>
          </p:spPr>
        </p:pic>
      </p:grpSp>
      <p:grpSp>
        <p:nvGrpSpPr>
          <p:cNvPr id="219" name="5. Станция…"/>
          <p:cNvGrpSpPr/>
          <p:nvPr/>
        </p:nvGrpSpPr>
        <p:grpSpPr>
          <a:xfrm>
            <a:off x="7023099" y="3668650"/>
            <a:ext cx="5809656" cy="1462684"/>
            <a:chOff x="0" y="0"/>
            <a:chExt cx="5809654" cy="1462682"/>
          </a:xfrm>
        </p:grpSpPr>
        <p:sp>
          <p:nvSpPr>
            <p:cNvPr id="218" name="5. Станция…"/>
            <p:cNvSpPr/>
            <p:nvPr/>
          </p:nvSpPr>
          <p:spPr>
            <a:xfrm>
              <a:off x="38100" y="38100"/>
              <a:ext cx="5733455" cy="1386483"/>
            </a:xfrm>
            <a:prstGeom prst="roundRect">
              <a:avLst>
                <a:gd name="adj" fmla="val 11755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5. Станция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Запрыгивания на скамью поочередно каждой ногой</a:t>
              </a:r>
            </a:p>
          </p:txBody>
        </p:sp>
        <p:pic>
          <p:nvPicPr>
            <p:cNvPr id="217" name="5. Станция… 5. СтанцияЗапрыгивания на скамью поочередно каждой ногой" descr="5. Станция… 5. СтанцияЗапрыгивания на скамью поочередно каждой ногой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09655" cy="1462683"/>
            </a:xfrm>
            <a:prstGeom prst="rect">
              <a:avLst/>
            </a:prstGeom>
            <a:effectLst/>
          </p:spPr>
        </p:pic>
      </p:grpSp>
      <p:grpSp>
        <p:nvGrpSpPr>
          <p:cNvPr id="222" name="4. Станция…"/>
          <p:cNvGrpSpPr/>
          <p:nvPr/>
        </p:nvGrpSpPr>
        <p:grpSpPr>
          <a:xfrm>
            <a:off x="419099" y="8216800"/>
            <a:ext cx="5809656" cy="1462684"/>
            <a:chOff x="0" y="0"/>
            <a:chExt cx="5809654" cy="1462682"/>
          </a:xfrm>
        </p:grpSpPr>
        <p:sp>
          <p:nvSpPr>
            <p:cNvPr id="221" name="4. Станция…"/>
            <p:cNvSpPr/>
            <p:nvPr/>
          </p:nvSpPr>
          <p:spPr>
            <a:xfrm>
              <a:off x="38100" y="38100"/>
              <a:ext cx="5733455" cy="1386483"/>
            </a:xfrm>
            <a:prstGeom prst="roundRect">
              <a:avLst>
                <a:gd name="adj" fmla="val 11755"/>
              </a:avLst>
            </a:prstGeom>
            <a:solidFill>
              <a:srgbClr val="F4FAF5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 b="1"/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4. Станция </a:t>
              </a:r>
            </a:p>
            <a:p>
              <a:pPr algn="ctr" defTabSz="584200">
                <a:lnSpc>
                  <a:spcPct val="100000"/>
                </a:lnSpc>
                <a:spcBef>
                  <a:spcPts val="0"/>
                </a:spcBef>
                <a:defRPr sz="2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r>
                <a:rPr>
                  <a:latin typeface="Times New Roman" panose="02020603050405020304" pitchFamily="18" charset="0"/>
                  <a:cs typeface="Times New Roman" panose="02020603050405020304" pitchFamily="18" charset="0"/>
                </a:rPr>
                <a:t>Прыжки через скамью с продвижением вперед </a:t>
              </a:r>
            </a:p>
          </p:txBody>
        </p:sp>
        <p:pic>
          <p:nvPicPr>
            <p:cNvPr id="220" name="4. Станция… 4. Станция Прыжки через скамью с продвижением вперед " descr="4. Станция… 4. Станция Прыжки через скамью с продвижением вперед 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09655" cy="146268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Динамика результатов в тесте «Тройной прыжок с места» в группах за период эксперимента"/>
          <p:cNvSpPr txBox="1">
            <a:spLocks noGrp="1"/>
          </p:cNvSpPr>
          <p:nvPr>
            <p:ph type="title"/>
          </p:nvPr>
        </p:nvSpPr>
        <p:spPr>
          <a:xfrm>
            <a:off x="698500" y="697160"/>
            <a:ext cx="11607800" cy="1547516"/>
          </a:xfrm>
          <a:prstGeom prst="rect">
            <a:avLst/>
          </a:prstGeom>
        </p:spPr>
        <p:txBody>
          <a:bodyPr/>
          <a:lstStyle>
            <a:lvl1pPr algn="ctr" defTabSz="1491179">
              <a:defRPr sz="3784" spc="-75"/>
            </a:lvl1pPr>
          </a:lstStyle>
          <a:p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Тройной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прыжок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030480"/>
              </p:ext>
            </p:extLst>
          </p:nvPr>
        </p:nvGraphicFramePr>
        <p:xfrm>
          <a:off x="1332411" y="1972491"/>
          <a:ext cx="10175966" cy="5199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Динамика результатов в тесте «Прыжок вверх с места» в группах за период эксперимента"/>
          <p:cNvSpPr txBox="1">
            <a:spLocks noGrp="1"/>
          </p:cNvSpPr>
          <p:nvPr>
            <p:ph type="title"/>
          </p:nvPr>
        </p:nvSpPr>
        <p:spPr>
          <a:xfrm>
            <a:off x="698500" y="697160"/>
            <a:ext cx="11607800" cy="1547516"/>
          </a:xfrm>
          <a:prstGeom prst="rect">
            <a:avLst/>
          </a:prstGeom>
        </p:spPr>
        <p:txBody>
          <a:bodyPr/>
          <a:lstStyle>
            <a:lvl1pPr algn="ctr" defTabSz="1577876">
              <a:defRPr sz="4004" spc="-80"/>
            </a:lvl1pPr>
          </a:lstStyle>
          <a:p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Прыжок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410396"/>
              </p:ext>
            </p:extLst>
          </p:nvPr>
        </p:nvGraphicFramePr>
        <p:xfrm>
          <a:off x="1110343" y="1933303"/>
          <a:ext cx="10881360" cy="5199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Результаты тестирования контрольной и экспериментальной групп до применения комплекса упражнений"/>
          <p:cNvSpPr txBox="1">
            <a:spLocks noGrp="1"/>
          </p:cNvSpPr>
          <p:nvPr>
            <p:ph type="title"/>
          </p:nvPr>
        </p:nvSpPr>
        <p:spPr>
          <a:xfrm>
            <a:off x="698500" y="697160"/>
            <a:ext cx="11607800" cy="15475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421822">
              <a:defRPr sz="3607" spc="-72"/>
            </a:lvl1pPr>
          </a:lstStyle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Челночный Бег</a:t>
            </a:r>
            <a:endParaRPr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220966"/>
              </p:ext>
            </p:extLst>
          </p:nvPr>
        </p:nvGraphicFramePr>
        <p:xfrm>
          <a:off x="979713" y="2244675"/>
          <a:ext cx="11194869" cy="510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Показатели контрольной и экспериментальной групп баскетболистов 14-15 лет за период эксперимента"/>
          <p:cNvSpPr txBox="1">
            <a:spLocks noGrp="1"/>
          </p:cNvSpPr>
          <p:nvPr>
            <p:ph type="title"/>
          </p:nvPr>
        </p:nvSpPr>
        <p:spPr>
          <a:xfrm>
            <a:off x="698500" y="697160"/>
            <a:ext cx="11607800" cy="15475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421822">
              <a:defRPr sz="3607" spc="-72"/>
            </a:lvl1pPr>
          </a:lstStyle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показателей контрольной и экспериментальной групп</a:t>
            </a:r>
            <a:endParaRPr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7" name="Tаблица 5"/>
          <p:cNvGraphicFramePr/>
          <p:nvPr>
            <p:extLst>
              <p:ext uri="{D42A27DB-BD31-4B8C-83A1-F6EECF244321}">
                <p14:modId xmlns:p14="http://schemas.microsoft.com/office/powerpoint/2010/main" val="2442543402"/>
              </p:ext>
            </p:extLst>
          </p:nvPr>
        </p:nvGraphicFramePr>
        <p:xfrm>
          <a:off x="758279" y="2244676"/>
          <a:ext cx="11488239" cy="5887313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786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9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2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7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5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2688"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Тест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Группа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 эксперимента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После эксперимента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Прирост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2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Абсолютная величина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%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688"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Тройной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прыжок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 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места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см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615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624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1,46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614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630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2,6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DFF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90"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Прыжок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вверх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 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места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см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2,9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17,65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DFF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273">
                <a:tc rowSpan="2">
                  <a:txBody>
                    <a:bodyPr/>
                    <a:lstStyle/>
                    <a:p>
                      <a:pPr defTabSz="449580">
                        <a:spcBef>
                          <a:spcPts val="800"/>
                        </a:spcBef>
                        <a:defRPr sz="1800"/>
                      </a:pP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Челночный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бег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3*10 м (</a:t>
                      </a:r>
                      <a:r>
                        <a:rPr sz="2800" b="1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сек</a:t>
                      </a:r>
                      <a:r>
                        <a:rPr sz="2800" b="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9.2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9.1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1,09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2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9.2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8.7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449580">
                        <a:defRPr sz="1800"/>
                      </a:pPr>
                      <a:r>
                        <a:rPr sz="250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5,43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DFF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444500"/>
            <a:ext cx="11607800" cy="1424056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8500" y="2517913"/>
            <a:ext cx="11607800" cy="6791186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Изучили научно-методическую, учебную и специальную литературу по проблеме исследования. Сделан вывод о том, что одними из ключевых двигательных качеств, определяющих успешность в игровой деятельности для баскетболиста, являются скоростно-силовые способности</a:t>
            </a:r>
          </a:p>
          <a:p>
            <a:pPr marL="514350" indent="-514350" algn="just">
              <a:lnSpc>
                <a:spcPct val="100000"/>
              </a:lnSpc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разработан и внедрен комплекс упражнений, направленный    на развитие скоростно-силовых способностей юношей 13-14 лет, занимающихся баскетболом на основе применения круговой тренировки </a:t>
            </a:r>
          </a:p>
        </p:txBody>
      </p:sp>
    </p:spTree>
    <p:extLst>
      <p:ext uri="{BB962C8B-B14F-4D97-AF65-F5344CB8AC3E}">
        <p14:creationId xmlns:p14="http://schemas.microsoft.com/office/powerpoint/2010/main" val="350705667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444500"/>
            <a:ext cx="11607800" cy="1273628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8500" y="2266122"/>
            <a:ext cx="11607800" cy="73417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Экспериментальным путем проверена эффективность разработанного комплекса упражнений, направленного на развитие скоростно-силовых способностей юношей 13-14 лет, занимающихся баскетболом на основе применения круговой тренировки</a:t>
            </a:r>
          </a:p>
          <a:p>
            <a:pPr algn="just"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разработанного комплекса доказана более высокими исследуемыми показателями, положительной динамикой результатов юношей экспериментальной группы, прирост показателей составил вплоть до 17,65%</a:t>
            </a:r>
          </a:p>
          <a:p>
            <a:pPr algn="just">
              <a:lnSpc>
                <a:spcPct val="150000"/>
              </a:lnSpc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4929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E80A3-5967-4AC6-E1FB-62C40573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EC0B5-D8C7-0702-C522-9F198DF00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444500"/>
            <a:ext cx="11607800" cy="1273628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6FF9D7-973E-2313-5C1C-11D43181C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2266122"/>
            <a:ext cx="11607800" cy="7341704"/>
          </a:xfrm>
        </p:spPr>
        <p:txBody>
          <a:bodyPr>
            <a:normAutofit fontScale="925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упражнении тройной прыжок с места, экспериментальная группа - 614 см до и 630 после эксперимента, прирост - 2,6% 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группа - 615 см до и 624 после эксперимента, прирост - 1,46 %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упражнении прыжок вверх с места экспериментальная группа -34 см до и 40 см после эксперимента, прирост - 17,65 %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группа - 34 см до и 35 см после эксперимента, прирост - 2,9 %.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упражнении челночный бег 3*10 экспериментальная группа -9,2 сек. до и 8.7 сек. после эксперимента, прирост - 5,43%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группа - 9.2 сек. до и 9.1 после эксперимента, прирост - 1,09%</a:t>
            </a:r>
          </a:p>
        </p:txBody>
      </p:sp>
    </p:spTree>
    <p:extLst>
      <p:ext uri="{BB962C8B-B14F-4D97-AF65-F5344CB8AC3E}">
        <p14:creationId xmlns:p14="http://schemas.microsoft.com/office/powerpoint/2010/main" val="51031479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1.  Одними из ключевых двигательных качеств, определяющих успешность в игровой деятельности для баскетболиста, являются скоростно-силовые способности. Также, отметим, что возраст 14-15 лет у юношей, то есть подростковый, является крайне важным периодом, "/>
          <p:cNvSpPr txBox="1">
            <a:spLocks noGrp="1"/>
          </p:cNvSpPr>
          <p:nvPr>
            <p:ph type="body" idx="1"/>
          </p:nvPr>
        </p:nvSpPr>
        <p:spPr>
          <a:xfrm>
            <a:off x="251221" y="1567755"/>
            <a:ext cx="12502358" cy="774174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500" spc="-25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500" spc="-25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500" spc="-25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500" spc="-25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 sz="2500" spc="-25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1542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Актуальность исследования"/>
          <p:cNvSpPr txBox="1">
            <a:spLocks noGrp="1"/>
          </p:cNvSpPr>
          <p:nvPr>
            <p:ph type="title"/>
          </p:nvPr>
        </p:nvSpPr>
        <p:spPr>
          <a:xfrm>
            <a:off x="698500" y="1228675"/>
            <a:ext cx="11607800" cy="1016001"/>
          </a:xfrm>
          <a:prstGeom prst="rect">
            <a:avLst/>
          </a:prstGeom>
        </p:spPr>
        <p:txBody>
          <a:bodyPr/>
          <a:lstStyle>
            <a:lvl1pPr algn="ctr">
              <a:defRPr sz="4400" spc="-88"/>
            </a:lvl1pPr>
          </a:lstStyle>
          <a:p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В современном баскетболе физическая подготовленность имеет важнейшее значение, и добиться результатов и высокого профессионального мастерства без данного вида подготовки не представляется возможным.…"/>
          <p:cNvSpPr txBox="1">
            <a:spLocks noGrp="1"/>
          </p:cNvSpPr>
          <p:nvPr>
            <p:ph type="body" idx="1"/>
          </p:nvPr>
        </p:nvSpPr>
        <p:spPr>
          <a:xfrm>
            <a:off x="698500" y="2244676"/>
            <a:ext cx="11607800" cy="6531024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баскетболе физическая подготовленность имеет важнейшее значение, и добиться результатов и высокого профессионального мастерства без данного вида подготовки не представляется возможным. Приоритетным в баскетболе является уровень развития быстроты, скоростно-силовых качеств и выносливости, ибо от уровня их развития зависит проявление других качеств, которые определяют высокий спортивный результат в данном виде спорта. В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баскетболе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носят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скоростно-силовой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Объект и предмет исследования"/>
          <p:cNvSpPr txBox="1">
            <a:spLocks noGrp="1"/>
          </p:cNvSpPr>
          <p:nvPr>
            <p:ph type="title"/>
          </p:nvPr>
        </p:nvSpPr>
        <p:spPr>
          <a:xfrm>
            <a:off x="698500" y="1228675"/>
            <a:ext cx="11607800" cy="1016001"/>
          </a:xfrm>
          <a:prstGeom prst="rect">
            <a:avLst/>
          </a:prstGeom>
        </p:spPr>
        <p:txBody>
          <a:bodyPr/>
          <a:lstStyle>
            <a:lvl1pPr algn="ctr">
              <a:defRPr sz="4400" spc="-88"/>
            </a:lvl1pPr>
          </a:lstStyle>
          <a:p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Объект исследования – учебно-тренировочный процесс у юношей 14-15 лет, занимающихся баскетболом на основе применения круговой тренировки.…"/>
          <p:cNvSpPr txBox="1">
            <a:spLocks noGrp="1"/>
          </p:cNvSpPr>
          <p:nvPr>
            <p:ph type="body" idx="1"/>
          </p:nvPr>
        </p:nvSpPr>
        <p:spPr>
          <a:xfrm>
            <a:off x="698500" y="2244676"/>
            <a:ext cx="11607800" cy="681042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 sz="2900" spc="-29"/>
            </a:pP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учебно-тренировочный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юношей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13-14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занимающихся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баскетболом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 sz="2900" spc="-29"/>
            </a:pP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скоростно-силовых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юношей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13-14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занимающихся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баскетболом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8500" y="2451652"/>
            <a:ext cx="11607800" cy="66034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 обосновать и экспериментальным путем проверить эффективность разработанного комплекса упражнений, направленного на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скоростно-силовых способностей юношей 13-14 лет, занимающихся баскетболом на основе применения круговой тренировки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98500" y="444500"/>
            <a:ext cx="11607800" cy="1410804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6265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444499"/>
            <a:ext cx="11607800" cy="1490318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8500" y="1842052"/>
            <a:ext cx="11607800" cy="7911548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00000"/>
              </a:lnSpc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научно-методическую, учебную и специальную литературу по проблеме исследования</a:t>
            </a:r>
          </a:p>
          <a:p>
            <a:pPr algn="just">
              <a:lnSpc>
                <a:spcPct val="10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Разработать комплекс упражнений, направленный на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скоростно-силовых способностей юношей 13-14 лет, занимающихся баскетболом на основе применения круговой тренировки</a:t>
            </a:r>
          </a:p>
          <a:p>
            <a:pPr algn="just">
              <a:lnSpc>
                <a:spcPct val="10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Выявить эффективность использования разработанного комплекса упражнений, направленного на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скоростно-силовых способностей юношей 13-14 лет, занимающихся баскетболом на основе применения круговой тренировки</a:t>
            </a:r>
          </a:p>
        </p:txBody>
      </p:sp>
    </p:spTree>
    <p:extLst>
      <p:ext uri="{BB962C8B-B14F-4D97-AF65-F5344CB8AC3E}">
        <p14:creationId xmlns:p14="http://schemas.microsoft.com/office/powerpoint/2010/main" val="845442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444499"/>
            <a:ext cx="11607800" cy="1874631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Предполагалось, что разработанный комплекс упражнений, реализуемый методом круговой тренировки, позволит повысить уровень развития скоростно-силовых способностей юношей 13-14 лет занимающихся баскетболом</a:t>
            </a:r>
          </a:p>
        </p:txBody>
      </p:sp>
    </p:spTree>
    <p:extLst>
      <p:ext uri="{BB962C8B-B14F-4D97-AF65-F5344CB8AC3E}">
        <p14:creationId xmlns:p14="http://schemas.microsoft.com/office/powerpoint/2010/main" val="218167693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Методы исследования"/>
          <p:cNvSpPr txBox="1">
            <a:spLocks noGrp="1"/>
          </p:cNvSpPr>
          <p:nvPr>
            <p:ph type="title"/>
          </p:nvPr>
        </p:nvSpPr>
        <p:spPr>
          <a:xfrm>
            <a:off x="698500" y="1228675"/>
            <a:ext cx="11607800" cy="1016001"/>
          </a:xfrm>
          <a:prstGeom prst="rect">
            <a:avLst/>
          </a:prstGeom>
        </p:spPr>
        <p:txBody>
          <a:bodyPr/>
          <a:lstStyle>
            <a:lvl1pPr algn="ctr">
              <a:defRPr sz="4400" spc="-88"/>
            </a:lvl1pPr>
          </a:lstStyle>
          <a:p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Анализ научно-методической литературы"/>
          <p:cNvSpPr/>
          <p:nvPr/>
        </p:nvSpPr>
        <p:spPr>
          <a:xfrm>
            <a:off x="1422400" y="2700312"/>
            <a:ext cx="4077693" cy="9525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научно-методической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Контрольные испытания"/>
          <p:cNvSpPr/>
          <p:nvPr/>
        </p:nvSpPr>
        <p:spPr>
          <a:xfrm>
            <a:off x="1422400" y="4140200"/>
            <a:ext cx="4077693" cy="952500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испытания</a:t>
            </a:r>
          </a:p>
        </p:txBody>
      </p:sp>
      <p:sp>
        <p:nvSpPr>
          <p:cNvPr id="188" name="Экспертное оценивание"/>
          <p:cNvSpPr/>
          <p:nvPr/>
        </p:nvSpPr>
        <p:spPr>
          <a:xfrm>
            <a:off x="1422400" y="5580087"/>
            <a:ext cx="4077693" cy="9525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Экспертное оценивание</a:t>
            </a:r>
          </a:p>
        </p:txBody>
      </p:sp>
      <p:sp>
        <p:nvSpPr>
          <p:cNvPr id="189" name="Математико-статистические методы"/>
          <p:cNvSpPr/>
          <p:nvPr/>
        </p:nvSpPr>
        <p:spPr>
          <a:xfrm>
            <a:off x="1422400" y="8459861"/>
            <a:ext cx="4077693" cy="9525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Математико-статистические методы</a:t>
            </a:r>
          </a:p>
        </p:txBody>
      </p:sp>
      <p:sp>
        <p:nvSpPr>
          <p:cNvPr id="190" name="Педагогический эксперимент"/>
          <p:cNvSpPr/>
          <p:nvPr/>
        </p:nvSpPr>
        <p:spPr>
          <a:xfrm>
            <a:off x="1422400" y="7019974"/>
            <a:ext cx="4077693" cy="9525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эксперимент</a:t>
            </a:r>
          </a:p>
        </p:txBody>
      </p:sp>
      <p:sp>
        <p:nvSpPr>
          <p:cNvPr id="191" name="Тройной прыжок с места (см)"/>
          <p:cNvSpPr/>
          <p:nvPr/>
        </p:nvSpPr>
        <p:spPr>
          <a:xfrm>
            <a:off x="6756399" y="3327399"/>
            <a:ext cx="4541938" cy="67300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Тройной прыжок с места (см)</a:t>
            </a:r>
          </a:p>
        </p:txBody>
      </p:sp>
      <p:sp>
        <p:nvSpPr>
          <p:cNvPr id="192" name="Прыжок вверх с места (см)"/>
          <p:cNvSpPr/>
          <p:nvPr/>
        </p:nvSpPr>
        <p:spPr>
          <a:xfrm>
            <a:off x="6756400" y="4279949"/>
            <a:ext cx="4541937" cy="67300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Прыжок вверх с места (см)</a:t>
            </a:r>
          </a:p>
        </p:txBody>
      </p:sp>
      <p:sp>
        <p:nvSpPr>
          <p:cNvPr id="193" name="Челночный бег 3*10 м (сек)"/>
          <p:cNvSpPr/>
          <p:nvPr/>
        </p:nvSpPr>
        <p:spPr>
          <a:xfrm>
            <a:off x="6756400" y="5232499"/>
            <a:ext cx="4541937" cy="673001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2">
                <a:hueOff val="192982"/>
                <a:satOff val="17755"/>
                <a:lumOff val="-28483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Челночный бег 3*10 м (сек)</a:t>
            </a:r>
          </a:p>
        </p:txBody>
      </p:sp>
      <p:sp>
        <p:nvSpPr>
          <p:cNvPr id="194" name="Линия"/>
          <p:cNvSpPr/>
          <p:nvPr/>
        </p:nvSpPr>
        <p:spPr>
          <a:xfrm flipV="1">
            <a:off x="5442643" y="3776147"/>
            <a:ext cx="1365139" cy="823834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Линия"/>
          <p:cNvSpPr/>
          <p:nvPr/>
        </p:nvSpPr>
        <p:spPr>
          <a:xfrm>
            <a:off x="5505463" y="4616449"/>
            <a:ext cx="1223336" cy="1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Линия"/>
          <p:cNvSpPr/>
          <p:nvPr/>
        </p:nvSpPr>
        <p:spPr>
          <a:xfrm>
            <a:off x="5517057" y="4585700"/>
            <a:ext cx="1218507" cy="990270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327296"/>
            <a:ext cx="11607800" cy="1528007"/>
          </a:xfrm>
        </p:spPr>
        <p:txBody>
          <a:bodyPr>
            <a:normAutofit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исследования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проводилось с сентября 2025 по май 2026 на базе МАОУ СШ № 93 г. Красноярск. Обучающиеся были поделены на две группы равных по количеству и подготовке. Группы состояли из 10 юношей в возрасте </a:t>
            </a:r>
          </a:p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13-14 лет</a:t>
            </a:r>
          </a:p>
        </p:txBody>
      </p:sp>
    </p:spTree>
    <p:extLst>
      <p:ext uri="{BB962C8B-B14F-4D97-AF65-F5344CB8AC3E}">
        <p14:creationId xmlns:p14="http://schemas.microsoft.com/office/powerpoint/2010/main" val="232617721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исследования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8500" y="2199861"/>
            <a:ext cx="11607800" cy="728869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Теоретический (с сентября 2025 по декабрь 2025)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Изучены и проанализированы литературные источники по исследуемой теме. Определены цели, задачи и методы исследования. Разработан комплекс упражнений, направленный на развитие скоростно-силовых способностей. Подобраны контрольно-измерительные тесты</a:t>
            </a:r>
          </a:p>
          <a:p>
            <a:pPr algn="just">
              <a:lnSpc>
                <a:spcPct val="10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 Экспериментальный (с января 2026 по май 2026)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4 месяцев контрольная группа занималась по общепринятой программе подготовки, а экспериментальная с использованием разработанного комплекса упражнений. Продолжительность занятия 1,5 часа</a:t>
            </a:r>
          </a:p>
          <a:p>
            <a:pPr algn="just">
              <a:lnSpc>
                <a:spcPct val="10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– Аналитический (май 2026)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тестирования, математико-статистическая обработка результатов исследования,  проанализированы результаты и сделаны выводы</a:t>
            </a:r>
          </a:p>
        </p:txBody>
      </p:sp>
    </p:spTree>
    <p:extLst>
      <p:ext uri="{BB962C8B-B14F-4D97-AF65-F5344CB8AC3E}">
        <p14:creationId xmlns:p14="http://schemas.microsoft.com/office/powerpoint/2010/main" val="36557278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2665</TotalTime>
  <Words>890</Words>
  <Application>Microsoft Office PowerPoint</Application>
  <PresentationFormat>Произвольный</PresentationFormat>
  <Paragraphs>129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Helvetica Neue</vt:lpstr>
      <vt:lpstr>Helvetica Neue Medium</vt:lpstr>
      <vt:lpstr>Times New Roman</vt:lpstr>
      <vt:lpstr>21_BasicWhite</vt:lpstr>
      <vt:lpstr>Развитие скоростно-силовых способностей у юношей 13-14 лет занимающихся баскетболом на основе применения круговой тренировки</vt:lpstr>
      <vt:lpstr>Актуальность исследования</vt:lpstr>
      <vt:lpstr>Объект и предмет исследования</vt:lpstr>
      <vt:lpstr> Цель исследования</vt:lpstr>
      <vt:lpstr> Задачи исследования</vt:lpstr>
      <vt:lpstr>  Гипотеза</vt:lpstr>
      <vt:lpstr>Методы исследования</vt:lpstr>
      <vt:lpstr> Организация исследования</vt:lpstr>
      <vt:lpstr> Этапы исследования</vt:lpstr>
      <vt:lpstr>Комплекс упражнений на развитие  скоростно-силовых способностей</vt:lpstr>
      <vt:lpstr>Тройной прыжок с места</vt:lpstr>
      <vt:lpstr>Прыжок вверх с места</vt:lpstr>
      <vt:lpstr>Челночный Бег</vt:lpstr>
      <vt:lpstr>Анализ показателей контрольной и экспериментальной групп</vt:lpstr>
      <vt:lpstr> Выводы</vt:lpstr>
      <vt:lpstr> Выводы</vt:lpstr>
      <vt:lpstr> 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скоростно-силовых способностей у юношей 14-15 лет занимающихся баскетболом на основе применения круговой тренировки</dc:title>
  <cp:lastModifiedBy>Dns lenovo</cp:lastModifiedBy>
  <cp:revision>16</cp:revision>
  <dcterms:modified xsi:type="dcterms:W3CDTF">2026-05-28T13:43:11Z</dcterms:modified>
</cp:coreProperties>
</file>