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0" r:id="rId4"/>
    <p:sldId id="259" r:id="rId5"/>
    <p:sldId id="266" r:id="rId6"/>
    <p:sldId id="261" r:id="rId7"/>
    <p:sldId id="263" r:id="rId8"/>
    <p:sldId id="273" r:id="rId9"/>
    <p:sldId id="264" r:id="rId10"/>
    <p:sldId id="262" r:id="rId11"/>
    <p:sldId id="272" r:id="rId12"/>
    <p:sldId id="267" r:id="rId13"/>
    <p:sldId id="271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7" autoAdjust="0"/>
    <p:restoredTop sz="94638" autoAdjust="0"/>
  </p:normalViewPr>
  <p:slideViewPr>
    <p:cSldViewPr>
      <p:cViewPr varScale="1">
        <p:scale>
          <a:sx n="74" d="100"/>
          <a:sy n="74" d="100"/>
        </p:scale>
        <p:origin x="-7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20.12.2015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slide" Target="slid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285728"/>
            <a:ext cx="7406640" cy="361532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 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Особенности слухоречевого восприятия у обучающихся </a:t>
            </a:r>
            <a:r>
              <a:rPr lang="en-US" sz="4000" b="1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I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ступени с нарушением слуха и интеллекта, перенесших кохлеарную имплантацию в младшем школьном возрасте </a:t>
            </a:r>
            <a:endParaRPr lang="ru-RU" sz="4000" b="1" dirty="0"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3071802" y="5143512"/>
            <a:ext cx="585791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Магистрант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кафедры коррекционной педагогики: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Ходарева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О.А.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Научный</a:t>
            </a:r>
            <a:r>
              <a:rPr kumimoji="0" lang="en-US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руководитель</a:t>
            </a:r>
            <a:r>
              <a:rPr kumimoji="0" lang="ru-RU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r>
              <a:rPr kumimoji="0" lang="ru-RU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Беляева О.Л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endParaRPr lang="ru-RU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кандидат 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педагогических наук, доцент.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1142976" y="285728"/>
            <a:ext cx="7572428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0000" algn="just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собенности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слухоречевого восприятия КИ детей с нарушением интеллекта: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600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29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недостаточно сформировано обнаружение  речевых и неречевых звуков и различение неречевых звуков;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600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29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различение речевых звуков вызывает трудности; при открытом выборе не различают слова, предложения;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600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29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неточность, ошибочность узнавания неречевых и речевых звуков при закрытом выборе, при открытом выборе не узнают слова и предложения;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600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29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операция опознавания речевых единиц не сформирована и недоступна.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142976" y="285728"/>
            <a:ext cx="7572428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00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собенности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слухоречевого восприятия КИ детей с нарушением интеллекта обусловлены: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</a:p>
          <a:p>
            <a:pPr marL="0" marR="0" lvl="0" indent="36000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29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ограниченными возможностями познавательного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развития данной группы детей;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6000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29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недостаточной длительностью прохождения начального и основного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этапов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478572" y="142852"/>
            <a:ext cx="7165393" cy="8471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  <a:noAutofit/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ru-RU" sz="2000" dirty="0" smtClean="0"/>
              <a:t>Педагогические подходы к развитию слухоречевого восприятия </a:t>
            </a:r>
            <a:r>
              <a:rPr lang="ru-RU" sz="2000" dirty="0" err="1" smtClean="0"/>
              <a:t>кохлеарно</a:t>
            </a:r>
            <a:r>
              <a:rPr lang="ru-RU" sz="2000" dirty="0" smtClean="0"/>
              <a:t> имплантированных  обучающихся с нарушением слуха и интеллекта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1214414" y="1285860"/>
            <a:ext cx="2143140" cy="12142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Принципы организации коррекционной работы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43372" y="1214422"/>
            <a:ext cx="1928826" cy="12142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Содержание коррекционной работы.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786578" y="1285860"/>
            <a:ext cx="1869759" cy="12142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Педагогические средства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5" name="AutoShape 9"/>
          <p:cNvSpPr>
            <a:spLocks noChangeArrowheads="1"/>
          </p:cNvSpPr>
          <p:nvPr/>
        </p:nvSpPr>
        <p:spPr bwMode="auto">
          <a:xfrm>
            <a:off x="4429124" y="2571744"/>
            <a:ext cx="1497330" cy="928694"/>
          </a:xfrm>
          <a:prstGeom prst="downArrowCallout">
            <a:avLst>
              <a:gd name="adj1" fmla="val 36077"/>
              <a:gd name="adj2" fmla="val 36077"/>
              <a:gd name="adj3" fmla="val 16667"/>
              <a:gd name="adj4" fmla="val 6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направления занятий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3857620" y="3500438"/>
            <a:ext cx="2928958" cy="311304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2520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Calibri" pitchFamily="34" charset="0"/>
              <a:buChar char="1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Развитие слухового восприятия. </a:t>
            </a:r>
          </a:p>
          <a:p>
            <a:pPr marL="0" marR="0" lvl="0" indent="252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Calibri" pitchFamily="34" charset="0"/>
              <a:buChar char="2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Узнавание разносложных слов.</a:t>
            </a:r>
          </a:p>
          <a:p>
            <a:pPr marL="0" marR="0" lvl="0" indent="2520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Calibri" pitchFamily="34" charset="0"/>
              <a:buChar char="3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Узнавание односложных слов.</a:t>
            </a:r>
          </a:p>
          <a:p>
            <a:pPr marL="0" marR="0" lvl="0" indent="2520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Calibri" pitchFamily="34" charset="0"/>
              <a:buChar char="4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Узнавание слов в слитной речи. </a:t>
            </a:r>
          </a:p>
          <a:p>
            <a:pPr marL="0" marR="0" lvl="0" indent="2520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Calibri" pitchFamily="34" charset="0"/>
              <a:buChar char="5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Различение и узнавание часто используемых предложений.</a:t>
            </a:r>
          </a:p>
          <a:p>
            <a:pPr marL="0" marR="0" lvl="0" indent="2520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6929454" y="2928934"/>
            <a:ext cx="1714512" cy="12142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Используемые 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етоды и приемы на занятиях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7000892" y="4500570"/>
            <a:ext cx="1714512" cy="114300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Технические и дидактические средства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9" name="AutoShape 13"/>
          <p:cNvSpPr>
            <a:spLocks noChangeArrowheads="1"/>
          </p:cNvSpPr>
          <p:nvPr/>
        </p:nvSpPr>
        <p:spPr bwMode="auto">
          <a:xfrm>
            <a:off x="2214546" y="1000108"/>
            <a:ext cx="259723" cy="214314"/>
          </a:xfrm>
          <a:prstGeom prst="downArrow">
            <a:avLst>
              <a:gd name="adj1" fmla="val 50000"/>
              <a:gd name="adj2" fmla="val 2937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592" name="AutoShape 16"/>
          <p:cNvSpPr>
            <a:spLocks noChangeArrowheads="1"/>
          </p:cNvSpPr>
          <p:nvPr/>
        </p:nvSpPr>
        <p:spPr bwMode="auto">
          <a:xfrm>
            <a:off x="2214546" y="2571744"/>
            <a:ext cx="221621" cy="285752"/>
          </a:xfrm>
          <a:prstGeom prst="downArrow">
            <a:avLst>
              <a:gd name="adj1" fmla="val 50000"/>
              <a:gd name="adj2" fmla="val 3560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593" name="AutoShape 17"/>
          <p:cNvSpPr>
            <a:spLocks noChangeArrowheads="1"/>
          </p:cNvSpPr>
          <p:nvPr/>
        </p:nvSpPr>
        <p:spPr bwMode="auto">
          <a:xfrm>
            <a:off x="2143108" y="3714752"/>
            <a:ext cx="228606" cy="261321"/>
          </a:xfrm>
          <a:prstGeom prst="upDownArrow">
            <a:avLst>
              <a:gd name="adj1" fmla="val 50000"/>
              <a:gd name="adj2" fmla="val 3462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598" name="Rectangle 22"/>
          <p:cNvSpPr>
            <a:spLocks noChangeArrowheads="1"/>
          </p:cNvSpPr>
          <p:nvPr/>
        </p:nvSpPr>
        <p:spPr bwMode="auto">
          <a:xfrm>
            <a:off x="1000100" y="2928934"/>
            <a:ext cx="2500330" cy="7699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Общепедагогические принципы обучения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99" name="Rectangle 23"/>
          <p:cNvSpPr>
            <a:spLocks noChangeArrowheads="1"/>
          </p:cNvSpPr>
          <p:nvPr/>
        </p:nvSpPr>
        <p:spPr bwMode="auto">
          <a:xfrm>
            <a:off x="1000100" y="4000504"/>
            <a:ext cx="2571768" cy="114300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Специфические принципы обучения сурдопедагогики и олигофренопедагогики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27" name="AutoShape 13"/>
          <p:cNvSpPr>
            <a:spLocks noChangeArrowheads="1"/>
          </p:cNvSpPr>
          <p:nvPr/>
        </p:nvSpPr>
        <p:spPr bwMode="auto">
          <a:xfrm>
            <a:off x="4929190" y="1000108"/>
            <a:ext cx="259723" cy="214314"/>
          </a:xfrm>
          <a:prstGeom prst="downArrow">
            <a:avLst>
              <a:gd name="adj1" fmla="val 50000"/>
              <a:gd name="adj2" fmla="val 2937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8" name="AutoShape 13"/>
          <p:cNvSpPr>
            <a:spLocks noChangeArrowheads="1"/>
          </p:cNvSpPr>
          <p:nvPr/>
        </p:nvSpPr>
        <p:spPr bwMode="auto">
          <a:xfrm>
            <a:off x="7643834" y="1000108"/>
            <a:ext cx="259723" cy="214314"/>
          </a:xfrm>
          <a:prstGeom prst="downArrow">
            <a:avLst>
              <a:gd name="adj1" fmla="val 50000"/>
              <a:gd name="adj2" fmla="val 2937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9" name="AutoShape 17"/>
          <p:cNvSpPr>
            <a:spLocks noChangeArrowheads="1"/>
          </p:cNvSpPr>
          <p:nvPr/>
        </p:nvSpPr>
        <p:spPr bwMode="auto">
          <a:xfrm>
            <a:off x="2214546" y="5143512"/>
            <a:ext cx="228606" cy="261321"/>
          </a:xfrm>
          <a:prstGeom prst="upDownArrow">
            <a:avLst>
              <a:gd name="adj1" fmla="val 50000"/>
              <a:gd name="adj2" fmla="val 3462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600" name="Rectangle 24"/>
          <p:cNvSpPr>
            <a:spLocks noChangeArrowheads="1"/>
          </p:cNvSpPr>
          <p:nvPr/>
        </p:nvSpPr>
        <p:spPr bwMode="auto">
          <a:xfrm>
            <a:off x="1071538" y="5429264"/>
            <a:ext cx="2500330" cy="12239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Принципы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тренировки слухового восприятия у ребенка с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кохлеарным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имплантом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AutoShape 16"/>
          <p:cNvSpPr>
            <a:spLocks noChangeArrowheads="1"/>
          </p:cNvSpPr>
          <p:nvPr/>
        </p:nvSpPr>
        <p:spPr bwMode="auto">
          <a:xfrm>
            <a:off x="7715272" y="2500306"/>
            <a:ext cx="221621" cy="285752"/>
          </a:xfrm>
          <a:prstGeom prst="downArrow">
            <a:avLst>
              <a:gd name="adj1" fmla="val 50000"/>
              <a:gd name="adj2" fmla="val 3560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" name="AutoShape 17"/>
          <p:cNvSpPr>
            <a:spLocks noChangeArrowheads="1"/>
          </p:cNvSpPr>
          <p:nvPr/>
        </p:nvSpPr>
        <p:spPr bwMode="auto">
          <a:xfrm>
            <a:off x="7715272" y="4143380"/>
            <a:ext cx="228606" cy="261321"/>
          </a:xfrm>
          <a:prstGeom prst="upDownArrow">
            <a:avLst>
              <a:gd name="adj1" fmla="val 50000"/>
              <a:gd name="adj2" fmla="val 3462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857224" y="1428736"/>
            <a:ext cx="792961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8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Благодарим за внимание!</a:t>
            </a:r>
            <a:endParaRPr kumimoji="0" lang="ru-RU" altLang="zh-CN" sz="28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/>
          <a:srcRect l="14943"/>
          <a:stretch>
            <a:fillRect/>
          </a:stretch>
        </p:blipFill>
        <p:spPr bwMode="auto">
          <a:xfrm>
            <a:off x="985850" y="0"/>
            <a:ext cx="8157186" cy="6892024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5601" name="Object 1"/>
          <p:cNvGraphicFramePr>
            <a:graphicFrameLocks noChangeAspect="1"/>
          </p:cNvGraphicFramePr>
          <p:nvPr/>
        </p:nvGraphicFramePr>
        <p:xfrm>
          <a:off x="1214414" y="2071678"/>
          <a:ext cx="7580063" cy="4357718"/>
        </p:xfrm>
        <a:graphic>
          <a:graphicData uri="http://schemas.openxmlformats.org/presentationml/2006/ole">
            <p:oleObj spid="_x0000_s25601" name="Диаграмма" r:id="rId3" imgW="5791200" imgH="2495594" progId="MSGraph.Chart.8">
              <p:embed/>
            </p:oleObj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571604" y="285728"/>
            <a:ext cx="707236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000"/>
              </a:lnSpc>
            </a:pP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Исходные данные об уровнях  развития слухового восприятия детей с сохранным и нарушенным интеллектом на момент проведения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операции по кохлеарной имплантации.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трелка вправо 4">
            <a:hlinkClick r:id="rId4" action="ppaction://hlinksldjump"/>
          </p:cNvPr>
          <p:cNvSpPr/>
          <p:nvPr/>
        </p:nvSpPr>
        <p:spPr>
          <a:xfrm flipH="1">
            <a:off x="142844" y="5715016"/>
            <a:ext cx="714380" cy="484632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071539" y="500042"/>
            <a:ext cx="7929618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360000" algn="just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zh-CN" sz="2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Цель исследования: </a:t>
            </a:r>
          </a:p>
          <a:p>
            <a:pPr lvl="0" indent="360000" algn="just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zh-CN" sz="2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изучить особенности слухоречевого восприятия обучающихся </a:t>
            </a:r>
            <a:r>
              <a:rPr kumimoji="0" lang="en-US" altLang="zh-CN" sz="2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</a:t>
            </a:r>
            <a:r>
              <a:rPr kumimoji="0" lang="ru-RU" altLang="zh-CN" sz="2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ступени </a:t>
            </a:r>
            <a:r>
              <a:rPr kumimoji="0" lang="ru-RU" altLang="zh-CN" sz="2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Andale Sans UI"/>
                <a:cs typeface="Arial" pitchFamily="34" charset="0"/>
              </a:rPr>
              <a:t>с нарушениями слуха и интеллекта</a:t>
            </a:r>
            <a:r>
              <a:rPr kumimoji="0" lang="ru-RU" altLang="zh-CN" sz="2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перенесших кохлеарную имплантацию в младшем школьном возрасте и разработать методические рекомендации,</a:t>
            </a:r>
            <a:r>
              <a:rPr kumimoji="0" lang="ru-RU" altLang="zh-CN" sz="220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altLang="zh-CN" sz="2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направленные на развитие слухоречевого восприятия данной группы детей в соответствии с выявленными  особенностями.</a:t>
            </a:r>
          </a:p>
          <a:p>
            <a:pPr indent="360000">
              <a:lnSpc>
                <a:spcPts val="3000"/>
              </a:lnSpc>
            </a:pPr>
            <a:r>
              <a:rPr lang="ru-RU" sz="22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Объект исследования: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особенности слухоречевого восприятия  детей с нарушениями слуха и интеллекта.</a:t>
            </a:r>
          </a:p>
          <a:p>
            <a:pPr indent="360000">
              <a:lnSpc>
                <a:spcPts val="3000"/>
              </a:lnSpc>
            </a:pPr>
            <a:r>
              <a:rPr lang="ru-RU" sz="22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Предмет исследования:</a:t>
            </a:r>
            <a:r>
              <a:rPr lang="ru-RU" sz="22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педагогические подходы к развитию слухоречевого восприятия обучающихся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I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ступени с нарушением слуха и интеллекта, перенесших кохлеарную имплантацию в младшем школьном возрасте. </a:t>
            </a:r>
            <a:endParaRPr kumimoji="0" lang="ru-RU" altLang="zh-CN" sz="220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indent="457200" algn="just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endParaRPr kumimoji="0" lang="ru-RU" altLang="zh-CN" sz="240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zh-CN" sz="240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000100" y="142852"/>
            <a:ext cx="7929618" cy="658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8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Гипотеза исследования:</a:t>
            </a: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214414" y="857232"/>
            <a:ext cx="7715304" cy="928693"/>
          </a:xfrm>
          <a:prstGeom prst="roundRect">
            <a:avLst/>
          </a:prstGeom>
          <a:solidFill>
            <a:schemeClr val="accent3">
              <a:lumMod val="20000"/>
              <a:lumOff val="80000"/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bIns="36000" rtlCol="0" anchor="ctr">
            <a:noAutofit/>
          </a:bodyPr>
          <a:lstStyle/>
          <a:p>
            <a:pPr lvl="0" indent="360000" algn="just">
              <a:lnSpc>
                <a:spcPts val="3000"/>
              </a:lnSpc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слухоречевое восприятие включает в себя операции слухового анализа и синтеза</a:t>
            </a:r>
            <a:endParaRPr lang="ru-RU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214414" y="2000240"/>
            <a:ext cx="7715304" cy="928694"/>
          </a:xfrm>
          <a:prstGeom prst="roundRect">
            <a:avLst/>
          </a:prstGeom>
          <a:solidFill>
            <a:schemeClr val="accent3">
              <a:lumMod val="20000"/>
              <a:lumOff val="80000"/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lvl="0" indent="360000" algn="just">
              <a:lnSpc>
                <a:spcPts val="3000"/>
              </a:lnSpc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 детей с нарушением интеллекта будут выявлены особенности слухоречевого восприятия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214414" y="3214686"/>
            <a:ext cx="7715304" cy="1000132"/>
          </a:xfrm>
          <a:prstGeom prst="roundRect">
            <a:avLst/>
          </a:prstGeom>
          <a:solidFill>
            <a:schemeClr val="accent3">
              <a:lumMod val="20000"/>
              <a:lumOff val="80000"/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lvl="0" indent="360000" algn="just">
              <a:lnSpc>
                <a:spcPts val="3000"/>
              </a:lnSpc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возможно, что данные особенности обусловлены нарушенным интеллектом</a:t>
            </a:r>
            <a:endParaRPr lang="ru-RU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214414" y="4500570"/>
            <a:ext cx="7715304" cy="1928826"/>
          </a:xfrm>
          <a:prstGeom prst="roundRect">
            <a:avLst/>
          </a:prstGeom>
          <a:solidFill>
            <a:schemeClr val="accent3">
              <a:lumMod val="20000"/>
              <a:lumOff val="80000"/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60000" algn="just">
              <a:lnSpc>
                <a:spcPts val="2800"/>
              </a:lnSpc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педагогические подходы могут включать в себя </a:t>
            </a:r>
            <a:r>
              <a:rPr lang="ru-RU" sz="2000" b="1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пролонгирование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сроков реабилитационных этапов, использование дополнительных средств коммуникации, упрощение речевого материала и способов его предъявления.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000100" y="142852"/>
            <a:ext cx="7929618" cy="658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8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Задачи исследования:</a:t>
            </a: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142976" y="928670"/>
            <a:ext cx="7858180" cy="1428760"/>
          </a:xfrm>
          <a:prstGeom prst="roundRect">
            <a:avLst/>
          </a:prstGeom>
          <a:solidFill>
            <a:schemeClr val="accent3">
              <a:lumMod val="20000"/>
              <a:lumOff val="80000"/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lnSpc>
                <a:spcPts val="3000"/>
              </a:lnSpc>
            </a:pP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Анализ специальной психолого-педагогической литературы по проблеме исследования.</a:t>
            </a:r>
            <a:endParaRPr lang="ru-RU" sz="20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142976" y="2786058"/>
            <a:ext cx="7858180" cy="1500198"/>
          </a:xfrm>
          <a:prstGeom prst="roundRect">
            <a:avLst/>
          </a:prstGeom>
          <a:solidFill>
            <a:schemeClr val="accent3">
              <a:lumMod val="20000"/>
              <a:lumOff val="80000"/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just">
              <a:lnSpc>
                <a:spcPts val="3000"/>
              </a:lnSpc>
            </a:pP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 Выявление и обобщение особенностей слухоречевого восприятия у обучающихся I ступени с нарушениями слуха и интеллекта.</a:t>
            </a:r>
          </a:p>
        </p:txBody>
      </p:sp>
      <p:sp>
        <p:nvSpPr>
          <p:cNvPr id="10" name="Овал 9"/>
          <p:cNvSpPr/>
          <p:nvPr/>
        </p:nvSpPr>
        <p:spPr>
          <a:xfrm>
            <a:off x="642910" y="1285860"/>
            <a:ext cx="857256" cy="7858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071538" y="4714884"/>
            <a:ext cx="7858180" cy="1500198"/>
          </a:xfrm>
          <a:prstGeom prst="roundRect">
            <a:avLst/>
          </a:prstGeom>
          <a:solidFill>
            <a:schemeClr val="accent3">
              <a:lumMod val="20000"/>
              <a:lumOff val="80000"/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just">
              <a:lnSpc>
                <a:spcPts val="3000"/>
              </a:lnSpc>
            </a:pP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     Разработка методических рекомендаций по развитию слухоречевого восприятия на основном этапе слухоречевой реабилитации у обучающихся I ступени с нарушениями слуха и интеллекта.</a:t>
            </a:r>
          </a:p>
        </p:txBody>
      </p:sp>
      <p:sp>
        <p:nvSpPr>
          <p:cNvPr id="17" name="Овал 16"/>
          <p:cNvSpPr/>
          <p:nvPr/>
        </p:nvSpPr>
        <p:spPr>
          <a:xfrm>
            <a:off x="714348" y="3143248"/>
            <a:ext cx="857256" cy="7858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714348" y="5000636"/>
            <a:ext cx="857256" cy="7858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000100" y="142852"/>
            <a:ext cx="792961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8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База исследования:</a:t>
            </a:r>
            <a:r>
              <a:rPr kumimoji="0" lang="ru-RU" altLang="zh-CN" sz="2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71538" y="4214818"/>
            <a:ext cx="7786742" cy="188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609600" algn="l"/>
                <a:tab pos="6019800" algn="l"/>
              </a:tabLst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В эксперименте принимали участие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5 обучающихся младших классов с  кохлеарными имплантами с сохранным интеллектом и 5 обучающихся младших классов с  кохлеарными имплантами с нарушенным интеллектом.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285852" y="1214422"/>
            <a:ext cx="3286148" cy="2857520"/>
          </a:xfrm>
          <a:prstGeom prst="roundRect">
            <a:avLst/>
          </a:prstGeom>
          <a:solidFill>
            <a:schemeClr val="accent3">
              <a:lumMod val="20000"/>
              <a:lumOff val="80000"/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609600" algn="l"/>
                <a:tab pos="6019800" algn="l"/>
              </a:tabLst>
            </a:pPr>
            <a:r>
              <a:rPr lang="ru-RU" b="1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«Красноярская общеобразовательная школа-интернат №9» </a:t>
            </a:r>
          </a:p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609600" algn="l"/>
                <a:tab pos="6019800" algn="l"/>
              </a:tabLst>
            </a:pPr>
            <a:r>
              <a:rPr lang="ru-RU" b="1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г. Красноярск</a:t>
            </a:r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86380" y="1214422"/>
            <a:ext cx="3286148" cy="2857520"/>
          </a:xfrm>
          <a:prstGeom prst="roundRect">
            <a:avLst/>
          </a:prstGeom>
          <a:solidFill>
            <a:schemeClr val="accent3">
              <a:lumMod val="20000"/>
              <a:lumOff val="80000"/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609600" algn="l"/>
                <a:tab pos="6019800" algn="l"/>
              </a:tabLst>
            </a:pPr>
            <a:r>
              <a:rPr lang="ru-RU" b="1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«Специальная (коррекционная) общеобразовательная школа-интернат I, II видов» г. Абакан.</a:t>
            </a:r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00100" y="214290"/>
            <a:ext cx="7929618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zh-CN" sz="20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Организация констатирующего эксперимента</a:t>
            </a:r>
          </a:p>
          <a:p>
            <a:pPr indent="45720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zh-CN" sz="20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Используемая методика </a:t>
            </a:r>
          </a:p>
          <a:p>
            <a:pPr indent="45720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zh-CN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«Оценка слухоречевого развития детей с кохлеарными имплантами» (Королева И.В., 1999г.)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214414" y="1571612"/>
            <a:ext cx="7715304" cy="4981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defTabSz="914400" rtl="0" eaLnBrk="1" fontAlgn="base" latinLnBrk="0" hangingPunct="1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Тест 1.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Развитие слухового восприятия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defTabSz="914400" rtl="0" eaLnBrk="0" fontAlgn="base" latinLnBrk="0" hangingPunct="0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Тест 2.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Узнавание разносложных слов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defTabSz="914400" rtl="0" eaLnBrk="0" fontAlgn="base" latinLnBrk="0" hangingPunct="0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Тест 3.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Узнавание односложных слов при закрытом выборе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defTabSz="914400" rtl="0" eaLnBrk="0" fontAlgn="base" latinLnBrk="0" hangingPunct="0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Тест 4.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Узнавание слов в слитной речи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defTabSz="914400" rtl="0" eaLnBrk="0" fontAlgn="base" latinLnBrk="0" hangingPunct="0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Тест</a:t>
            </a: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5.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Узнавание односложных слов при открытом выборе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defTabSz="914400" rtl="0" eaLnBrk="0" fontAlgn="base" latinLnBrk="0" hangingPunct="0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Тест 6.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Опознавание знакомых предложений при открытом выборе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defTabSz="914400" rtl="0" eaLnBrk="0" fontAlgn="base" latinLnBrk="0" hangingPunct="0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Тест 7.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Опознавание незнакомых предложений при открытом выборе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071538" y="142852"/>
            <a:ext cx="7929618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889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kumimoji="0" lang="ru-RU" altLang="zh-CN" sz="2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Этапы констатирующего эксперимента</a:t>
            </a:r>
            <a:r>
              <a:rPr kumimoji="0" lang="ru-RU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dale Sans UI"/>
                <a:cs typeface="Arial" pitchFamily="34" charset="0"/>
              </a:rPr>
              <a:t>:</a:t>
            </a:r>
            <a:endParaRPr kumimoji="0" lang="ru-RU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889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kumimoji="0" lang="ru-RU" altLang="zh-CN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dale Sans UI"/>
                <a:cs typeface="Arial" pitchFamily="34" charset="0"/>
              </a:rPr>
              <a:t>1 этап -</a:t>
            </a:r>
            <a:r>
              <a:rPr kumimoji="0" lang="ru-RU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ru-RU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dale Sans UI"/>
                <a:cs typeface="Arial" pitchFamily="34" charset="0"/>
              </a:rPr>
              <a:t>сбор и анализ исходных данных об уровне слухового восприятия испытуемых на момент проведения операции.</a:t>
            </a:r>
          </a:p>
          <a:p>
            <a:pPr marL="0" marR="0" lvl="0" indent="4889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kumimoji="0" lang="ru-RU" altLang="zh-CN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dale Sans UI"/>
                <a:cs typeface="Arial" pitchFamily="34" charset="0"/>
              </a:rPr>
              <a:t>2 этап – обследование слухоречевого восприятия </a:t>
            </a:r>
            <a:r>
              <a:rPr kumimoji="0" lang="ru-RU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dale Sans UI"/>
                <a:cs typeface="Arial" pitchFamily="34" charset="0"/>
              </a:rPr>
              <a:t> у обучающихся экспериментальных групп по окончании основного этапа реабилитации, т.е. через 1 год и три месяца после проведения кохлеарной имплантации.</a:t>
            </a:r>
            <a:endParaRPr kumimoji="0" lang="ru-RU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кругленный прямоугольник 2">
            <a:hlinkClick r:id="rId2" action="ppaction://hlinksldjump"/>
          </p:cNvPr>
          <p:cNvSpPr/>
          <p:nvPr/>
        </p:nvSpPr>
        <p:spPr>
          <a:xfrm>
            <a:off x="214282" y="928670"/>
            <a:ext cx="642942" cy="35719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6625" name="Object 1"/>
          <p:cNvGraphicFramePr>
            <a:graphicFrameLocks noChangeAspect="1"/>
          </p:cNvGraphicFramePr>
          <p:nvPr/>
        </p:nvGraphicFramePr>
        <p:xfrm>
          <a:off x="3714744" y="214290"/>
          <a:ext cx="5572164" cy="3000396"/>
        </p:xfrm>
        <a:graphic>
          <a:graphicData uri="http://schemas.openxmlformats.org/presentationml/2006/ole">
            <p:oleObj spid="_x0000_s49154" name="Диаграмма" r:id="rId3" imgW="6124725" imgH="2800217" progId="MSGraph.Chart.8">
              <p:embed/>
            </p:oleObj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214414" y="428604"/>
            <a:ext cx="278608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latin typeface="Arial" pitchFamily="34" charset="0"/>
                <a:cs typeface="Arial" pitchFamily="34" charset="0"/>
              </a:rPr>
              <a:t>Анализ результатов обследования слухоречевого восприятия в  группе А (испытуемые с сохранным интеллектом).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9155" name="Object 3"/>
          <p:cNvGraphicFramePr>
            <a:graphicFrameLocks noChangeAspect="1"/>
          </p:cNvGraphicFramePr>
          <p:nvPr/>
        </p:nvGraphicFramePr>
        <p:xfrm>
          <a:off x="4071934" y="3643314"/>
          <a:ext cx="4929222" cy="2571760"/>
        </p:xfrm>
        <a:graphic>
          <a:graphicData uri="http://schemas.openxmlformats.org/presentationml/2006/ole">
            <p:oleObj spid="_x0000_s49155" name="Диаграмма" r:id="rId4" imgW="5600899" imgH="2562181" progId="MSGraph.Chart.8">
              <p:embed/>
            </p:oleObj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142976" y="3929066"/>
            <a:ext cx="3071834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kumimoji="0" lang="ru-RU" altLang="zh-CN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dale Sans UI"/>
                <a:cs typeface="Arial" pitchFamily="34" charset="0"/>
              </a:rPr>
              <a:t>Результаты обследования слухоречевого восприятия в группе Б. (испытуемые  с нарушенным интеллектом).</a:t>
            </a:r>
            <a:endParaRPr kumimoji="0" lang="ru-RU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3553" name="Object 1"/>
          <p:cNvGraphicFramePr>
            <a:graphicFrameLocks noChangeAspect="1"/>
          </p:cNvGraphicFramePr>
          <p:nvPr/>
        </p:nvGraphicFramePr>
        <p:xfrm>
          <a:off x="1214414" y="1857364"/>
          <a:ext cx="7643866" cy="4008915"/>
        </p:xfrm>
        <a:graphic>
          <a:graphicData uri="http://schemas.openxmlformats.org/presentationml/2006/ole">
            <p:oleObj spid="_x0000_s23553" name="Диаграмма" r:id="rId3" imgW="5515125" imgH="3029083" progId="MSGraph.Chart.8">
              <p:embed/>
            </p:oleObj>
          </a:graphicData>
        </a:graphic>
      </p:graphicFrame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000232" y="428604"/>
            <a:ext cx="5929354" cy="124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r>
              <a:rPr kumimoji="0" lang="ru-RU" altLang="zh-CN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ndale Sans UI"/>
                <a:cs typeface="Arial" pitchFamily="34" charset="0"/>
              </a:rPr>
              <a:t>Сравнительный анализ общего результата обследования слухоречевого восприятия испытуемых группы А и группы Б.</a:t>
            </a:r>
            <a:endParaRPr kumimoji="0" lang="ru-RU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3001</TotalTime>
  <Words>652</Words>
  <PresentationFormat>Экран (4:3)</PresentationFormat>
  <Paragraphs>64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Солнцестояние</vt:lpstr>
      <vt:lpstr>Диаграмма</vt:lpstr>
      <vt:lpstr> Особенности слухоречевого восприятия у обучающихся I ступени с нарушением слуха и интеллекта, перенесших кохлеарную имплантацию в младшем школьном возрасте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Особенности слухоречевого восприятия у обучающихся I ступени с нарушением слуха и интеллекта, перенесших кохлеарную имплантацию в младшем школьном возрасте </dc:title>
  <dc:creator>teh1</dc:creator>
  <cp:lastModifiedBy>XP GAME 2010</cp:lastModifiedBy>
  <cp:revision>91</cp:revision>
  <dcterms:created xsi:type="dcterms:W3CDTF">2015-12-17T16:00:33Z</dcterms:created>
  <dcterms:modified xsi:type="dcterms:W3CDTF">2015-12-20T16:19:37Z</dcterms:modified>
</cp:coreProperties>
</file>