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82" r:id="rId9"/>
    <p:sldId id="266" r:id="rId10"/>
    <p:sldId id="267" r:id="rId11"/>
    <p:sldId id="268" r:id="rId12"/>
    <p:sldId id="285" r:id="rId13"/>
    <p:sldId id="284" r:id="rId14"/>
    <p:sldId id="283" r:id="rId15"/>
    <p:sldId id="269" r:id="rId16"/>
    <p:sldId id="278" r:id="rId17"/>
    <p:sldId id="279" r:id="rId18"/>
    <p:sldId id="280" r:id="rId19"/>
    <p:sldId id="273" r:id="rId20"/>
    <p:sldId id="274" r:id="rId21"/>
  </p:sldIdLst>
  <p:sldSz cx="11880850" cy="6840538"/>
  <p:notesSz cx="6858000" cy="9144000"/>
  <p:defaultTextStyle>
    <a:defPPr>
      <a:defRPr lang="ru-RU"/>
    </a:defPPr>
    <a:lvl1pPr marL="0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3956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27912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1869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55825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19781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83737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47693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11650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7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822" y="108"/>
      </p:cViewPr>
      <p:guideLst>
        <p:guide orient="horz" pos="2155"/>
        <p:guide pos="37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3882108931902862"/>
          <c:y val="6.3165920632474531E-2"/>
          <c:w val="0.54670643766270566"/>
          <c:h val="0.673664395712304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Эксперементальная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</c:v>
                </c:pt>
                <c:pt idx="1">
                  <c:v>15</c:v>
                </c:pt>
                <c:pt idx="2">
                  <c:v>13</c:v>
                </c:pt>
                <c:pt idx="3">
                  <c:v>10</c:v>
                </c:pt>
                <c:pt idx="4">
                  <c:v>15</c:v>
                </c:pt>
                <c:pt idx="5">
                  <c:v>10</c:v>
                </c:pt>
                <c:pt idx="6">
                  <c:v>13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9B-4E7A-B14A-F04EB5034B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10</c:v>
                </c:pt>
                <c:pt idx="1">
                  <c:v>13</c:v>
                </c:pt>
                <c:pt idx="2">
                  <c:v>14</c:v>
                </c:pt>
                <c:pt idx="3">
                  <c:v>17</c:v>
                </c:pt>
                <c:pt idx="4">
                  <c:v>13</c:v>
                </c:pt>
                <c:pt idx="5">
                  <c:v>11</c:v>
                </c:pt>
                <c:pt idx="6">
                  <c:v>4</c:v>
                </c:pt>
                <c:pt idx="7">
                  <c:v>7</c:v>
                </c:pt>
                <c:pt idx="8">
                  <c:v>13</c:v>
                </c:pt>
                <c:pt idx="9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9B-4E7A-B14A-F04EB5034B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615232"/>
        <c:axId val="179818432"/>
      </c:barChart>
      <c:catAx>
        <c:axId val="1316152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Порядковый номер участника эксперемента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179818432"/>
        <c:crossesAt val="0"/>
        <c:auto val="1"/>
        <c:lblAlgn val="ctr"/>
        <c:lblOffset val="100"/>
        <c:noMultiLvlLbl val="0"/>
      </c:catAx>
      <c:valAx>
        <c:axId val="179818432"/>
        <c:scaling>
          <c:orientation val="minMax"/>
          <c:max val="17"/>
          <c:min val="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Количество</a:t>
                </a:r>
                <a:r>
                  <a:rPr lang="ru-RU" sz="110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прыжков</a:t>
                </a:r>
                <a:endParaRPr lang="ru-RU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1316152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Эксперементальная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7</c:v>
                </c:pt>
                <c:pt idx="1">
                  <c:v>15</c:v>
                </c:pt>
                <c:pt idx="2">
                  <c:v>14</c:v>
                </c:pt>
                <c:pt idx="3">
                  <c:v>12</c:v>
                </c:pt>
                <c:pt idx="4">
                  <c:v>16</c:v>
                </c:pt>
                <c:pt idx="5">
                  <c:v>12</c:v>
                </c:pt>
                <c:pt idx="6">
                  <c:v>13</c:v>
                </c:pt>
                <c:pt idx="7">
                  <c:v>15</c:v>
                </c:pt>
                <c:pt idx="8">
                  <c:v>13</c:v>
                </c:pt>
                <c:pt idx="9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FC-471D-BD31-508FB961F5A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11</c:v>
                </c:pt>
                <c:pt idx="1">
                  <c:v>14</c:v>
                </c:pt>
                <c:pt idx="2">
                  <c:v>15</c:v>
                </c:pt>
                <c:pt idx="3">
                  <c:v>17</c:v>
                </c:pt>
                <c:pt idx="4">
                  <c:v>14</c:v>
                </c:pt>
                <c:pt idx="5">
                  <c:v>11</c:v>
                </c:pt>
                <c:pt idx="6">
                  <c:v>6</c:v>
                </c:pt>
                <c:pt idx="7">
                  <c:v>9</c:v>
                </c:pt>
                <c:pt idx="8">
                  <c:v>14</c:v>
                </c:pt>
                <c:pt idx="9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FC-471D-BD31-508FB961F5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615744"/>
        <c:axId val="179820160"/>
      </c:barChart>
      <c:catAx>
        <c:axId val="1316157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Порядковы</a:t>
                </a:r>
                <a:r>
                  <a:rPr lang="ru-RU" baseline="0"/>
                  <a:t>й номер участника эксперемента</a:t>
                </a:r>
                <a:endParaRPr lang="ru-RU"/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179820160"/>
        <c:crossesAt val="0"/>
        <c:auto val="1"/>
        <c:lblAlgn val="ctr"/>
        <c:lblOffset val="100"/>
        <c:noMultiLvlLbl val="0"/>
      </c:catAx>
      <c:valAx>
        <c:axId val="179820160"/>
        <c:scaling>
          <c:orientation val="minMax"/>
          <c:max val="17"/>
          <c:min val="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1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Количество прыжков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1316157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920887048427967"/>
          <c:y val="6.11919856127097E-2"/>
          <c:w val="0.48542445629996828"/>
          <c:h val="0.706115987112543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Эксперементальная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2.2999999999999998</c:v>
                </c:pt>
                <c:pt idx="1">
                  <c:v>1.4</c:v>
                </c:pt>
                <c:pt idx="2">
                  <c:v>3.1</c:v>
                </c:pt>
                <c:pt idx="3">
                  <c:v>1.68</c:v>
                </c:pt>
                <c:pt idx="4">
                  <c:v>2.2999999999999998</c:v>
                </c:pt>
                <c:pt idx="5">
                  <c:v>3.6</c:v>
                </c:pt>
                <c:pt idx="6">
                  <c:v>3.8</c:v>
                </c:pt>
                <c:pt idx="7">
                  <c:v>3.8</c:v>
                </c:pt>
                <c:pt idx="8">
                  <c:v>3.8</c:v>
                </c:pt>
                <c:pt idx="9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82-4775-9865-CD74D8054E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1.4</c:v>
                </c:pt>
                <c:pt idx="1">
                  <c:v>2.7</c:v>
                </c:pt>
                <c:pt idx="2">
                  <c:v>3</c:v>
                </c:pt>
                <c:pt idx="3">
                  <c:v>4.0999999999999996</c:v>
                </c:pt>
                <c:pt idx="4">
                  <c:v>4.3</c:v>
                </c:pt>
                <c:pt idx="5">
                  <c:v>3.1</c:v>
                </c:pt>
                <c:pt idx="6">
                  <c:v>3.2</c:v>
                </c:pt>
                <c:pt idx="7">
                  <c:v>2.7</c:v>
                </c:pt>
                <c:pt idx="8">
                  <c:v>3.2</c:v>
                </c:pt>
                <c:pt idx="9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82-4775-9865-CD74D8054E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542400"/>
        <c:axId val="131410752"/>
      </c:barChart>
      <c:catAx>
        <c:axId val="141542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Порядковы номер участника эксперемента</a:t>
                </a:r>
              </a:p>
            </c:rich>
          </c:tx>
          <c:layout>
            <c:manualLayout>
              <c:xMode val="edge"/>
              <c:yMode val="edge"/>
              <c:x val="0.11914330708661418"/>
              <c:y val="0.867167919799498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31410752"/>
        <c:crosses val="autoZero"/>
        <c:auto val="1"/>
        <c:lblAlgn val="ctr"/>
        <c:lblOffset val="100"/>
        <c:noMultiLvlLbl val="0"/>
      </c:catAx>
      <c:valAx>
        <c:axId val="131410752"/>
        <c:scaling>
          <c:orientation val="minMax"/>
          <c:max val="4.5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Количество секунд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41542400"/>
        <c:crosses val="autoZero"/>
        <c:crossBetween val="between"/>
        <c:majorUnit val="0.5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Эксперементальная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1.9</c:v>
                </c:pt>
                <c:pt idx="1">
                  <c:v>1.3</c:v>
                </c:pt>
                <c:pt idx="2">
                  <c:v>3</c:v>
                </c:pt>
                <c:pt idx="3">
                  <c:v>1.2</c:v>
                </c:pt>
                <c:pt idx="4">
                  <c:v>2.2999999999999998</c:v>
                </c:pt>
                <c:pt idx="5">
                  <c:v>3.4</c:v>
                </c:pt>
                <c:pt idx="6">
                  <c:v>2.9</c:v>
                </c:pt>
                <c:pt idx="7">
                  <c:v>3.3</c:v>
                </c:pt>
                <c:pt idx="8">
                  <c:v>3.4</c:v>
                </c:pt>
                <c:pt idx="9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68-4B7E-B42F-D7F1E6A07D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1.4</c:v>
                </c:pt>
                <c:pt idx="1">
                  <c:v>2.5</c:v>
                </c:pt>
                <c:pt idx="2">
                  <c:v>3</c:v>
                </c:pt>
                <c:pt idx="3">
                  <c:v>4.0999999999999996</c:v>
                </c:pt>
                <c:pt idx="4">
                  <c:v>4.3</c:v>
                </c:pt>
                <c:pt idx="5">
                  <c:v>3.1</c:v>
                </c:pt>
                <c:pt idx="6">
                  <c:v>3.1</c:v>
                </c:pt>
                <c:pt idx="7">
                  <c:v>2.7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68-4B7E-B42F-D7F1E6A07D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166295552"/>
        <c:axId val="221244800"/>
      </c:barChart>
      <c:catAx>
        <c:axId val="166295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Порядковый номер участника эксперемента 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221244800"/>
        <c:crosses val="autoZero"/>
        <c:auto val="1"/>
        <c:lblAlgn val="ctr"/>
        <c:lblOffset val="100"/>
        <c:noMultiLvlLbl val="0"/>
      </c:catAx>
      <c:valAx>
        <c:axId val="221244800"/>
        <c:scaling>
          <c:orientation val="minMax"/>
          <c:max val="4.5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ru-RU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оли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чество секунд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66295552"/>
        <c:crosses val="autoZero"/>
        <c:crossBetween val="between"/>
        <c:majorUnit val="0.5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749975172022417"/>
          <c:y val="3.3634283690701032E-2"/>
          <c:w val="0.5717639677510431"/>
          <c:h val="0.800286887216021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Эксперемнтальная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5.0999999999999996</c:v>
                </c:pt>
                <c:pt idx="1">
                  <c:v>6.1</c:v>
                </c:pt>
                <c:pt idx="2">
                  <c:v>7.5</c:v>
                </c:pt>
                <c:pt idx="3">
                  <c:v>5.2</c:v>
                </c:pt>
                <c:pt idx="4">
                  <c:v>5.8</c:v>
                </c:pt>
                <c:pt idx="5">
                  <c:v>7.8</c:v>
                </c:pt>
                <c:pt idx="6">
                  <c:v>7.1</c:v>
                </c:pt>
                <c:pt idx="7">
                  <c:v>7</c:v>
                </c:pt>
                <c:pt idx="8">
                  <c:v>6.9</c:v>
                </c:pt>
                <c:pt idx="9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36-4458-8977-BA71F838A36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4.0999999999999996</c:v>
                </c:pt>
                <c:pt idx="1">
                  <c:v>6.7</c:v>
                </c:pt>
                <c:pt idx="2">
                  <c:v>7.6</c:v>
                </c:pt>
                <c:pt idx="3">
                  <c:v>8.1999999999999993</c:v>
                </c:pt>
                <c:pt idx="4">
                  <c:v>8.4</c:v>
                </c:pt>
                <c:pt idx="5">
                  <c:v>6.4</c:v>
                </c:pt>
                <c:pt idx="6">
                  <c:v>6.7</c:v>
                </c:pt>
                <c:pt idx="7">
                  <c:v>5.2</c:v>
                </c:pt>
                <c:pt idx="8">
                  <c:v>6.9</c:v>
                </c:pt>
                <c:pt idx="9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36-4458-8977-BA71F838A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734912"/>
        <c:axId val="131414784"/>
      </c:barChart>
      <c:catAx>
        <c:axId val="1417349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Порядковый номер участника эспремента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31414784"/>
        <c:crosses val="autoZero"/>
        <c:auto val="1"/>
        <c:lblAlgn val="ctr"/>
        <c:lblOffset val="100"/>
        <c:noMultiLvlLbl val="0"/>
      </c:catAx>
      <c:valAx>
        <c:axId val="131414784"/>
        <c:scaling>
          <c:orientation val="minMax"/>
          <c:max val="8"/>
          <c:min val="4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Количество</a:t>
                </a:r>
                <a:r>
                  <a:rPr lang="ru-RU" sz="120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секунд</a:t>
                </a:r>
                <a:endPara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2.7809983211558011E-2"/>
              <c:y val="0.1832422660108473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41734912"/>
        <c:crosses val="autoZero"/>
        <c:crossBetween val="between"/>
        <c:majorUnit val="0.5"/>
        <c:minorUnit val="0.5"/>
      </c:valAx>
    </c:plotArea>
    <c:legend>
      <c:legendPos val="r"/>
      <c:layout>
        <c:manualLayout>
          <c:xMode val="edge"/>
          <c:yMode val="edge"/>
          <c:x val="0.70061082364704408"/>
          <c:y val="0.36772672646688392"/>
          <c:w val="0.29938917635295587"/>
          <c:h val="0.24989414784690375"/>
        </c:manualLayout>
      </c:layout>
      <c:overlay val="0"/>
    </c:legend>
    <c:plotVisOnly val="1"/>
    <c:dispBlanksAs val="zero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505292926945016"/>
          <c:y val="3.2615076698160092E-2"/>
          <c:w val="0.5717639677510431"/>
          <c:h val="0.824707038892865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Эксперемнтальная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4.3</c:v>
                </c:pt>
                <c:pt idx="1">
                  <c:v>0.7</c:v>
                </c:pt>
                <c:pt idx="2">
                  <c:v>6</c:v>
                </c:pt>
                <c:pt idx="3">
                  <c:v>5</c:v>
                </c:pt>
                <c:pt idx="4">
                  <c:v>5.3</c:v>
                </c:pt>
                <c:pt idx="5">
                  <c:v>7</c:v>
                </c:pt>
                <c:pt idx="6">
                  <c:v>6.1</c:v>
                </c:pt>
                <c:pt idx="7">
                  <c:v>6.1</c:v>
                </c:pt>
                <c:pt idx="8">
                  <c:v>6.2</c:v>
                </c:pt>
                <c:pt idx="9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5-458B-9611-EE8E66C9659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4.0999999999999996</c:v>
                </c:pt>
                <c:pt idx="1">
                  <c:v>6.3</c:v>
                </c:pt>
                <c:pt idx="2">
                  <c:v>7</c:v>
                </c:pt>
                <c:pt idx="3">
                  <c:v>7.8</c:v>
                </c:pt>
                <c:pt idx="4">
                  <c:v>7.7</c:v>
                </c:pt>
                <c:pt idx="5">
                  <c:v>6.3</c:v>
                </c:pt>
                <c:pt idx="6">
                  <c:v>6.5</c:v>
                </c:pt>
                <c:pt idx="7">
                  <c:v>5.0999999999999996</c:v>
                </c:pt>
                <c:pt idx="8">
                  <c:v>6.5</c:v>
                </c:pt>
                <c:pt idx="9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5-458B-9611-EE8E66C965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544960"/>
        <c:axId val="131407168"/>
      </c:barChart>
      <c:catAx>
        <c:axId val="1415449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Порядковый номер участника эксперемента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31407168"/>
        <c:crosses val="autoZero"/>
        <c:auto val="1"/>
        <c:lblAlgn val="ctr"/>
        <c:lblOffset val="100"/>
        <c:noMultiLvlLbl val="0"/>
      </c:catAx>
      <c:valAx>
        <c:axId val="131407168"/>
        <c:scaling>
          <c:orientation val="minMax"/>
          <c:max val="8"/>
          <c:min val="4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Количество секунд</a:t>
                </a:r>
              </a:p>
            </c:rich>
          </c:tx>
          <c:layout>
            <c:manualLayout>
              <c:xMode val="edge"/>
              <c:yMode val="edge"/>
              <c:x val="9.618046205788813E-3"/>
              <c:y val="0.2203959447299747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41544960"/>
        <c:crosses val="autoZero"/>
        <c:crossBetween val="between"/>
        <c:majorUnit val="0.5"/>
        <c:minorUnit val="0.5"/>
      </c:valAx>
    </c:plotArea>
    <c:legend>
      <c:legendPos val="r"/>
      <c:overlay val="0"/>
    </c:legend>
    <c:plotVisOnly val="1"/>
    <c:dispBlanksAs val="zero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1064" y="2125002"/>
            <a:ext cx="10098723" cy="146628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5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9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83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7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11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3617" y="273939"/>
            <a:ext cx="2673191" cy="583662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59" cy="583662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505" y="4395681"/>
            <a:ext cx="10098723" cy="1358606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395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279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18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558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197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8373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4769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116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94043" y="1596127"/>
            <a:ext cx="5247376" cy="451443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39432" y="1596127"/>
            <a:ext cx="5247376" cy="451443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2" y="1531206"/>
            <a:ext cx="5249439" cy="63813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3956" indent="0">
              <a:buNone/>
              <a:defRPr sz="2500" b="1"/>
            </a:lvl2pPr>
            <a:lvl3pPr marL="1127912" indent="0">
              <a:buNone/>
              <a:defRPr sz="2200" b="1"/>
            </a:lvl3pPr>
            <a:lvl4pPr marL="1691869" indent="0">
              <a:buNone/>
              <a:defRPr sz="2000" b="1"/>
            </a:lvl4pPr>
            <a:lvl5pPr marL="2255825" indent="0">
              <a:buNone/>
              <a:defRPr sz="2000" b="1"/>
            </a:lvl5pPr>
            <a:lvl6pPr marL="2819781" indent="0">
              <a:buNone/>
              <a:defRPr sz="2000" b="1"/>
            </a:lvl6pPr>
            <a:lvl7pPr marL="3383737" indent="0">
              <a:buNone/>
              <a:defRPr sz="2000" b="1"/>
            </a:lvl7pPr>
            <a:lvl8pPr marL="3947693" indent="0">
              <a:buNone/>
              <a:defRPr sz="2000" b="1"/>
            </a:lvl8pPr>
            <a:lvl9pPr marL="4511650" indent="0">
              <a:buNone/>
              <a:defRPr sz="20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35309" y="1531206"/>
            <a:ext cx="5251500" cy="63813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3956" indent="0">
              <a:buNone/>
              <a:defRPr sz="2500" b="1"/>
            </a:lvl2pPr>
            <a:lvl3pPr marL="1127912" indent="0">
              <a:buNone/>
              <a:defRPr sz="2200" b="1"/>
            </a:lvl3pPr>
            <a:lvl4pPr marL="1691869" indent="0">
              <a:buNone/>
              <a:defRPr sz="2000" b="1"/>
            </a:lvl4pPr>
            <a:lvl5pPr marL="2255825" indent="0">
              <a:buNone/>
              <a:defRPr sz="2000" b="1"/>
            </a:lvl5pPr>
            <a:lvl6pPr marL="2819781" indent="0">
              <a:buNone/>
              <a:defRPr sz="2000" b="1"/>
            </a:lvl6pPr>
            <a:lvl7pPr marL="3383737" indent="0">
              <a:buNone/>
              <a:defRPr sz="2000" b="1"/>
            </a:lvl7pPr>
            <a:lvl8pPr marL="3947693" indent="0">
              <a:buNone/>
              <a:defRPr sz="2000" b="1"/>
            </a:lvl8pPr>
            <a:lvl9pPr marL="4511650" indent="0">
              <a:buNone/>
              <a:defRPr sz="20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35309" y="2169337"/>
            <a:ext cx="5251500" cy="39412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5" y="272354"/>
            <a:ext cx="3908718" cy="1159092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5083" y="272357"/>
            <a:ext cx="6641725" cy="5838210"/>
          </a:xfrm>
        </p:spPr>
        <p:txBody>
          <a:bodyPr/>
          <a:lstStyle>
            <a:lvl1pPr>
              <a:defRPr sz="39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4045" y="1431449"/>
            <a:ext cx="3908718" cy="4679118"/>
          </a:xfrm>
        </p:spPr>
        <p:txBody>
          <a:bodyPr/>
          <a:lstStyle>
            <a:lvl1pPr marL="0" indent="0">
              <a:buNone/>
              <a:defRPr sz="1700"/>
            </a:lvl1pPr>
            <a:lvl2pPr marL="563956" indent="0">
              <a:buNone/>
              <a:defRPr sz="1500"/>
            </a:lvl2pPr>
            <a:lvl3pPr marL="1127912" indent="0">
              <a:buNone/>
              <a:defRPr sz="1200"/>
            </a:lvl3pPr>
            <a:lvl4pPr marL="1691869" indent="0">
              <a:buNone/>
              <a:defRPr sz="1100"/>
            </a:lvl4pPr>
            <a:lvl5pPr marL="2255825" indent="0">
              <a:buNone/>
              <a:defRPr sz="1100"/>
            </a:lvl5pPr>
            <a:lvl6pPr marL="2819781" indent="0">
              <a:buNone/>
              <a:defRPr sz="1100"/>
            </a:lvl6pPr>
            <a:lvl7pPr marL="3383737" indent="0">
              <a:buNone/>
              <a:defRPr sz="1100"/>
            </a:lvl7pPr>
            <a:lvl8pPr marL="3947693" indent="0">
              <a:buNone/>
              <a:defRPr sz="1100"/>
            </a:lvl8pPr>
            <a:lvl9pPr marL="4511650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8730" y="4788376"/>
            <a:ext cx="7128510" cy="565296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28730" y="611214"/>
            <a:ext cx="7128510" cy="4104323"/>
          </a:xfrm>
        </p:spPr>
        <p:txBody>
          <a:bodyPr/>
          <a:lstStyle>
            <a:lvl1pPr marL="0" indent="0">
              <a:buNone/>
              <a:defRPr sz="3900"/>
            </a:lvl1pPr>
            <a:lvl2pPr marL="563956" indent="0">
              <a:buNone/>
              <a:defRPr sz="3500"/>
            </a:lvl2pPr>
            <a:lvl3pPr marL="1127912" indent="0">
              <a:buNone/>
              <a:defRPr sz="3000"/>
            </a:lvl3pPr>
            <a:lvl4pPr marL="1691869" indent="0">
              <a:buNone/>
              <a:defRPr sz="2500"/>
            </a:lvl4pPr>
            <a:lvl5pPr marL="2255825" indent="0">
              <a:buNone/>
              <a:defRPr sz="2500"/>
            </a:lvl5pPr>
            <a:lvl6pPr marL="2819781" indent="0">
              <a:buNone/>
              <a:defRPr sz="2500"/>
            </a:lvl6pPr>
            <a:lvl7pPr marL="3383737" indent="0">
              <a:buNone/>
              <a:defRPr sz="2500"/>
            </a:lvl7pPr>
            <a:lvl8pPr marL="3947693" indent="0">
              <a:buNone/>
              <a:defRPr sz="2500"/>
            </a:lvl8pPr>
            <a:lvl9pPr marL="4511650" indent="0">
              <a:buNone/>
              <a:defRPr sz="2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700"/>
            </a:lvl1pPr>
            <a:lvl2pPr marL="563956" indent="0">
              <a:buNone/>
              <a:defRPr sz="1500"/>
            </a:lvl2pPr>
            <a:lvl3pPr marL="1127912" indent="0">
              <a:buNone/>
              <a:defRPr sz="1200"/>
            </a:lvl3pPr>
            <a:lvl4pPr marL="1691869" indent="0">
              <a:buNone/>
              <a:defRPr sz="1100"/>
            </a:lvl4pPr>
            <a:lvl5pPr marL="2255825" indent="0">
              <a:buNone/>
              <a:defRPr sz="1100"/>
            </a:lvl5pPr>
            <a:lvl6pPr marL="2819781" indent="0">
              <a:buNone/>
              <a:defRPr sz="1100"/>
            </a:lvl6pPr>
            <a:lvl7pPr marL="3383737" indent="0">
              <a:buNone/>
              <a:defRPr sz="1100"/>
            </a:lvl7pPr>
            <a:lvl8pPr marL="3947693" indent="0">
              <a:buNone/>
              <a:defRPr sz="1100"/>
            </a:lvl8pPr>
            <a:lvl9pPr marL="4511650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3" y="273938"/>
            <a:ext cx="10692765" cy="1140090"/>
          </a:xfrm>
          <a:prstGeom prst="rect">
            <a:avLst/>
          </a:prstGeom>
        </p:spPr>
        <p:txBody>
          <a:bodyPr vert="horz" lIns="112791" tIns="56396" rIns="112791" bIns="5639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3" y="1596127"/>
            <a:ext cx="10692765" cy="4514438"/>
          </a:xfrm>
          <a:prstGeom prst="rect">
            <a:avLst/>
          </a:prstGeom>
        </p:spPr>
        <p:txBody>
          <a:bodyPr vert="horz" lIns="112791" tIns="56396" rIns="112791" bIns="5639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BDF0A-21BD-4F26-B273-2FBA7E228391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7912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967" indent="-422967" algn="l" defTabSz="1127912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16429" indent="-352473" algn="l" defTabSz="1127912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09891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73847" indent="-281978" algn="l" defTabSz="1127912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7803" indent="-281978" algn="l" defTabSz="1127912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01759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15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29672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793628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3956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7912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869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5825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9781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3737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47693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11650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39CAE-4856-4A4B-80BD-C8E192196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798" y="3415988"/>
            <a:ext cx="9571104" cy="116741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/>
                <a:ea typeface="Times New Roman"/>
              </a:rPr>
              <a:t>Развитие координационных способностей обучающихся младшего школьного возраста средствами подвижных игр на уроках физической культуры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46C171-B5A2-4EC6-A798-332D60597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4481" y="5220469"/>
            <a:ext cx="5328592" cy="851525"/>
          </a:xfrm>
        </p:spPr>
        <p:txBody>
          <a:bodyPr vert="horz" lIns="112791" tIns="56396" rIns="112791" bIns="56396" rtlCol="0" anchor="t">
            <a:no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 Куприянова Т.А, группа </a:t>
            </a:r>
            <a:r>
              <a:rPr lang="en-US" sz="2000" dirty="0">
                <a:solidFill>
                  <a:schemeClr val="tx1"/>
                </a:solidFill>
                <a:latin typeface="Times New Roman"/>
                <a:ea typeface="Calibri"/>
              </a:rPr>
              <a:t>JZ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- Б19А-03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к.п.н., доцент Ю.В. Шевчук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D92A48-9A3F-44BC-A458-07D2DCEC5DB8}"/>
              </a:ext>
            </a:extLst>
          </p:cNvPr>
          <p:cNvSpPr txBox="1"/>
          <p:nvPr/>
        </p:nvSpPr>
        <p:spPr>
          <a:xfrm>
            <a:off x="775950" y="1015543"/>
            <a:ext cx="10328952" cy="1714332"/>
          </a:xfrm>
          <a:prstGeom prst="rect">
            <a:avLst/>
          </a:prstGeom>
          <a:noFill/>
        </p:spPr>
        <p:txBody>
          <a:bodyPr wrap="square" lIns="112791" tIns="56396" rIns="112791" bIns="56396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МИНИСТЕРСТВО ПРОСВЕЩЕНИЯ РОССИЙСКОЙ ФЕДЕРАЦИИ</a:t>
            </a:r>
          </a:p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федеральное государственное бюджетное образовательное учреждение высшего образования</a:t>
            </a:r>
          </a:p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КРАСНОЯРСКИЙ ГОСУДАРСТВЕННЫЙ ПЕДАГОГИЧЕСКИЙ УНИВЕРСИТЕТ им. </a:t>
            </a:r>
            <a:r>
              <a:rPr lang="ru-RU" altLang="ru-RU" sz="1600" dirty="0" err="1">
                <a:latin typeface="Times New Roman"/>
                <a:cs typeface="Times New Roman"/>
              </a:rPr>
              <a:t>В.П</a:t>
            </a:r>
            <a:r>
              <a:rPr lang="ru-RU" altLang="ru-RU" sz="1600" dirty="0">
                <a:latin typeface="Times New Roman"/>
                <a:cs typeface="Times New Roman"/>
              </a:rPr>
              <a:t>. АСТАФЬЕВА</a:t>
            </a:r>
            <a:endParaRPr lang="en-US" altLang="ru-RU" sz="1600" dirty="0">
              <a:latin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Институт физической культуры, спорта и здоровья им. И.С. Ярыгина</a:t>
            </a:r>
            <a:br>
              <a:rPr lang="ru-RU" sz="1600" dirty="0"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Кафедра методики преподавания спортивных дисциплин и национальных видов спорта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2265B00-BF3D-4558-9B5C-14FEF0EFA2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0" y="241986"/>
            <a:ext cx="2700750" cy="80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8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накопленного опыта в теории и практики по проблеме исследования.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уровня сформированности координационных способностей обучающихся 3 класса.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эксперимент.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Статистическая обработка полученных данных.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841" y="539949"/>
            <a:ext cx="10692765" cy="1418139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Тесты для определения уровня сформированности координационных способностей: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048" y="2196133"/>
            <a:ext cx="10692765" cy="37659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Прыжок на возвышенность за 15 секунд (количество)</a:t>
            </a:r>
          </a:p>
          <a:p>
            <a:pPr marL="742950" indent="-742950">
              <a:buAutoNum type="arabicPeriod" startAt="2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Прыжки через гимнастическую скамейку «Елочка» (на время)</a:t>
            </a:r>
          </a:p>
          <a:p>
            <a:pPr marL="742950" lvl="0" indent="-742950">
              <a:buFont typeface="Arial" pitchFamily="34" charset="0"/>
              <a:buAutoNum type="arabicPeriod" startAt="2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кувырка вперед из положении присед ( на время)</a:t>
            </a:r>
          </a:p>
          <a:p>
            <a:pPr marL="742950" indent="-7429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414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825" y="0"/>
            <a:ext cx="10692765" cy="1140090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по тесту №1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817" y="1044005"/>
            <a:ext cx="10692765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Прыжок на возвышенность за 15 секунд</a:t>
            </a:r>
          </a:p>
          <a:p>
            <a:pPr marL="0" indent="0"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001915"/>
              </p:ext>
            </p:extLst>
          </p:nvPr>
        </p:nvGraphicFramePr>
        <p:xfrm>
          <a:off x="1359159" y="2628181"/>
          <a:ext cx="9361040" cy="288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64238173"/>
              </p:ext>
            </p:extLst>
          </p:nvPr>
        </p:nvGraphicFramePr>
        <p:xfrm>
          <a:off x="1475929" y="2844205"/>
          <a:ext cx="4392488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69462021"/>
              </p:ext>
            </p:extLst>
          </p:nvPr>
        </p:nvGraphicFramePr>
        <p:xfrm>
          <a:off x="6085957" y="2772197"/>
          <a:ext cx="460851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19945" y="1962401"/>
            <a:ext cx="3887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начало эксперимента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56449" y="1836093"/>
            <a:ext cx="4563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окончание эксперимента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825" y="5640209"/>
            <a:ext cx="11089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Из диаграммы мы видим, что у экспериментальной группы есть прирост в показателях на 9,1%. А у контрольной группы прирост по обычной программе 7,6%. Из этого видим разницы в показателях у двух групп.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65706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34" y="0"/>
            <a:ext cx="10692765" cy="1140090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по тесту №2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332037"/>
            <a:ext cx="10692765" cy="4778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Прыжки через гимнастическую скамейку «Елочка»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697638"/>
              </p:ext>
            </p:extLst>
          </p:nvPr>
        </p:nvGraphicFramePr>
        <p:xfrm>
          <a:off x="1475929" y="2772197"/>
          <a:ext cx="8640960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42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75387216"/>
              </p:ext>
            </p:extLst>
          </p:nvPr>
        </p:nvGraphicFramePr>
        <p:xfrm>
          <a:off x="1475929" y="2916213"/>
          <a:ext cx="432048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92145" y="2124125"/>
            <a:ext cx="3887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начало эксперимента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8417" y="2113359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окончание эксперимента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519716"/>
            <a:ext cx="11880849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78180" algn="ctr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latin typeface="Times New Roman"/>
                <a:ea typeface="Times New Roman"/>
              </a:rPr>
              <a:t>Этот тест нам показывает значительные улучшения в координационных способностях у наших обучающихся. У экспериментальной группы есть прирост в показателях на 3,9%.  А у контрольной группы прирост по обычной программе 2,2%.  Из этого видим разницы в показателях у двух групп.</a:t>
            </a:r>
            <a:endParaRPr lang="ru-RU" sz="18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594197077"/>
              </p:ext>
            </p:extLst>
          </p:nvPr>
        </p:nvGraphicFramePr>
        <p:xfrm>
          <a:off x="5796410" y="2844205"/>
          <a:ext cx="4320480" cy="253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2236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2" y="12431"/>
            <a:ext cx="10692765" cy="1140090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по тесту №3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332037"/>
            <a:ext cx="10692765" cy="4778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кувырка вперед из положении присед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185614"/>
              </p:ext>
            </p:extLst>
          </p:nvPr>
        </p:nvGraphicFramePr>
        <p:xfrm>
          <a:off x="1651253" y="2772197"/>
          <a:ext cx="8424936" cy="2636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364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63952010"/>
              </p:ext>
            </p:extLst>
          </p:nvPr>
        </p:nvGraphicFramePr>
        <p:xfrm>
          <a:off x="1555228" y="2844205"/>
          <a:ext cx="432048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03029221"/>
              </p:ext>
            </p:extLst>
          </p:nvPr>
        </p:nvGraphicFramePr>
        <p:xfrm>
          <a:off x="5868417" y="2772197"/>
          <a:ext cx="424847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85857" y="2078539"/>
            <a:ext cx="3887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начало эксперимента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8417" y="2078539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окончание эксперимента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" y="5487059"/>
            <a:ext cx="118808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78180" algn="ctr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Times New Roman"/>
              </a:rPr>
              <a:t>	</a:t>
            </a:r>
            <a:r>
              <a:rPr lang="ru-RU" sz="1800" dirty="0">
                <a:latin typeface="Times New Roman"/>
                <a:ea typeface="Times New Roman"/>
              </a:rPr>
              <a:t>Третий тест нам показывает совершенно отличный прирост у обучающихся, а особенно у экспериментальной группы. Прирост составил 11,7%. А у контрольной группы за год обычной программы прирост составил всего на 4,7 %.</a:t>
            </a:r>
            <a:endParaRPr lang="ru-RU" sz="1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9026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833" y="107901"/>
            <a:ext cx="10692765" cy="1008112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1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188021"/>
            <a:ext cx="10692765" cy="5400600"/>
          </a:xfrm>
        </p:spPr>
        <p:txBody>
          <a:bodyPr>
            <a:normAutofit fontScale="925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«Пятнашки»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назначается водящий – "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пятнашка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". Он берет в руку яркий платочек и становится в центре площадки; остальные располагаются по площадке. По сигналу водящий поднимает платочек вверх и говорит: "Я –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пятнашка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". После этого водящий старается догнать и коснуться играющих. Игрок, которого коснулся водящий, становится "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пятнашкой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", ему передается платочек, прежний "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пятнашка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" становится обычным играющим.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«Не попадись»-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 играющих детей выбирается водящий, который располагается внутри круга в любом месте. Остальные обучающиеся становятся вокруг круга на расстоянии полушага от черты.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сигналу учителя обучающиеся прыгают в круг, бегают по нему и выскакивают обратно. Водящий бегает в пределах круга и старается коснуться играющих, когда они находятся внутри круга. При приближении водящего каждый играющий должен успеть покинуть пределы круга.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Тот играющий, до кого успел дотронуться водящий в пределах круга выбывает из игры. Через некоторое время учитель подсчитывает число играющих, кого не успел коснуться водящий. Производится замена водящего, и игра начинается сначала.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«Охотник и зайцы»-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 числа играющих детей выбирают двоих: «охотника» и «бездомного зайца». Остальные обучающиеся - «зайцы» чертят для себя на игровой площадке кружки – «домики» диаметром до 50 см.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Каждый заяц занимает свой «домик» - кружок. Учитель подает сигнал, по которому охотник начинает преследовать «бездомного» зайца. Убегая от охотника, «заяц» петляет между домиками, а потом неожиданно может заскочить в любой домик и стать за спиной живущего там «зайца». В тот же момент этот «заяц» превращается в «бездомного», должен покинуть «домик» и убегать от гоняющегося теперь за ним охотника.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Как только охотник догнал зайца и дотронулся до него рукой, они меняются местами: заяц становится охотником, а охотник – зайцем.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129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комплекса 1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332037"/>
            <a:ext cx="10692765" cy="504056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b="1" dirty="0">
                <a:solidFill>
                  <a:srgbClr val="000000"/>
                </a:solidFill>
                <a:latin typeface="Times New Roman"/>
                <a:ea typeface="Times New Roman"/>
              </a:rPr>
              <a:t>4. «Рыбак»- </a:t>
            </a: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на игровой площадке обучающиеся представляют роль рыбок, они образуют круг диаметром 4-5 м, стоят на расстоянии вытянутой руки друг от друга. В центре круга стоит водящий играющий роль рыбака. У него в руке скакалка-удочка, длина которой должна быть равна радиусу круга. К концу скакалки длиной до 0,5 м привязана яркая ленточка или платочек-крючок. Рыбак держит удочку понизу и плавно водя ею по кругу пытаясь словить рыбку.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b="1" dirty="0">
                <a:solidFill>
                  <a:srgbClr val="000000"/>
                </a:solidFill>
                <a:latin typeface="Times New Roman"/>
                <a:ea typeface="Times New Roman"/>
              </a:rPr>
              <a:t>5. «Два мороза»- </a:t>
            </a: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на расстоянии 3-4 шагов от лицевых линий площадки проводятся параллельные прямые. Огороженные места являются "домами". Все играющие, кроме двух водящих, располагаются за одной из линий, "в доме". Водящие - в центре площадки. По сигналу они громко говорят: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Мы два брата молодые,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Два мороза удалые: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Я – мороз красный нос,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Я – мороз синий нос.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Кто из вас решится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В путь-дороженьку пуститься?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обучающиеся хором отвечают: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Не боимся мы угроз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И не страшен нам мороз.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После этого они перебегают на противоположную сторону площадки.</a:t>
            </a:r>
            <a:r>
              <a:rPr lang="ru-RU" sz="5200" dirty="0">
                <a:latin typeface="Times New Roman"/>
                <a:ea typeface="Times New Roman"/>
              </a:rPr>
              <a:t> </a:t>
            </a: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Водящие догоняют, касаясь их рукой. Осаленные игроки останавливаются. Остальные обучающиеся собираются в "доме". Руководитель отмечает задержанных "морозами" игроков и отпускает их в "дом" к остальным детям. Игра ведется дальше.</a:t>
            </a:r>
            <a:r>
              <a:rPr lang="ru-RU" sz="5200" dirty="0">
                <a:latin typeface="Times New Roman"/>
                <a:ea typeface="Times New Roman"/>
              </a:rPr>
              <a:t> </a:t>
            </a:r>
            <a:r>
              <a:rPr lang="ru-RU" sz="5200" dirty="0">
                <a:solidFill>
                  <a:srgbClr val="000000"/>
                </a:solidFill>
                <a:latin typeface="Times New Roman"/>
                <a:ea typeface="Times New Roman"/>
              </a:rPr>
              <a:t>Через некоторое время назначаются другие "морозы". Лучшими "морозами" признаются те, кто больше "осалил" игроков.</a:t>
            </a:r>
            <a:endParaRPr lang="ru-RU" sz="52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752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404045"/>
            <a:ext cx="10692765" cy="504056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</a:t>
            </a:r>
            <a:r>
              <a:rPr lang="ru-RU" sz="6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«Рывок за мячом»-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играющие делятся на 2 равные (по числу игроков) команды, которые выстраиваются в шеренгу на одной стороне площадки. Каждая команда рассчитывается по порядку номеров. Перед командами проводится стартовая черта. Руководитель с мячом в руках встает между командами. Называя любой номер, руководитель бросает мяч вперед как можно дальше. Игроки, имеющие этот номер, бегут к мячу. Кто раньше коснется мяча рукой, тот приносит команде очко. После этого мяч возвращается руководителю, который снова бросает его, называя новый номер, и т.д. Играют установленное время. Команда, набравшая больше очков, считается победительницей.</a:t>
            </a:r>
            <a:endParaRPr lang="ru-RU" sz="6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6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«Змейка»-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игровой площадке проводится линия. Перпендикулярно к ней расставляют в ряд 8-10 предметов (кегли, кубики, вбитые в землю колышки и т. п.) на расстоянии 1 м друг от друга.</a:t>
            </a:r>
            <a:r>
              <a:rPr lang="ru-RU" sz="6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сигналу или команде учителя ребенок должен вести мяч ногой от линии, обходя все предметы «змейкой», то справа, то слева, не потеряв при этом ни разу мяч и не сбив ни одного предмета.</a:t>
            </a:r>
            <a:r>
              <a:rPr lang="ru-RU" sz="6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Побеждает тот игрок, кто пройдет «змейку» без ошибок.</a:t>
            </a:r>
            <a:endParaRPr lang="ru-RU" sz="6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6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«Угости белку орешком»-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игровой площадке на вертикальной стойке или на горизонтально натянутом шнуре, находящемся на высоте 1,5-2 м, повесить корзиночку так, чтобы она находилась на 5-10 см выше вытянутой руки ребенка.</a:t>
            </a:r>
            <a:r>
              <a:rPr lang="ru-RU" sz="6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Перед началом игры учитель объясняет детям, что в этой корзиночке (в «гнездышке») живет белка, которая очень любит орешки. Потом каждому играющему дают камешки округлой формы или шарики для пинг-понга, которые заменяют орешки. Чтобы угостить белку орешком, ребенок должен подпрыгнуть и забросить «орешек» в корзинку.</a:t>
            </a:r>
            <a:endParaRPr lang="ru-RU" sz="6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0024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комплекса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920486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«Фигура»-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играющие становятся в круг и берутся за руки. Водящий - в центре круга. По сигналу обучающиеся продвигаются по кругу вправо - влево, меняя темп (медленно, быстро, бегом). По другому сигналу все останавливаются и принимают какую-нибудь позу. Водящий выбирает того игрока, поза которого ему больше понравилась. Меняется с ним местами. Игра продолжается, но играющие движутся в другую сторону. Побеждает тот, кто больше всех был водящим.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«Рыбки»-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перед игрой воспитатель заготавливает из картона «рыбки», которые окрашиваются в цвета играющих команд. К хвостику каждой рыбки привязывается нитка длиной 50-60 см. Обучающиеся выстраиваются на игровой площадке и делятся на команды. Каждая команда получает «рыбок» своего цвета. Каждый ребёнок получает «рыбку» цвета своей команды, и свободный конец нитки заправляет за свой носок так, чтобы при ходьбе или беге «рыбка» тянулась сзади на нитке, касаясь пола – «плыла».</a:t>
            </a: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После этого команды выходят на игровое поле. По сигналу учителя обучающиеся начинают ходить и бегать по площадке, стараясь наступить на «рыбку» противника и в то же время не дать «поймать» свою «рыбку». Ребенок, чью рыбку «поймали» (выдернули нитку из носка), выбывает из игры, а «рыбку» забирает поймавший игрок.</a:t>
            </a: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После окончания игры учитель подводит итоги. Побеждает та команда, у которой осталось больше непойманных своих рыбок, но больше «пойманных» чужих «рыбок».</a:t>
            </a:r>
            <a:endParaRPr lang="ru-RU" sz="4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974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42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основе анализа </a:t>
            </a:r>
            <a:r>
              <a:rPr lang="ru-RU" sz="4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– методической литературы были выявлены основные особенности </a:t>
            </a:r>
            <a:r>
              <a:rPr lang="ru-RU" sz="42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 координационных способностей  обучающихся младшего школьного возраста.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Были разработаны специальные комплексы подвижных игр для развития координационных способностей обучающихся 3 класса в урочное время. Экспериментальным путем доказана их эффективность. </a:t>
            </a:r>
            <a:r>
              <a:rPr lang="ru-RU" altLang="ru-RU" sz="42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Различия результатов в группах после эксперимента выявлены во всех трех тестах.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altLang="ru-RU" sz="42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В экспериментальной группе достоверно более высокий прирост, чем в контрольной группе обучающихся. В сумме из трех тестов он равен 24,7% в экспериментальной группе, а в  контрольной  - 14,7%. По итогам исследования, можно сделать вывод, что применение специальных комплексов подвижных игр для развития координационных способностей обучающихся младших классов эффективно и целесообразно.</a:t>
            </a:r>
            <a:r>
              <a:rPr lang="ru-RU" altLang="ru-RU" sz="4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06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Актуальность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Координационные способности – это умение человека наиболее совершенно, быстро, целесообразно, экономно, точно и находчиво решать двигательные задачи, при возникновении сложных и неожиданных ситуаций. Уровень их развития является важным показателем состояния здоровья обучающихся.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825" y="1404045"/>
            <a:ext cx="10692765" cy="4514438"/>
          </a:xfrm>
        </p:spPr>
        <p:txBody>
          <a:bodyPr/>
          <a:lstStyle/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07093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Цель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зучить влияние комплексов специальных  подвижных игр на уроках физической культуры для развития координационных способностей обучающихся 3 класса.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825" y="0"/>
            <a:ext cx="10692765" cy="1140090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Задачи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809" y="971997"/>
            <a:ext cx="10692765" cy="4514438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</a:rPr>
              <a:t>1. Осуществить анализ накопленного опыта в теории и практики по проблеме исследования.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</a:rPr>
              <a:t>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эффективные комплексы специальных подвижных игр для развития координационных способностей обучающихся младшего школьного возраста на уроках физической культуры.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Экспериментальным путём проверить эффективность разработанных комплексов подвижных игр для развития координационных способностей обучающихся 3 класса на уроках физической культуры.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683965"/>
            <a:ext cx="10692765" cy="5426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	Объектом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выпускной квалификационной работы выступает </a:t>
            </a:r>
            <a:r>
              <a:rPr lang="ru-RU" sz="3200" dirty="0">
                <a:latin typeface="Times New Roman"/>
                <a:ea typeface="Times New Roman"/>
              </a:rPr>
              <a:t>образовательный процесс, направленный на развитие координационных способностей обучающихся младшего школьного возраста на уроках физической культуры.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	Предмет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разработанные специальные комплексы </a:t>
            </a:r>
            <a:r>
              <a:rPr lang="ru-RU" sz="3200" dirty="0">
                <a:latin typeface="Times New Roman"/>
                <a:ea typeface="Times New Roman"/>
              </a:rPr>
              <a:t>подвижных игр, как средство развития координационных способностей, обучающихся младшего школьного возраста на уроках физической культуры.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Гипотеза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Предполагается, что разработанные комплексы подвижных игр будут способствовать более эффективному развитию координационных способностей   обучающихся 3 класса.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467941"/>
            <a:ext cx="10692765" cy="5976664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5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Теоретическая значимость- </a:t>
            </a:r>
            <a:r>
              <a:rPr lang="ru-RU" sz="3500" dirty="0">
                <a:solidFill>
                  <a:srgbClr val="000000"/>
                </a:solidFill>
                <a:latin typeface="Times New Roman"/>
                <a:ea typeface="Times New Roman"/>
              </a:rPr>
              <a:t>заключается в том, что исследование способствует более углубленному расширению знаний в области развития координационных способностей обучающихся младшего школьного возраста.</a:t>
            </a:r>
          </a:p>
          <a:p>
            <a:pPr lvl="0" algn="just">
              <a:buNone/>
            </a:pPr>
            <a:r>
              <a:rPr lang="ru-RU" sz="3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ru-RU" sz="35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Практическая значимость-</a:t>
            </a:r>
            <a:r>
              <a:rPr lang="ru-RU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разработка и реализация специальных комплексов подвижных игр </a:t>
            </a:r>
            <a:r>
              <a:rPr lang="ru-RU" sz="3500" dirty="0">
                <a:solidFill>
                  <a:prstClr val="black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может быть использована </a:t>
            </a:r>
            <a:r>
              <a:rPr lang="ru-RU" sz="3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процессе реализации учебного предмета «Физическая культура» в начальной школе.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36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36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этапы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992494"/>
          </a:xfrm>
        </p:spPr>
        <p:txBody>
          <a:bodyPr>
            <a:normAutofit fontScale="8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Исследование проводилось в общеобразовательной школе №18. В исследовании принимали участие две группы 3 класса – контрольная и экспериментальная. Исследование проводилось в течение 2023-2024 учебного года. Исследование было проведено в три этапа:</a:t>
            </a:r>
            <a:endParaRPr lang="ru-RU" sz="2000" dirty="0">
              <a:latin typeface="Times New Roman"/>
              <a:ea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Times New Roman"/>
              </a:rPr>
              <a:t>1 этап: Изучались литературные источники по интересующей нас проблеме, были определены цель, задачи и рабочая гипотеза. Проводилось педагогическое наблюдение, в ходе которого осуществлялся отбор подвижных игр для обучающихся и тестирование уровня сформированности координационных способностей на начало эксперимента. </a:t>
            </a:r>
            <a:endParaRPr lang="ru-RU" sz="2000" dirty="0">
              <a:highlight>
                <a:srgbClr val="FFFF00"/>
              </a:highlight>
              <a:latin typeface="Times New Roman"/>
              <a:ea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Times New Roman"/>
              </a:rPr>
              <a:t>2 этап: Проведение педагогического эксперимента. Применение двух специальных разработанных комплексов подвижных игр, их чередование 2 раза в неделю в экспериментальной группе, по 3 игры на одном занятии. Контрольное тестирование обучающихся 3 «Е» класса. 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Times New Roman"/>
              </a:rPr>
              <a:t>	3 этап: Методом сравнительного анализа определена эффективность разработанных специальных комплексов подвижных игр,</a:t>
            </a:r>
            <a:r>
              <a:rPr lang="ru-RU" sz="2000" dirty="0">
                <a:highlight>
                  <a:srgbClr val="FFFF00"/>
                </a:highlight>
                <a:latin typeface="Times New Roman"/>
                <a:ea typeface="Times New Roman"/>
              </a:rPr>
              <a:t> направленных на развитие координационных способностей обучающихся, 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Times New Roman"/>
              </a:rPr>
              <a:t>опубликованы данные исследования. </a:t>
            </a:r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14942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Структура исследования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	Состоит из введения, трех глав, выводов, библиографического списка и приложений. Материал исследования сопровождается таблицами и гистограммами.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2053</Words>
  <Application>Microsoft Office PowerPoint</Application>
  <PresentationFormat>Произвольный</PresentationFormat>
  <Paragraphs>102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Развитие координационных способностей обучающихся младшего школьного возраста средствами подвижных игр на уроках физической культуры</vt:lpstr>
      <vt:lpstr>Актуальность</vt:lpstr>
      <vt:lpstr>Цель</vt:lpstr>
      <vt:lpstr>Задачи</vt:lpstr>
      <vt:lpstr>Презентация PowerPoint</vt:lpstr>
      <vt:lpstr>Гипотеза</vt:lpstr>
      <vt:lpstr>Презентация PowerPoint</vt:lpstr>
      <vt:lpstr>Организация и этапы исследования</vt:lpstr>
      <vt:lpstr>Структура исследования</vt:lpstr>
      <vt:lpstr>Методы исследования:</vt:lpstr>
      <vt:lpstr>Тесты для определения уровня сформированности координационных способностей: </vt:lpstr>
      <vt:lpstr>Результаты по тесту №1</vt:lpstr>
      <vt:lpstr>Результаты по тесту №2</vt:lpstr>
      <vt:lpstr>Результаты по тесту №3</vt:lpstr>
      <vt:lpstr>Комплекс 1 </vt:lpstr>
      <vt:lpstr>Продолжение комплекса 1 </vt:lpstr>
      <vt:lpstr>Комплекс 2</vt:lpstr>
      <vt:lpstr>Продолжение комплекса 2</vt:lpstr>
      <vt:lpstr>Выводы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ВЫНОСЛИВОСТИ ОБУЧАЮЩИХСЯ 9 КЛАССОВ ВО ВНЕУРОЧНОЕ ВРЕМЯ (НА ПРИМЕРЕ ДЗЮДО)</dc:title>
  <dc:creator>user</dc:creator>
  <cp:lastModifiedBy>shor shor</cp:lastModifiedBy>
  <cp:revision>53</cp:revision>
  <dcterms:created xsi:type="dcterms:W3CDTF">2024-04-11T00:33:44Z</dcterms:created>
  <dcterms:modified xsi:type="dcterms:W3CDTF">2024-05-16T05:47:23Z</dcterms:modified>
</cp:coreProperties>
</file>