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84" r:id="rId1"/>
  </p:sldMasterIdLst>
  <p:sldIdLst>
    <p:sldId id="256" r:id="rId2"/>
    <p:sldId id="257" r:id="rId3"/>
    <p:sldId id="258" r:id="rId4"/>
    <p:sldId id="259" r:id="rId5"/>
    <p:sldId id="260" r:id="rId6"/>
    <p:sldId id="276" r:id="rId7"/>
    <p:sldId id="261" r:id="rId8"/>
    <p:sldId id="263" r:id="rId9"/>
    <p:sldId id="277" r:id="rId10"/>
    <p:sldId id="264" r:id="rId11"/>
    <p:sldId id="270" r:id="rId12"/>
    <p:sldId id="271" r:id="rId13"/>
    <p:sldId id="272" r:id="rId14"/>
    <p:sldId id="273" r:id="rId15"/>
    <p:sldId id="266" r:id="rId16"/>
    <p:sldId id="267" r:id="rId17"/>
    <p:sldId id="268" r:id="rId18"/>
    <p:sldId id="269"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48" y="1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309130863092381"/>
          <c:y val="6.0876217487032133E-2"/>
          <c:w val="0.68352322721837422"/>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50</c:v>
                </c:pt>
                <c:pt idx="1">
                  <c:v>49</c:v>
                </c:pt>
                <c:pt idx="2">
                  <c:v>48</c:v>
                </c:pt>
                <c:pt idx="3">
                  <c:v>45</c:v>
                </c:pt>
                <c:pt idx="4">
                  <c:v>46</c:v>
                </c:pt>
                <c:pt idx="5">
                  <c:v>45</c:v>
                </c:pt>
                <c:pt idx="6">
                  <c:v>46</c:v>
                </c:pt>
                <c:pt idx="7">
                  <c:v>43</c:v>
                </c:pt>
                <c:pt idx="8">
                  <c:v>42</c:v>
                </c:pt>
                <c:pt idx="9">
                  <c:v>44</c:v>
                </c:pt>
              </c:numCache>
            </c:numRef>
          </c:val>
          <c:extLst>
            <c:ext xmlns:c16="http://schemas.microsoft.com/office/drawing/2014/chart" uri="{C3380CC4-5D6E-409C-BE32-E72D297353CC}">
              <c16:uniqueId val="{00000000-7F30-493E-9B69-A4C55F0A3D23}"/>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51</c:v>
                </c:pt>
                <c:pt idx="1">
                  <c:v>48</c:v>
                </c:pt>
                <c:pt idx="2">
                  <c:v>47</c:v>
                </c:pt>
                <c:pt idx="3">
                  <c:v>45</c:v>
                </c:pt>
                <c:pt idx="4">
                  <c:v>46</c:v>
                </c:pt>
                <c:pt idx="5">
                  <c:v>45</c:v>
                </c:pt>
                <c:pt idx="6">
                  <c:v>47</c:v>
                </c:pt>
                <c:pt idx="7">
                  <c:v>43</c:v>
                </c:pt>
                <c:pt idx="8">
                  <c:v>43</c:v>
                </c:pt>
                <c:pt idx="9">
                  <c:v>45</c:v>
                </c:pt>
              </c:numCache>
            </c:numRef>
          </c:val>
          <c:extLst>
            <c:ext xmlns:c16="http://schemas.microsoft.com/office/drawing/2014/chart" uri="{C3380CC4-5D6E-409C-BE32-E72D297353CC}">
              <c16:uniqueId val="{00000001-7F30-493E-9B69-A4C55F0A3D23}"/>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2472645725979182"/>
              <c:y val="0.9028694132427759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b="1" dirty="0">
                    <a:solidFill>
                      <a:schemeClr val="tx1"/>
                    </a:solidFill>
                    <a:latin typeface="Times New Roman" panose="02020603050405020304" pitchFamily="18" charset="0"/>
                    <a:cs typeface="Times New Roman" panose="02020603050405020304" pitchFamily="18" charset="0"/>
                  </a:rPr>
                  <a:t>Единица</a:t>
                </a:r>
                <a:r>
                  <a:rPr lang="ru-RU" sz="1400" b="1" baseline="0" dirty="0">
                    <a:solidFill>
                      <a:schemeClr val="tx1"/>
                    </a:solidFill>
                    <a:latin typeface="Times New Roman" panose="02020603050405020304" pitchFamily="18" charset="0"/>
                    <a:cs typeface="Times New Roman" panose="02020603050405020304" pitchFamily="18" charset="0"/>
                  </a:rPr>
                  <a:t> измерения(СМ)</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1.6814606128561681E-2"/>
              <c:y val="0.2051075369133360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Entry>
      <c:legendEntry>
        <c:idx val="1"/>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ru-RU"/>
          </a:p>
        </c:txPr>
      </c:legendEntry>
      <c:layout>
        <c:manualLayout>
          <c:xMode val="edge"/>
          <c:yMode val="edge"/>
          <c:x val="0.73146444423966728"/>
          <c:y val="3.7549310827164568E-2"/>
          <c:w val="0.25143699088510313"/>
          <c:h val="0.2634239960201053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27708824532529"/>
          <c:y val="2.9916900108472831E-2"/>
          <c:w val="0.68352322721837422"/>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55</c:v>
                </c:pt>
                <c:pt idx="1">
                  <c:v>54</c:v>
                </c:pt>
                <c:pt idx="2">
                  <c:v>47</c:v>
                </c:pt>
                <c:pt idx="3">
                  <c:v>46</c:v>
                </c:pt>
                <c:pt idx="4">
                  <c:v>48</c:v>
                </c:pt>
                <c:pt idx="5">
                  <c:v>41</c:v>
                </c:pt>
                <c:pt idx="6">
                  <c:v>49</c:v>
                </c:pt>
                <c:pt idx="7">
                  <c:v>43</c:v>
                </c:pt>
                <c:pt idx="8">
                  <c:v>42</c:v>
                </c:pt>
                <c:pt idx="9">
                  <c:v>45</c:v>
                </c:pt>
              </c:numCache>
            </c:numRef>
          </c:val>
          <c:extLst>
            <c:ext xmlns:c16="http://schemas.microsoft.com/office/drawing/2014/chart" uri="{C3380CC4-5D6E-409C-BE32-E72D297353CC}">
              <c16:uniqueId val="{00000000-7BCB-4FFF-95ED-9CCB95ED248F}"/>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53</c:v>
                </c:pt>
                <c:pt idx="1">
                  <c:v>52</c:v>
                </c:pt>
                <c:pt idx="2">
                  <c:v>46</c:v>
                </c:pt>
                <c:pt idx="3">
                  <c:v>45</c:v>
                </c:pt>
                <c:pt idx="4">
                  <c:v>47</c:v>
                </c:pt>
                <c:pt idx="5">
                  <c:v>43</c:v>
                </c:pt>
                <c:pt idx="6">
                  <c:v>49</c:v>
                </c:pt>
                <c:pt idx="7">
                  <c:v>43</c:v>
                </c:pt>
                <c:pt idx="8">
                  <c:v>42</c:v>
                </c:pt>
                <c:pt idx="9">
                  <c:v>46</c:v>
                </c:pt>
              </c:numCache>
            </c:numRef>
          </c:val>
          <c:extLst>
            <c:ext xmlns:c16="http://schemas.microsoft.com/office/drawing/2014/chart" uri="{C3380CC4-5D6E-409C-BE32-E72D297353CC}">
              <c16:uniqueId val="{00000001-7BCB-4FFF-95ED-9CCB95ED248F}"/>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30151760316609633"/>
              <c:y val="0.8956283877565550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b="1">
                    <a:solidFill>
                      <a:schemeClr val="tx1"/>
                    </a:solidFill>
                    <a:latin typeface="Times New Roman" panose="02020603050405020304" pitchFamily="18" charset="0"/>
                    <a:cs typeface="Times New Roman" panose="02020603050405020304" pitchFamily="18" charset="0"/>
                  </a:rPr>
                  <a:t>Единица</a:t>
                </a:r>
                <a:r>
                  <a:rPr lang="ru-RU" sz="1400" b="1" baseline="0">
                    <a:solidFill>
                      <a:schemeClr val="tx1"/>
                    </a:solidFill>
                    <a:latin typeface="Times New Roman" panose="02020603050405020304" pitchFamily="18" charset="0"/>
                    <a:cs typeface="Times New Roman" panose="02020603050405020304" pitchFamily="18" charset="0"/>
                  </a:rPr>
                  <a:t> измерения(СМ)</a:t>
                </a:r>
                <a:endParaRPr lang="ru-RU" sz="1400" b="1">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2.891050165339502E-2"/>
              <c:y val="0.16563498345254563"/>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Entry>
      <c:legendEntry>
        <c:idx val="1"/>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Entry>
      <c:layout>
        <c:manualLayout>
          <c:xMode val="edge"/>
          <c:yMode val="edge"/>
          <c:x val="0.73765510986519356"/>
          <c:y val="1.6498708943547394E-2"/>
          <c:w val="0.25890756620082173"/>
          <c:h val="0.2469253941372681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397463130446157"/>
          <c:y val="4.550787827227451E-2"/>
          <c:w val="0.6656943831234694"/>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47</c:v>
                </c:pt>
                <c:pt idx="1">
                  <c:v>48</c:v>
                </c:pt>
                <c:pt idx="2">
                  <c:v>48</c:v>
                </c:pt>
                <c:pt idx="3">
                  <c:v>48</c:v>
                </c:pt>
                <c:pt idx="4">
                  <c:v>47</c:v>
                </c:pt>
                <c:pt idx="5">
                  <c:v>48</c:v>
                </c:pt>
                <c:pt idx="6">
                  <c:v>48</c:v>
                </c:pt>
                <c:pt idx="7">
                  <c:v>49</c:v>
                </c:pt>
                <c:pt idx="8">
                  <c:v>48</c:v>
                </c:pt>
                <c:pt idx="9">
                  <c:v>40</c:v>
                </c:pt>
              </c:numCache>
            </c:numRef>
          </c:val>
          <c:extLst>
            <c:ext xmlns:c16="http://schemas.microsoft.com/office/drawing/2014/chart" uri="{C3380CC4-5D6E-409C-BE32-E72D297353CC}">
              <c16:uniqueId val="{00000000-5950-4AAE-B273-D55F1595A7F2}"/>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47</c:v>
                </c:pt>
                <c:pt idx="1">
                  <c:v>47</c:v>
                </c:pt>
                <c:pt idx="2">
                  <c:v>48</c:v>
                </c:pt>
                <c:pt idx="3">
                  <c:v>48</c:v>
                </c:pt>
                <c:pt idx="4">
                  <c:v>47</c:v>
                </c:pt>
                <c:pt idx="5">
                  <c:v>48</c:v>
                </c:pt>
                <c:pt idx="6">
                  <c:v>48</c:v>
                </c:pt>
                <c:pt idx="7">
                  <c:v>49</c:v>
                </c:pt>
                <c:pt idx="8">
                  <c:v>47</c:v>
                </c:pt>
                <c:pt idx="9">
                  <c:v>41</c:v>
                </c:pt>
              </c:numCache>
            </c:numRef>
          </c:val>
          <c:extLst>
            <c:ext xmlns:c16="http://schemas.microsoft.com/office/drawing/2014/chart" uri="{C3380CC4-5D6E-409C-BE32-E72D297353CC}">
              <c16:uniqueId val="{00000001-5950-4AAE-B273-D55F1595A7F2}"/>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22308207321483867"/>
              <c:y val="0.87831352285013153"/>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Единица</a:t>
                </a:r>
                <a:r>
                  <a:rPr lang="ru-RU" sz="1400" b="1" baseline="0" dirty="0">
                    <a:solidFill>
                      <a:schemeClr val="tx1"/>
                    </a:solidFill>
                    <a:latin typeface="Times New Roman" panose="02020603050405020304" pitchFamily="18" charset="0"/>
                    <a:cs typeface="Times New Roman" panose="02020603050405020304" pitchFamily="18" charset="0"/>
                  </a:rPr>
                  <a:t> измерения(СМ)</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3.1145049090152963E-2"/>
              <c:y val="0.1488723573266562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ayout>
        <c:manualLayout>
          <c:xMode val="edge"/>
          <c:yMode val="edge"/>
          <c:x val="0.71887715815710906"/>
          <c:y val="3.7549310827164568E-2"/>
          <c:w val="0.26402429223116086"/>
          <c:h val="0.2634239960201053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8736690932501356E-2"/>
          <c:y val="3.3229972359649737E-2"/>
          <c:w val="0.68352322721837422"/>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55</c:v>
                </c:pt>
                <c:pt idx="1">
                  <c:v>52</c:v>
                </c:pt>
                <c:pt idx="2">
                  <c:v>49</c:v>
                </c:pt>
                <c:pt idx="3">
                  <c:v>46</c:v>
                </c:pt>
                <c:pt idx="4">
                  <c:v>49</c:v>
                </c:pt>
                <c:pt idx="5">
                  <c:v>42</c:v>
                </c:pt>
                <c:pt idx="6">
                  <c:v>47</c:v>
                </c:pt>
                <c:pt idx="7">
                  <c:v>43</c:v>
                </c:pt>
                <c:pt idx="8">
                  <c:v>44</c:v>
                </c:pt>
                <c:pt idx="9">
                  <c:v>41</c:v>
                </c:pt>
              </c:numCache>
            </c:numRef>
          </c:val>
          <c:extLst>
            <c:ext xmlns:c16="http://schemas.microsoft.com/office/drawing/2014/chart" uri="{C3380CC4-5D6E-409C-BE32-E72D297353CC}">
              <c16:uniqueId val="{00000000-25F5-4477-ACC0-B78FC5751E51}"/>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53</c:v>
                </c:pt>
                <c:pt idx="1">
                  <c:v>49</c:v>
                </c:pt>
                <c:pt idx="2">
                  <c:v>46</c:v>
                </c:pt>
                <c:pt idx="3">
                  <c:v>45</c:v>
                </c:pt>
                <c:pt idx="4">
                  <c:v>47</c:v>
                </c:pt>
                <c:pt idx="5">
                  <c:v>42</c:v>
                </c:pt>
                <c:pt idx="6">
                  <c:v>45</c:v>
                </c:pt>
                <c:pt idx="7">
                  <c:v>44</c:v>
                </c:pt>
                <c:pt idx="8">
                  <c:v>43</c:v>
                </c:pt>
                <c:pt idx="9">
                  <c:v>41</c:v>
                </c:pt>
              </c:numCache>
            </c:numRef>
          </c:val>
          <c:extLst>
            <c:ext xmlns:c16="http://schemas.microsoft.com/office/drawing/2014/chart" uri="{C3380CC4-5D6E-409C-BE32-E72D297353CC}">
              <c16:uniqueId val="{00000001-25F5-4477-ACC0-B78FC5751E51}"/>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20033525876135747"/>
              <c:y val="0.8897901693639856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Единица</a:t>
                </a:r>
                <a:r>
                  <a:rPr lang="ru-RU" sz="1400" b="1" baseline="0" dirty="0">
                    <a:solidFill>
                      <a:schemeClr val="tx1"/>
                    </a:solidFill>
                    <a:latin typeface="Times New Roman" panose="02020603050405020304" pitchFamily="18" charset="0"/>
                    <a:cs typeface="Times New Roman" panose="02020603050405020304" pitchFamily="18" charset="0"/>
                  </a:rPr>
                  <a:t> измерения(СМ)</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
              <c:y val="0.11088473252464111"/>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Entry>
      <c:legendEntry>
        <c:idx val="1"/>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Entry>
      <c:layout>
        <c:manualLayout>
          <c:xMode val="edge"/>
          <c:yMode val="edge"/>
          <c:x val="0.70901623186244933"/>
          <c:y val="3.7549436190032918E-2"/>
          <c:w val="0.28071305072134445"/>
          <c:h val="0.2634239960201053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8736690932501356E-2"/>
          <c:y val="3.3229972359649737E-2"/>
          <c:w val="0.68352322721837422"/>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51</c:v>
                </c:pt>
                <c:pt idx="1">
                  <c:v>47</c:v>
                </c:pt>
                <c:pt idx="2">
                  <c:v>47</c:v>
                </c:pt>
                <c:pt idx="3">
                  <c:v>45</c:v>
                </c:pt>
                <c:pt idx="4">
                  <c:v>49</c:v>
                </c:pt>
                <c:pt idx="5">
                  <c:v>41</c:v>
                </c:pt>
                <c:pt idx="6">
                  <c:v>43</c:v>
                </c:pt>
                <c:pt idx="7">
                  <c:v>47</c:v>
                </c:pt>
                <c:pt idx="8">
                  <c:v>45</c:v>
                </c:pt>
                <c:pt idx="9">
                  <c:v>47</c:v>
                </c:pt>
              </c:numCache>
            </c:numRef>
          </c:val>
          <c:extLst>
            <c:ext xmlns:c16="http://schemas.microsoft.com/office/drawing/2014/chart" uri="{C3380CC4-5D6E-409C-BE32-E72D297353CC}">
              <c16:uniqueId val="{00000000-2ECA-4E5C-932C-57B03A91BF9E}"/>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51</c:v>
                </c:pt>
                <c:pt idx="1">
                  <c:v>46</c:v>
                </c:pt>
                <c:pt idx="2">
                  <c:v>42</c:v>
                </c:pt>
                <c:pt idx="3">
                  <c:v>45</c:v>
                </c:pt>
                <c:pt idx="4">
                  <c:v>47</c:v>
                </c:pt>
                <c:pt idx="5">
                  <c:v>44</c:v>
                </c:pt>
                <c:pt idx="6">
                  <c:v>43</c:v>
                </c:pt>
                <c:pt idx="7">
                  <c:v>43</c:v>
                </c:pt>
                <c:pt idx="8">
                  <c:v>44</c:v>
                </c:pt>
                <c:pt idx="9">
                  <c:v>46</c:v>
                </c:pt>
              </c:numCache>
            </c:numRef>
          </c:val>
          <c:extLst>
            <c:ext xmlns:c16="http://schemas.microsoft.com/office/drawing/2014/chart" uri="{C3380CC4-5D6E-409C-BE32-E72D297353CC}">
              <c16:uniqueId val="{00000001-2ECA-4E5C-932C-57B03A91BF9E}"/>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23902244052227697"/>
              <c:y val="0.8770391748691284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Единица</a:t>
                </a:r>
                <a:r>
                  <a:rPr lang="ru-RU" sz="1400" b="1" baseline="0" dirty="0">
                    <a:solidFill>
                      <a:schemeClr val="tx1"/>
                    </a:solidFill>
                    <a:latin typeface="Times New Roman" panose="02020603050405020304" pitchFamily="18" charset="0"/>
                    <a:cs typeface="Times New Roman" panose="02020603050405020304" pitchFamily="18" charset="0"/>
                  </a:rPr>
                  <a:t> измерения(СМ</a:t>
                </a:r>
                <a:r>
                  <a:rPr lang="ru-RU" sz="1050" b="1" baseline="0" dirty="0">
                    <a:solidFill>
                      <a:schemeClr val="tx1"/>
                    </a:solidFill>
                  </a:rPr>
                  <a:t>)</a:t>
                </a:r>
                <a:endParaRPr lang="ru-RU" sz="1050" b="1" dirty="0">
                  <a:solidFill>
                    <a:schemeClr val="tx1"/>
                  </a:solidFill>
                </a:endParaRPr>
              </a:p>
            </c:rich>
          </c:tx>
          <c:layout>
            <c:manualLayout>
              <c:xMode val="edge"/>
              <c:yMode val="edge"/>
              <c:x val="1.1147550303504906E-2"/>
              <c:y val="0.1059779412337980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ayout>
        <c:manualLayout>
          <c:xMode val="edge"/>
          <c:yMode val="edge"/>
          <c:x val="0.68629581887566338"/>
          <c:y val="0"/>
          <c:w val="0.30320938172564388"/>
          <c:h val="0.2634239960201053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56438029550113"/>
          <c:y val="2.8314859660333151E-2"/>
          <c:w val="0.68352322721837422"/>
          <c:h val="0.75830004245792804"/>
        </c:manualLayout>
      </c:layout>
      <c:barChart>
        <c:barDir val="col"/>
        <c:grouping val="clustered"/>
        <c:varyColors val="0"/>
        <c:ser>
          <c:idx val="0"/>
          <c:order val="0"/>
          <c:tx>
            <c:strRef>
              <c:f>Лист1!$B$1</c:f>
              <c:strCache>
                <c:ptCount val="1"/>
                <c:pt idx="0">
                  <c:v>эксперементальная группа </c:v>
                </c:pt>
              </c:strCache>
            </c:strRef>
          </c:tx>
          <c:spPr>
            <a:solidFill>
              <a:schemeClr val="accent1"/>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47</c:v>
                </c:pt>
                <c:pt idx="1">
                  <c:v>47</c:v>
                </c:pt>
                <c:pt idx="2">
                  <c:v>46</c:v>
                </c:pt>
                <c:pt idx="3">
                  <c:v>46</c:v>
                </c:pt>
                <c:pt idx="4">
                  <c:v>47</c:v>
                </c:pt>
                <c:pt idx="5">
                  <c:v>47</c:v>
                </c:pt>
                <c:pt idx="6">
                  <c:v>46</c:v>
                </c:pt>
                <c:pt idx="7">
                  <c:v>46</c:v>
                </c:pt>
                <c:pt idx="8">
                  <c:v>47</c:v>
                </c:pt>
                <c:pt idx="9">
                  <c:v>43</c:v>
                </c:pt>
              </c:numCache>
            </c:numRef>
          </c:val>
          <c:extLst>
            <c:ext xmlns:c16="http://schemas.microsoft.com/office/drawing/2014/chart" uri="{C3380CC4-5D6E-409C-BE32-E72D297353CC}">
              <c16:uniqueId val="{00000000-EED6-403B-A520-73AB31AD3E60}"/>
            </c:ext>
          </c:extLst>
        </c:ser>
        <c:ser>
          <c:idx val="1"/>
          <c:order val="1"/>
          <c:tx>
            <c:strRef>
              <c:f>Лист1!$C$1</c:f>
              <c:strCache>
                <c:ptCount val="1"/>
                <c:pt idx="0">
                  <c:v>контрольная группа</c:v>
                </c:pt>
              </c:strCache>
            </c:strRef>
          </c:tx>
          <c:spPr>
            <a:solidFill>
              <a:schemeClr val="accent2"/>
            </a:solidFill>
            <a:ln>
              <a:noFill/>
            </a:ln>
            <a:effectLst/>
          </c:spPr>
          <c:invertIfNegative val="0"/>
          <c:dLbls>
            <c:delete val="1"/>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47</c:v>
                </c:pt>
                <c:pt idx="1">
                  <c:v>47</c:v>
                </c:pt>
                <c:pt idx="2">
                  <c:v>46</c:v>
                </c:pt>
                <c:pt idx="3">
                  <c:v>46</c:v>
                </c:pt>
                <c:pt idx="4">
                  <c:v>47</c:v>
                </c:pt>
                <c:pt idx="5">
                  <c:v>47</c:v>
                </c:pt>
                <c:pt idx="6">
                  <c:v>47</c:v>
                </c:pt>
                <c:pt idx="7">
                  <c:v>46</c:v>
                </c:pt>
                <c:pt idx="8">
                  <c:v>47</c:v>
                </c:pt>
                <c:pt idx="9">
                  <c:v>48</c:v>
                </c:pt>
              </c:numCache>
            </c:numRef>
          </c:val>
          <c:extLst>
            <c:ext xmlns:c16="http://schemas.microsoft.com/office/drawing/2014/chart" uri="{C3380CC4-5D6E-409C-BE32-E72D297353CC}">
              <c16:uniqueId val="{00000001-EED6-403B-A520-73AB31AD3E60}"/>
            </c:ext>
          </c:extLst>
        </c:ser>
        <c:dLbls>
          <c:dLblPos val="outEnd"/>
          <c:showLegendKey val="0"/>
          <c:showVal val="1"/>
          <c:showCatName val="0"/>
          <c:showSerName val="0"/>
          <c:showPercent val="0"/>
          <c:showBubbleSize val="0"/>
        </c:dLbls>
        <c:gapWidth val="219"/>
        <c:overlap val="-27"/>
        <c:axId val="91318272"/>
        <c:axId val="77718656"/>
      </c:barChart>
      <c:catAx>
        <c:axId val="913182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sz="1400" b="1" dirty="0">
                    <a:solidFill>
                      <a:schemeClr val="tx1"/>
                    </a:solidFill>
                    <a:latin typeface="Times New Roman" panose="02020603050405020304" pitchFamily="18" charset="0"/>
                    <a:cs typeface="Times New Roman" panose="02020603050405020304" pitchFamily="18" charset="0"/>
                  </a:rPr>
                  <a:t>Порядковый</a:t>
                </a:r>
                <a:r>
                  <a:rPr lang="ru-RU" sz="1400" b="1" baseline="0" dirty="0">
                    <a:solidFill>
                      <a:schemeClr val="tx1"/>
                    </a:solidFill>
                    <a:latin typeface="Times New Roman" panose="02020603050405020304" pitchFamily="18" charset="0"/>
                    <a:cs typeface="Times New Roman" panose="02020603050405020304" pitchFamily="18" charset="0"/>
                  </a:rPr>
                  <a:t> номер участника</a:t>
                </a:r>
                <a:endParaRPr lang="ru-RU" sz="1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23609886761761872"/>
              <c:y val="0.8684290900191150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77718656"/>
        <c:crosses val="autoZero"/>
        <c:auto val="1"/>
        <c:lblAlgn val="ctr"/>
        <c:lblOffset val="100"/>
        <c:noMultiLvlLbl val="0"/>
      </c:catAx>
      <c:valAx>
        <c:axId val="77718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b="1">
                    <a:solidFill>
                      <a:schemeClr val="tx1"/>
                    </a:solidFill>
                    <a:latin typeface="Times New Roman" panose="02020603050405020304" pitchFamily="18" charset="0"/>
                    <a:cs typeface="Times New Roman" panose="02020603050405020304" pitchFamily="18" charset="0"/>
                  </a:rPr>
                  <a:t>Единица</a:t>
                </a:r>
                <a:r>
                  <a:rPr lang="ru-RU" sz="1400" b="1" baseline="0">
                    <a:solidFill>
                      <a:schemeClr val="tx1"/>
                    </a:solidFill>
                    <a:latin typeface="Times New Roman" panose="02020603050405020304" pitchFamily="18" charset="0"/>
                    <a:cs typeface="Times New Roman" panose="02020603050405020304" pitchFamily="18" charset="0"/>
                  </a:rPr>
                  <a:t> измерения(СМ)</a:t>
                </a:r>
                <a:endParaRPr lang="ru-RU" sz="1400" b="1">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1.2983397318142038E-2"/>
              <c:y val="0.10167289880879136"/>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1318272"/>
        <c:crosses val="autoZero"/>
        <c:crossBetween val="between"/>
      </c:valAx>
      <c:spPr>
        <a:noFill/>
        <a:ln>
          <a:noFill/>
        </a:ln>
        <a:effectLst/>
      </c:spPr>
    </c:plotArea>
    <c:legend>
      <c:legendPos val="b"/>
      <c:layout>
        <c:manualLayout>
          <c:xMode val="edge"/>
          <c:yMode val="edge"/>
          <c:x val="0.68214562886649721"/>
          <c:y val="0"/>
          <c:w val="0.30075579439100847"/>
          <c:h val="0.2634239960201053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191895902514949"/>
          <c:y val="5.0788041738685112E-2"/>
          <c:w val="0.59563730858146036"/>
          <c:h val="0.72583018586091375"/>
        </c:manualLayout>
      </c:layout>
      <c:barChart>
        <c:barDir val="col"/>
        <c:grouping val="clustered"/>
        <c:varyColors val="0"/>
        <c:ser>
          <c:idx val="0"/>
          <c:order val="0"/>
          <c:tx>
            <c:strRef>
              <c:f>Лист1!$B$1</c:f>
              <c:strCache>
                <c:ptCount val="1"/>
                <c:pt idx="0">
                  <c:v>Эксперементальная группа</c:v>
                </c:pt>
              </c:strCache>
            </c:strRef>
          </c:tx>
          <c:invertIfNegative val="0"/>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7</c:v>
                </c:pt>
                <c:pt idx="1">
                  <c:v>7</c:v>
                </c:pt>
                <c:pt idx="2">
                  <c:v>7</c:v>
                </c:pt>
                <c:pt idx="3">
                  <c:v>6</c:v>
                </c:pt>
                <c:pt idx="4">
                  <c:v>6</c:v>
                </c:pt>
                <c:pt idx="5">
                  <c:v>7</c:v>
                </c:pt>
                <c:pt idx="6">
                  <c:v>7</c:v>
                </c:pt>
                <c:pt idx="7">
                  <c:v>6</c:v>
                </c:pt>
                <c:pt idx="8">
                  <c:v>7</c:v>
                </c:pt>
                <c:pt idx="9">
                  <c:v>7</c:v>
                </c:pt>
              </c:numCache>
            </c:numRef>
          </c:val>
          <c:extLst>
            <c:ext xmlns:c16="http://schemas.microsoft.com/office/drawing/2014/chart" uri="{C3380CC4-5D6E-409C-BE32-E72D297353CC}">
              <c16:uniqueId val="{00000000-845D-472F-B021-759CEDF07193}"/>
            </c:ext>
          </c:extLst>
        </c:ser>
        <c:ser>
          <c:idx val="1"/>
          <c:order val="1"/>
          <c:tx>
            <c:strRef>
              <c:f>Лист1!$C$1</c:f>
              <c:strCache>
                <c:ptCount val="1"/>
                <c:pt idx="0">
                  <c:v>контрольная группа</c:v>
                </c:pt>
              </c:strCache>
            </c:strRef>
          </c:tx>
          <c:invertIfNegative val="0"/>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7</c:v>
                </c:pt>
                <c:pt idx="1">
                  <c:v>7</c:v>
                </c:pt>
                <c:pt idx="2">
                  <c:v>7</c:v>
                </c:pt>
                <c:pt idx="3">
                  <c:v>6</c:v>
                </c:pt>
                <c:pt idx="4">
                  <c:v>6</c:v>
                </c:pt>
                <c:pt idx="5">
                  <c:v>7</c:v>
                </c:pt>
                <c:pt idx="6">
                  <c:v>7</c:v>
                </c:pt>
                <c:pt idx="7">
                  <c:v>6</c:v>
                </c:pt>
                <c:pt idx="8">
                  <c:v>7</c:v>
                </c:pt>
                <c:pt idx="9">
                  <c:v>8</c:v>
                </c:pt>
              </c:numCache>
            </c:numRef>
          </c:val>
          <c:extLst>
            <c:ext xmlns:c16="http://schemas.microsoft.com/office/drawing/2014/chart" uri="{C3380CC4-5D6E-409C-BE32-E72D297353CC}">
              <c16:uniqueId val="{00000001-845D-472F-B021-759CEDF07193}"/>
            </c:ext>
          </c:extLst>
        </c:ser>
        <c:dLbls>
          <c:showLegendKey val="0"/>
          <c:showVal val="0"/>
          <c:showCatName val="0"/>
          <c:showSerName val="0"/>
          <c:showPercent val="0"/>
          <c:showBubbleSize val="0"/>
        </c:dLbls>
        <c:gapWidth val="150"/>
        <c:axId val="91318272"/>
        <c:axId val="77718656"/>
      </c:barChart>
      <c:catAx>
        <c:axId val="91318272"/>
        <c:scaling>
          <c:orientation val="minMax"/>
        </c:scaling>
        <c:delete val="0"/>
        <c:axPos val="b"/>
        <c:title>
          <c:tx>
            <c:rich>
              <a:bodyPr/>
              <a:lstStyle/>
              <a:p>
                <a:pPr>
                  <a:defRPr/>
                </a:pPr>
                <a:r>
                  <a:rPr lang="ru-RU" sz="1400" b="1" dirty="0">
                    <a:latin typeface="Times New Roman" panose="02020603050405020304" pitchFamily="18" charset="0"/>
                    <a:cs typeface="Times New Roman" panose="02020603050405020304" pitchFamily="18" charset="0"/>
                  </a:rPr>
                  <a:t>Порядковый</a:t>
                </a:r>
                <a:r>
                  <a:rPr lang="ru-RU" sz="1400" b="1" baseline="0" dirty="0">
                    <a:latin typeface="Times New Roman" panose="02020603050405020304" pitchFamily="18" charset="0"/>
                    <a:cs typeface="Times New Roman" panose="02020603050405020304" pitchFamily="18" charset="0"/>
                  </a:rPr>
                  <a:t> номер участника</a:t>
                </a:r>
                <a:endParaRPr lang="ru-RU" sz="1400" b="1" dirty="0">
                  <a:latin typeface="Times New Roman" panose="02020603050405020304" pitchFamily="18" charset="0"/>
                  <a:cs typeface="Times New Roman" panose="02020603050405020304" pitchFamily="18" charset="0"/>
                </a:endParaRPr>
              </a:p>
            </c:rich>
          </c:tx>
          <c:layout>
            <c:manualLayout>
              <c:xMode val="edge"/>
              <c:yMode val="edge"/>
              <c:x val="0.17014379032850874"/>
              <c:y val="0.88313409952852484"/>
            </c:manualLayout>
          </c:layout>
          <c:overlay val="0"/>
        </c:title>
        <c:numFmt formatCode="General" sourceLinked="0"/>
        <c:majorTickMark val="out"/>
        <c:minorTickMark val="none"/>
        <c:tickLblPos val="nextTo"/>
        <c:crossAx val="77718656"/>
        <c:crosses val="autoZero"/>
        <c:auto val="1"/>
        <c:lblAlgn val="ctr"/>
        <c:lblOffset val="100"/>
        <c:noMultiLvlLbl val="0"/>
      </c:catAx>
      <c:valAx>
        <c:axId val="77718656"/>
        <c:scaling>
          <c:orientation val="minMax"/>
        </c:scaling>
        <c:delete val="0"/>
        <c:axPos val="l"/>
        <c:majorGridlines/>
        <c:title>
          <c:tx>
            <c:rich>
              <a:bodyPr/>
              <a:lstStyle/>
              <a:p>
                <a:pPr>
                  <a:defRPr sz="1100">
                    <a:latin typeface="Times New Roman" panose="02020603050405020304" pitchFamily="18" charset="0"/>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Единица</a:t>
                </a:r>
                <a:r>
                  <a:rPr lang="ru-RU" sz="1400" baseline="0" dirty="0">
                    <a:latin typeface="Times New Roman" panose="02020603050405020304" pitchFamily="18" charset="0"/>
                    <a:cs typeface="Times New Roman" panose="02020603050405020304" pitchFamily="18" charset="0"/>
                  </a:rPr>
                  <a:t> измерения(СМ</a:t>
                </a:r>
                <a:r>
                  <a:rPr lang="ru-RU" sz="1100" baseline="0" dirty="0">
                    <a:latin typeface="Times New Roman" panose="02020603050405020304" pitchFamily="18" charset="0"/>
                    <a:cs typeface="Times New Roman" panose="02020603050405020304" pitchFamily="18" charset="0"/>
                  </a:rPr>
                  <a:t>)</a:t>
                </a:r>
                <a:endParaRPr lang="ru-RU" sz="1100" dirty="0">
                  <a:latin typeface="Times New Roman" panose="02020603050405020304" pitchFamily="18" charset="0"/>
                  <a:cs typeface="Times New Roman" panose="02020603050405020304" pitchFamily="18" charset="0"/>
                </a:endParaRPr>
              </a:p>
            </c:rich>
          </c:tx>
          <c:layout>
            <c:manualLayout>
              <c:xMode val="edge"/>
              <c:yMode val="edge"/>
              <c:x val="2.6425190566192556E-2"/>
              <c:y val="8.7788433567296584E-2"/>
            </c:manualLayout>
          </c:layout>
          <c:overlay val="0"/>
        </c:title>
        <c:numFmt formatCode="General" sourceLinked="1"/>
        <c:majorTickMark val="out"/>
        <c:minorTickMark val="none"/>
        <c:tickLblPos val="nextTo"/>
        <c:crossAx val="91318272"/>
        <c:crosses val="autoZero"/>
        <c:crossBetween val="between"/>
      </c:valAx>
    </c:plotArea>
    <c:legend>
      <c:legendPos val="r"/>
      <c:layout>
        <c:manualLayout>
          <c:xMode val="edge"/>
          <c:yMode val="edge"/>
          <c:x val="0.70436828065838797"/>
          <c:y val="3.1340249387516249E-2"/>
          <c:w val="0.26663311953555474"/>
          <c:h val="0.26225295008855598"/>
        </c:manualLayout>
      </c:layout>
      <c:overlay val="0"/>
      <c:txPr>
        <a:bodyPr/>
        <a:lstStyle/>
        <a:p>
          <a:pPr>
            <a:defRPr sz="1200">
              <a:latin typeface="Times New Roman" panose="02020603050405020304" pitchFamily="18" charset="0"/>
              <a:cs typeface="Times New Roman" panose="02020603050405020304" pitchFamily="18" charset="0"/>
            </a:defRPr>
          </a:pPr>
          <a:endParaRPr lang="ru-RU"/>
        </a:p>
      </c:txPr>
    </c:legend>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191894598701476"/>
          <c:y val="5.0788193786488363E-2"/>
          <c:w val="0.59563730858146036"/>
          <c:h val="0.7053664079529649"/>
        </c:manualLayout>
      </c:layout>
      <c:barChart>
        <c:barDir val="col"/>
        <c:grouping val="clustered"/>
        <c:varyColors val="0"/>
        <c:ser>
          <c:idx val="0"/>
          <c:order val="0"/>
          <c:tx>
            <c:strRef>
              <c:f>Лист1!$B$1</c:f>
              <c:strCache>
                <c:ptCount val="1"/>
                <c:pt idx="0">
                  <c:v>Эксперементальная группа</c:v>
                </c:pt>
              </c:strCache>
            </c:strRef>
          </c:tx>
          <c:invertIfNegative val="0"/>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8</c:v>
                </c:pt>
                <c:pt idx="1">
                  <c:v>7</c:v>
                </c:pt>
                <c:pt idx="2">
                  <c:v>6</c:v>
                </c:pt>
                <c:pt idx="3">
                  <c:v>5</c:v>
                </c:pt>
                <c:pt idx="4">
                  <c:v>5</c:v>
                </c:pt>
                <c:pt idx="5">
                  <c:v>5</c:v>
                </c:pt>
                <c:pt idx="6">
                  <c:v>6</c:v>
                </c:pt>
                <c:pt idx="7">
                  <c:v>5</c:v>
                </c:pt>
                <c:pt idx="8">
                  <c:v>6</c:v>
                </c:pt>
                <c:pt idx="9">
                  <c:v>6</c:v>
                </c:pt>
              </c:numCache>
            </c:numRef>
          </c:val>
          <c:extLst>
            <c:ext xmlns:c16="http://schemas.microsoft.com/office/drawing/2014/chart" uri="{C3380CC4-5D6E-409C-BE32-E72D297353CC}">
              <c16:uniqueId val="{00000000-7893-4F99-A56C-C149E9035033}"/>
            </c:ext>
          </c:extLst>
        </c:ser>
        <c:ser>
          <c:idx val="1"/>
          <c:order val="1"/>
          <c:tx>
            <c:strRef>
              <c:f>Лист1!$C$1</c:f>
              <c:strCache>
                <c:ptCount val="1"/>
                <c:pt idx="0">
                  <c:v>контрольная группа</c:v>
                </c:pt>
              </c:strCache>
            </c:strRef>
          </c:tx>
          <c:invertIfNegative val="0"/>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Лист1!$C$2:$C$11</c:f>
              <c:numCache>
                <c:formatCode>General</c:formatCode>
                <c:ptCount val="10"/>
                <c:pt idx="0">
                  <c:v>8</c:v>
                </c:pt>
                <c:pt idx="1">
                  <c:v>7</c:v>
                </c:pt>
                <c:pt idx="2">
                  <c:v>5</c:v>
                </c:pt>
                <c:pt idx="3">
                  <c:v>5</c:v>
                </c:pt>
                <c:pt idx="4">
                  <c:v>5</c:v>
                </c:pt>
                <c:pt idx="5">
                  <c:v>6</c:v>
                </c:pt>
                <c:pt idx="6">
                  <c:v>6</c:v>
                </c:pt>
                <c:pt idx="7">
                  <c:v>5</c:v>
                </c:pt>
                <c:pt idx="8">
                  <c:v>6</c:v>
                </c:pt>
                <c:pt idx="9">
                  <c:v>6</c:v>
                </c:pt>
              </c:numCache>
            </c:numRef>
          </c:val>
          <c:extLst>
            <c:ext xmlns:c16="http://schemas.microsoft.com/office/drawing/2014/chart" uri="{C3380CC4-5D6E-409C-BE32-E72D297353CC}">
              <c16:uniqueId val="{00000001-7893-4F99-A56C-C149E9035033}"/>
            </c:ext>
          </c:extLst>
        </c:ser>
        <c:dLbls>
          <c:showLegendKey val="0"/>
          <c:showVal val="0"/>
          <c:showCatName val="0"/>
          <c:showSerName val="0"/>
          <c:showPercent val="0"/>
          <c:showBubbleSize val="0"/>
        </c:dLbls>
        <c:gapWidth val="150"/>
        <c:axId val="91318272"/>
        <c:axId val="77718656"/>
      </c:barChart>
      <c:catAx>
        <c:axId val="91318272"/>
        <c:scaling>
          <c:orientation val="minMax"/>
        </c:scaling>
        <c:delete val="0"/>
        <c:axPos val="b"/>
        <c:title>
          <c:tx>
            <c:rich>
              <a:bodyPr/>
              <a:lstStyle/>
              <a:p>
                <a:pPr>
                  <a:defRPr/>
                </a:pPr>
                <a:r>
                  <a:rPr lang="ru-RU" sz="1400" b="1" dirty="0">
                    <a:latin typeface="Times New Roman" panose="02020603050405020304" pitchFamily="18" charset="0"/>
                    <a:cs typeface="Times New Roman" panose="02020603050405020304" pitchFamily="18" charset="0"/>
                  </a:rPr>
                  <a:t>Порядковый</a:t>
                </a:r>
                <a:r>
                  <a:rPr lang="ru-RU" sz="1400" b="1" baseline="0" dirty="0">
                    <a:latin typeface="Times New Roman" panose="02020603050405020304" pitchFamily="18" charset="0"/>
                    <a:cs typeface="Times New Roman" panose="02020603050405020304" pitchFamily="18" charset="0"/>
                  </a:rPr>
                  <a:t> номер участника</a:t>
                </a:r>
                <a:endParaRPr lang="ru-RU" sz="1400" b="1" dirty="0">
                  <a:latin typeface="Times New Roman" panose="02020603050405020304" pitchFamily="18" charset="0"/>
                  <a:cs typeface="Times New Roman" panose="02020603050405020304" pitchFamily="18" charset="0"/>
                </a:endParaRPr>
              </a:p>
            </c:rich>
          </c:tx>
          <c:layout>
            <c:manualLayout>
              <c:xMode val="edge"/>
              <c:yMode val="edge"/>
              <c:x val="0.1769236082331814"/>
              <c:y val="0.8544848220005905"/>
            </c:manualLayout>
          </c:layout>
          <c:overlay val="0"/>
        </c:title>
        <c:numFmt formatCode="General" sourceLinked="0"/>
        <c:majorTickMark val="out"/>
        <c:minorTickMark val="none"/>
        <c:tickLblPos val="nextTo"/>
        <c:crossAx val="77718656"/>
        <c:crosses val="autoZero"/>
        <c:auto val="1"/>
        <c:lblAlgn val="ctr"/>
        <c:lblOffset val="100"/>
        <c:noMultiLvlLbl val="0"/>
      </c:catAx>
      <c:valAx>
        <c:axId val="77718656"/>
        <c:scaling>
          <c:orientation val="minMax"/>
        </c:scaling>
        <c:delete val="0"/>
        <c:axPos val="l"/>
        <c:majorGridlines/>
        <c:title>
          <c:tx>
            <c:rich>
              <a:bodyPr/>
              <a:lstStyle/>
              <a:p>
                <a:pPr>
                  <a:defRPr sz="1100">
                    <a:latin typeface="Times New Roman" panose="02020603050405020304" pitchFamily="18" charset="0"/>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Единица</a:t>
                </a:r>
                <a:r>
                  <a:rPr lang="ru-RU" sz="1400" baseline="0" dirty="0">
                    <a:latin typeface="Times New Roman" panose="02020603050405020304" pitchFamily="18" charset="0"/>
                    <a:cs typeface="Times New Roman" panose="02020603050405020304" pitchFamily="18" charset="0"/>
                  </a:rPr>
                  <a:t> измерения(СМ</a:t>
                </a:r>
                <a:r>
                  <a:rPr lang="ru-RU" sz="1100" baseline="0" dirty="0">
                    <a:latin typeface="Times New Roman" panose="02020603050405020304" pitchFamily="18" charset="0"/>
                    <a:cs typeface="Times New Roman" panose="02020603050405020304" pitchFamily="18" charset="0"/>
                  </a:rPr>
                  <a:t>)</a:t>
                </a:r>
                <a:endParaRPr lang="ru-RU" sz="1100" dirty="0">
                  <a:latin typeface="Times New Roman" panose="02020603050405020304" pitchFamily="18" charset="0"/>
                  <a:cs typeface="Times New Roman" panose="02020603050405020304" pitchFamily="18" charset="0"/>
                </a:endParaRPr>
              </a:p>
            </c:rich>
          </c:tx>
          <c:layout>
            <c:manualLayout>
              <c:xMode val="edge"/>
              <c:yMode val="edge"/>
              <c:x val="3.0608854814200857E-2"/>
              <c:y val="0.10908482122715631"/>
            </c:manualLayout>
          </c:layout>
          <c:overlay val="0"/>
        </c:title>
        <c:numFmt formatCode="General" sourceLinked="1"/>
        <c:majorTickMark val="out"/>
        <c:minorTickMark val="none"/>
        <c:tickLblPos val="nextTo"/>
        <c:crossAx val="91318272"/>
        <c:crosses val="autoZero"/>
        <c:crossBetween val="between"/>
      </c:valAx>
    </c:plotArea>
    <c:legend>
      <c:legendPos val="r"/>
      <c:layout>
        <c:manualLayout>
          <c:xMode val="edge"/>
          <c:yMode val="edge"/>
          <c:x val="0.70662877405225022"/>
          <c:y val="3.1340289780850572E-2"/>
          <c:w val="0.26663311953555474"/>
          <c:h val="0.26225295008855598"/>
        </c:manualLayout>
      </c:layout>
      <c:overlay val="0"/>
      <c:txPr>
        <a:bodyPr/>
        <a:lstStyle/>
        <a:p>
          <a:pPr>
            <a:defRPr sz="1200">
              <a:latin typeface="Times New Roman" panose="02020603050405020304" pitchFamily="18" charset="0"/>
              <a:cs typeface="Times New Roman" panose="02020603050405020304" pitchFamily="18" charset="0"/>
            </a:defRPr>
          </a:pPr>
          <a:endParaRPr lang="ru-RU"/>
        </a:p>
      </c:txPr>
    </c:legend>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737753-DB08-4323-8581-A95AEB3FE1C6}"/>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A5750A4-7C66-4A5F-BDDA-8D5DDF1C5B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8CE229D-7277-4A3D-B6B7-C1D296ABD684}"/>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46DBC592-A675-454A-A3DC-A9CC6646853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6EB541-D512-45AC-872F-D7A2DB1B6A4C}"/>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47699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0AF7B8-08FA-4273-93B3-4B17155DA0A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C56C674-5178-43D8-8976-304D69C42A4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8C25398-732C-41C0-A620-39B409A0382F}"/>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9A809533-2D26-4678-8F58-AD90DF0D297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8C5B19C-1AC0-45C4-8F2B-988D651F1407}"/>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455968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085DA29-0B1A-441E-A957-6317216FA57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75CCFD7-3EE9-41E6-8F15-496DE5C7DCE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A201E54-A501-4078-9A43-57FE4C165D38}"/>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0E2198BC-2F11-4371-802E-5AFA4CAAB33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A701B9D-6690-45FF-A401-A24ADD766CE6}"/>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288668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09EAAD-430C-4F35-9EBB-954D04540F2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3680CBB-72A9-4C22-8880-FE322DD9D39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33C12E3-315B-450D-BD66-8C8D78A6BF7A}"/>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DF7D43DC-85A9-4B88-8CE8-38EF0AD102E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01379FA-A12F-4C1E-A2B3-0921C7495EED}"/>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2962864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D54B52-28E7-41FE-93DD-5F629B55E4F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34AB209C-6E04-492A-8D10-A4F44F59FF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92B9C58-048C-4091-97D9-9F8264041BC0}"/>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27DA525B-C440-44AF-903D-5222B164443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A969017-5224-4A9D-AC44-CAB00157B0C3}"/>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695898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CC7FC5-D2AB-4C89-A962-46EE72A8785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AB80FBC-DCDC-4D3D-9268-3886C80D9C4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E25916CC-11C5-466E-BF78-2356160630D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7E8FA5C3-185F-4057-A557-8555E380095F}"/>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6" name="Нижний колонтитул 5">
            <a:extLst>
              <a:ext uri="{FF2B5EF4-FFF2-40B4-BE49-F238E27FC236}">
                <a16:creationId xmlns:a16="http://schemas.microsoft.com/office/drawing/2014/main" id="{EA6051B3-5A98-4E01-A7D2-61CD80B5BD7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A341D20-8DAC-4C0D-85B6-B41127852BFA}"/>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10478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99FF9E-70C4-469F-8FC2-81528B46CF1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4CF25D5-033B-4E4C-ACA0-A60B8BF3C3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D865DEBF-0D65-4933-AB6E-4EC07D1114B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A9D428C-E466-4DEB-A88D-8DA910108F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FC1B0B9-9D6E-4234-B26D-B779FDB25E4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A6379885-6591-4725-8D64-60D60AE84264}"/>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8" name="Нижний колонтитул 7">
            <a:extLst>
              <a:ext uri="{FF2B5EF4-FFF2-40B4-BE49-F238E27FC236}">
                <a16:creationId xmlns:a16="http://schemas.microsoft.com/office/drawing/2014/main" id="{5DC9C799-35B6-49BC-BDA7-D56B497C833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3061BE0-C7E0-4A58-BEBF-C6347CEC5DFF}"/>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21786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FCD00F-DC50-4319-A033-C76493577CD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2C739962-0B63-4D4F-A6DB-45B93627075E}"/>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4" name="Нижний колонтитул 3">
            <a:extLst>
              <a:ext uri="{FF2B5EF4-FFF2-40B4-BE49-F238E27FC236}">
                <a16:creationId xmlns:a16="http://schemas.microsoft.com/office/drawing/2014/main" id="{9CB4D2A6-77D7-49F1-B830-26B455C0F9B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025A9F35-DDDD-424B-AEDD-5E9CFAC86F7E}"/>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1402925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FBF6593-2A1F-4F4B-8F3A-DD7D50D2C8CB}"/>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3" name="Нижний колонтитул 2">
            <a:extLst>
              <a:ext uri="{FF2B5EF4-FFF2-40B4-BE49-F238E27FC236}">
                <a16:creationId xmlns:a16="http://schemas.microsoft.com/office/drawing/2014/main" id="{CEBD8C67-429A-47B1-B021-69C7DD88796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FE0CEF4-2AD2-4DC4-B2F8-3C7325CA5792}"/>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3606529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CE1D30-3F01-41AC-B821-EF53C62358B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1D782BA-4A3B-43CD-94CC-C31BF49F0C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0884A41-2915-45DD-ADCF-58183BF2AE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4761972-12DF-49CE-B567-F7FAE37D67E4}"/>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6" name="Нижний колонтитул 5">
            <a:extLst>
              <a:ext uri="{FF2B5EF4-FFF2-40B4-BE49-F238E27FC236}">
                <a16:creationId xmlns:a16="http://schemas.microsoft.com/office/drawing/2014/main" id="{C872124F-BADE-4E6A-BCB5-F8B1D477A5E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47E686E-104F-4B19-9BBD-4CADDAB4C979}"/>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556291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66B043-1EBA-45E8-90B8-EC42AEE8A30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B38785C-0799-4A29-A6E0-FD2BA56CE9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0590F77-2748-4609-A7D9-CF23B91EB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357D37A-B4DF-488E-B7E8-C9F395127561}"/>
              </a:ext>
            </a:extLst>
          </p:cNvPr>
          <p:cNvSpPr>
            <a:spLocks noGrp="1"/>
          </p:cNvSpPr>
          <p:nvPr>
            <p:ph type="dt" sz="half" idx="10"/>
          </p:nvPr>
        </p:nvSpPr>
        <p:spPr/>
        <p:txBody>
          <a:bodyPr/>
          <a:lstStyle/>
          <a:p>
            <a:fld id="{10E11E84-DAB3-4008-9DB5-3FA479774E70}" type="datetimeFigureOut">
              <a:rPr lang="ru-RU" smtClean="0"/>
              <a:t>04.06.2024</a:t>
            </a:fld>
            <a:endParaRPr lang="ru-RU"/>
          </a:p>
        </p:txBody>
      </p:sp>
      <p:sp>
        <p:nvSpPr>
          <p:cNvPr id="6" name="Нижний колонтитул 5">
            <a:extLst>
              <a:ext uri="{FF2B5EF4-FFF2-40B4-BE49-F238E27FC236}">
                <a16:creationId xmlns:a16="http://schemas.microsoft.com/office/drawing/2014/main" id="{A8CF4C3B-510D-4253-91E3-CD34775E00D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BD91C4A-21C5-4C5D-93B8-CE7719FDB9D9}"/>
              </a:ext>
            </a:extLst>
          </p:cNvPr>
          <p:cNvSpPr>
            <a:spLocks noGrp="1"/>
          </p:cNvSpPr>
          <p:nvPr>
            <p:ph type="sldNum" sz="quarter" idx="12"/>
          </p:nvPr>
        </p:nvSpPr>
        <p:spPr/>
        <p:txBody>
          <a:bodyPr/>
          <a:lstStyle/>
          <a:p>
            <a:fld id="{BD16B785-E0A3-499A-8BAE-1FE421F8207F}" type="slidenum">
              <a:rPr lang="ru-RU" smtClean="0"/>
              <a:t>‹#›</a:t>
            </a:fld>
            <a:endParaRPr lang="ru-RU"/>
          </a:p>
        </p:txBody>
      </p:sp>
    </p:spTree>
    <p:extLst>
      <p:ext uri="{BB962C8B-B14F-4D97-AF65-F5344CB8AC3E}">
        <p14:creationId xmlns:p14="http://schemas.microsoft.com/office/powerpoint/2010/main" val="1406626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0805F1-2C88-4935-8E70-C6BEC4CA70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EC3D54E-C3CC-4B67-B35E-712D45ACB0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5431E5E-BCC6-454F-9FB6-1A7AF185B1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E11E84-DAB3-4008-9DB5-3FA479774E70}" type="datetimeFigureOut">
              <a:rPr lang="ru-RU" smtClean="0"/>
              <a:t>04.06.2024</a:t>
            </a:fld>
            <a:endParaRPr lang="ru-RU"/>
          </a:p>
        </p:txBody>
      </p:sp>
      <p:sp>
        <p:nvSpPr>
          <p:cNvPr id="5" name="Нижний колонтитул 4">
            <a:extLst>
              <a:ext uri="{FF2B5EF4-FFF2-40B4-BE49-F238E27FC236}">
                <a16:creationId xmlns:a16="http://schemas.microsoft.com/office/drawing/2014/main" id="{8AA43179-A2EC-4E42-A370-505DBEA7A7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F073AAB-8522-47E2-AC27-836D8BF120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6B785-E0A3-499A-8BAE-1FE421F8207F}" type="slidenum">
              <a:rPr lang="ru-RU" smtClean="0"/>
              <a:t>‹#›</a:t>
            </a:fld>
            <a:endParaRPr lang="ru-RU"/>
          </a:p>
        </p:txBody>
      </p:sp>
    </p:spTree>
    <p:extLst>
      <p:ext uri="{BB962C8B-B14F-4D97-AF65-F5344CB8AC3E}">
        <p14:creationId xmlns:p14="http://schemas.microsoft.com/office/powerpoint/2010/main" val="26604030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png"/><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151CE4-E1EE-4C60-BDCE-6C8584D6070F}"/>
              </a:ext>
            </a:extLst>
          </p:cNvPr>
          <p:cNvSpPr>
            <a:spLocks noGrp="1"/>
          </p:cNvSpPr>
          <p:nvPr>
            <p:ph type="ctrTitle"/>
          </p:nvPr>
        </p:nvSpPr>
        <p:spPr>
          <a:xfrm>
            <a:off x="1696719" y="747385"/>
            <a:ext cx="9144000" cy="2111411"/>
          </a:xfrm>
        </p:spPr>
        <p:txBody>
          <a:bodyPr>
            <a:normAutofit fontScale="90000"/>
          </a:bodyPr>
          <a:lstStyle/>
          <a:p>
            <a:pPr marL="90805" marR="60325">
              <a:lnSpc>
                <a:spcPct val="115000"/>
              </a:lnSpc>
            </a:pPr>
            <a:b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МИНИCТЕPCТВO ПРОСВЕЩЕНИЯ РОССИЙСКОЙ ФЕДЕРАЦИИ </a:t>
            </a:r>
            <a:br>
              <a:rPr lang="ru-RU" sz="1800" dirty="0">
                <a:latin typeface="Times New Roman" panose="02020603050405020304" pitchFamily="18" charset="0"/>
                <a:ea typeface="Calibri" panose="020F0502020204030204" pitchFamily="34" charset="0"/>
                <a:cs typeface="Times New Roman" panose="02020603050405020304" pitchFamily="18" charset="0"/>
              </a:rPr>
            </a:b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федеральное государственное бюджетное образовательное учреждение высшего образования КPACНOЯPCКИЙ ГOCУДAPCТВЕННЫЙ ПЕДAГOГИЧЕCКИЙ УНИВЕPCИТЕТ им. В.П. ACТAФЬЕВA </a:t>
            </a:r>
            <a:br>
              <a:rPr lang="ru-RU" sz="1800" dirty="0">
                <a:latin typeface="Times New Roman" panose="02020603050405020304" pitchFamily="18" charset="0"/>
                <a:ea typeface="Calibri" panose="020F0502020204030204" pitchFamily="34" charset="0"/>
                <a:cs typeface="Times New Roman" panose="02020603050405020304" pitchFamily="18" charset="0"/>
              </a:rPr>
            </a:b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(КГПУ им. В.П. </a:t>
            </a:r>
            <a:r>
              <a:rPr lang="ru-RU" sz="1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Acтaфьевa</a:t>
            </a: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br>
              <a:rPr lang="ru-RU" sz="1800" dirty="0">
                <a:latin typeface="Times New Roman" panose="02020603050405020304" pitchFamily="18" charset="0"/>
                <a:ea typeface="Calibri" panose="020F0502020204030204" pitchFamily="34" charset="0"/>
                <a:cs typeface="Times New Roman" panose="02020603050405020304" pitchFamily="18" charset="0"/>
              </a:rPr>
            </a:b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Институт физической культуры спорта и здоровья им. И.С. Ярыгина</a:t>
            </a:r>
            <a:br>
              <a:rPr lang="ru-RU" sz="1800" dirty="0">
                <a:latin typeface="Times New Roman" panose="02020603050405020304" pitchFamily="18" charset="0"/>
                <a:ea typeface="Calibri" panose="020F0502020204030204" pitchFamily="34"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Кафедра методики преподавания спортивных дисциплин и национальных видов спорта</a:t>
            </a:r>
            <a:b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br>
              <a:rPr lang="ru-RU" sz="1100" dirty="0">
                <a:latin typeface="Calibri" panose="020F0502020204030204" pitchFamily="34" charset="0"/>
                <a:ea typeface="Calibri" panose="020F0502020204030204" pitchFamily="34" charset="0"/>
                <a:cs typeface="Times New Roman" panose="02020603050405020304" pitchFamily="18" charset="0"/>
              </a:rPr>
            </a:br>
            <a:br>
              <a:rPr lang="ru-RU" sz="1400" dirty="0">
                <a:latin typeface="Calibri" panose="020F0502020204030204" pitchFamily="34" charset="0"/>
                <a:ea typeface="Calibri" panose="020F0502020204030204" pitchFamily="34" charset="0"/>
                <a:cs typeface="Times New Roman" panose="02020603050405020304" pitchFamily="18" charset="0"/>
              </a:rPr>
            </a:br>
            <a:endParaRPr lang="ru-RU" sz="1400" dirty="0"/>
          </a:p>
        </p:txBody>
      </p:sp>
      <p:sp>
        <p:nvSpPr>
          <p:cNvPr id="4" name="TextBox 3">
            <a:extLst>
              <a:ext uri="{FF2B5EF4-FFF2-40B4-BE49-F238E27FC236}">
                <a16:creationId xmlns:a16="http://schemas.microsoft.com/office/drawing/2014/main" id="{61B2BF0C-5B6C-4C2A-9F7C-8DF614481036}"/>
              </a:ext>
            </a:extLst>
          </p:cNvPr>
          <p:cNvSpPr txBox="1"/>
          <p:nvPr/>
        </p:nvSpPr>
        <p:spPr>
          <a:xfrm>
            <a:off x="785568" y="3045098"/>
            <a:ext cx="10786672" cy="954107"/>
          </a:xfrm>
          <a:prstGeom prst="rect">
            <a:avLst/>
          </a:prstGeom>
          <a:noFill/>
        </p:spPr>
        <p:txBody>
          <a:bodyPr wrap="square" rtlCol="0">
            <a:spAutoFit/>
          </a:bodyPr>
          <a:lstStyle/>
          <a:p>
            <a:pPr algn="ctr"/>
            <a:r>
              <a:rPr lang="ru-RU" sz="2800" b="1" dirty="0">
                <a:latin typeface="Times New Roman" panose="02020603050405020304" pitchFamily="18" charset="0"/>
                <a:cs typeface="Times New Roman" panose="02020603050405020304" pitchFamily="18" charset="0"/>
              </a:rPr>
              <a:t>Стретчинг как средство развития гибкости обучающихся младшего школьного возраста на уроках физической культуры</a:t>
            </a:r>
          </a:p>
        </p:txBody>
      </p:sp>
      <p:sp>
        <p:nvSpPr>
          <p:cNvPr id="5" name="Прямоугольник 4">
            <a:extLst>
              <a:ext uri="{FF2B5EF4-FFF2-40B4-BE49-F238E27FC236}">
                <a16:creationId xmlns:a16="http://schemas.microsoft.com/office/drawing/2014/main" id="{84A1410A-8A80-40FD-A6E8-A0036F9A73D1}"/>
              </a:ext>
            </a:extLst>
          </p:cNvPr>
          <p:cNvSpPr/>
          <p:nvPr/>
        </p:nvSpPr>
        <p:spPr>
          <a:xfrm>
            <a:off x="975360" y="3948997"/>
            <a:ext cx="10596880" cy="423834"/>
          </a:xfrm>
          <a:prstGeom prst="rect">
            <a:avLst/>
          </a:prstGeom>
        </p:spPr>
        <p:txBody>
          <a:bodyPr wrap="square">
            <a:spAutoFit/>
          </a:bodyPr>
          <a:lstStyle/>
          <a:p>
            <a:pPr>
              <a:lnSpc>
                <a:spcPct val="115000"/>
              </a:lnSpc>
              <a:spcAft>
                <a:spcPts val="0"/>
              </a:spcAft>
              <a:tabLst>
                <a:tab pos="2562225"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3091A36-5E2B-486C-85AD-AFFA5A75CA5F}"/>
              </a:ext>
            </a:extLst>
          </p:cNvPr>
          <p:cNvSpPr txBox="1"/>
          <p:nvPr/>
        </p:nvSpPr>
        <p:spPr>
          <a:xfrm>
            <a:off x="6483914" y="4813446"/>
            <a:ext cx="5476240" cy="1477328"/>
          </a:xfrm>
          <a:prstGeom prst="rect">
            <a:avLst/>
          </a:prstGeom>
          <a:noFill/>
        </p:spPr>
        <p:txBody>
          <a:bodyPr wrap="square" rtlCol="0">
            <a:spAutoFit/>
          </a:bodyPr>
          <a:lstStyle/>
          <a:p>
            <a:pPr algn="r"/>
            <a:r>
              <a:rPr lang="ru-RU" b="1" dirty="0">
                <a:latin typeface="Times New Roman" panose="02020603050405020304" pitchFamily="18" charset="0"/>
                <a:cs typeface="Times New Roman" panose="02020603050405020304" pitchFamily="18" charset="0"/>
              </a:rPr>
              <a:t>Выполнила: Карпова В.В.</a:t>
            </a:r>
          </a:p>
          <a:p>
            <a:pPr algn="r"/>
            <a:r>
              <a:rPr lang="ru-RU" dirty="0">
                <a:latin typeface="Times New Roman" panose="02020603050405020304" pitchFamily="18" charset="0"/>
                <a:cs typeface="Times New Roman" panose="02020603050405020304" pitchFamily="18" charset="0"/>
              </a:rPr>
              <a:t>Студент </a:t>
            </a:r>
            <a:r>
              <a:rPr lang="en-US" dirty="0">
                <a:latin typeface="Times New Roman" panose="02020603050405020304" pitchFamily="18" charset="0"/>
                <a:cs typeface="Times New Roman" panose="02020603050405020304" pitchFamily="18" charset="0"/>
              </a:rPr>
              <a:t>JZ</a:t>
            </a:r>
            <a:r>
              <a:rPr lang="ru-RU" dirty="0">
                <a:latin typeface="Times New Roman" panose="02020603050405020304" pitchFamily="18" charset="0"/>
                <a:cs typeface="Times New Roman" panose="02020603050405020304" pitchFamily="18" charset="0"/>
              </a:rPr>
              <a:t>- Б19А -0 3учебной группы </a:t>
            </a:r>
          </a:p>
          <a:p>
            <a:pPr algn="r"/>
            <a:r>
              <a:rPr lang="ru-RU"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 Научный руководитель:</a:t>
            </a:r>
          </a:p>
          <a:p>
            <a:pPr algn="r"/>
            <a:r>
              <a:rPr lang="ru-RU" dirty="0" err="1">
                <a:latin typeface="Times New Roman" panose="02020603050405020304" pitchFamily="18" charset="0"/>
                <a:cs typeface="Times New Roman" panose="02020603050405020304" pitchFamily="18" charset="0"/>
              </a:rPr>
              <a:t>к.п.н</a:t>
            </a:r>
            <a:r>
              <a:rPr lang="ru-RU" dirty="0">
                <a:latin typeface="Times New Roman" panose="02020603050405020304" pitchFamily="18" charset="0"/>
                <a:cs typeface="Times New Roman" panose="02020603050405020304" pitchFamily="18" charset="0"/>
              </a:rPr>
              <a:t>., доцент Ю.В. Шевчук</a:t>
            </a:r>
          </a:p>
          <a:p>
            <a:pPr algn="r"/>
            <a:endParaRPr lang="ru-RU"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2CAB87B-5609-47E4-89D3-C65272BF63A2}"/>
              </a:ext>
            </a:extLst>
          </p:cNvPr>
          <p:cNvSpPr txBox="1"/>
          <p:nvPr/>
        </p:nvSpPr>
        <p:spPr>
          <a:xfrm>
            <a:off x="4965464" y="6110615"/>
            <a:ext cx="1940560" cy="36933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Красноярск 2024</a:t>
            </a:r>
          </a:p>
        </p:txBody>
      </p:sp>
      <p:sp>
        <p:nvSpPr>
          <p:cNvPr id="3" name="Прямоугольник 2">
            <a:extLst>
              <a:ext uri="{FF2B5EF4-FFF2-40B4-BE49-F238E27FC236}">
                <a16:creationId xmlns:a16="http://schemas.microsoft.com/office/drawing/2014/main" id="{2DAC5A2B-D2D8-4F8F-B8D8-23538CEED0CB}"/>
              </a:ext>
            </a:extLst>
          </p:cNvPr>
          <p:cNvSpPr/>
          <p:nvPr/>
        </p:nvSpPr>
        <p:spPr>
          <a:xfrm>
            <a:off x="3554651" y="2554674"/>
            <a:ext cx="5858527" cy="400110"/>
          </a:xfrm>
          <a:prstGeom prst="rect">
            <a:avLst/>
          </a:prstGeom>
        </p:spPr>
        <p:txBody>
          <a:bodyPr wrap="none">
            <a:spAutoFit/>
          </a:bodyPr>
          <a:lstStyle/>
          <a:p>
            <a:pPr algn="ct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ВЫПУCКНAЯ</a:t>
            </a:r>
            <a:r>
              <a:rPr lang="ru-RU" sz="20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КВAЛИФИКAЦИOННAЯ</a:t>
            </a:r>
            <a:r>
              <a:rPr lang="ru-RU" sz="20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PAБOТA</a:t>
            </a:r>
            <a:endParaRPr lang="ru-RU" sz="2000" dirty="0"/>
          </a:p>
        </p:txBody>
      </p:sp>
    </p:spTree>
    <p:extLst>
      <p:ext uri="{BB962C8B-B14F-4D97-AF65-F5344CB8AC3E}">
        <p14:creationId xmlns:p14="http://schemas.microsoft.com/office/powerpoint/2010/main" val="351166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F40A0061-153E-4209-A7D2-3AF860B0F52C}"/>
              </a:ext>
            </a:extLst>
          </p:cNvPr>
          <p:cNvGraphicFramePr>
            <a:graphicFrameLocks/>
          </p:cNvGraphicFramePr>
          <p:nvPr>
            <p:extLst>
              <p:ext uri="{D42A27DB-BD31-4B8C-83A1-F6EECF244321}">
                <p14:modId xmlns:p14="http://schemas.microsoft.com/office/powerpoint/2010/main" val="958856122"/>
              </p:ext>
            </p:extLst>
          </p:nvPr>
        </p:nvGraphicFramePr>
        <p:xfrm>
          <a:off x="179512" y="1259145"/>
          <a:ext cx="11418128" cy="5125528"/>
        </p:xfrm>
        <a:graphic>
          <a:graphicData uri="http://schemas.openxmlformats.org/drawingml/2006/table">
            <a:tbl>
              <a:tblPr firstRow="1" bandRow="1">
                <a:tableStyleId>{7DF18680-E054-41AD-8BC1-D1AEF772440D}</a:tableStyleId>
              </a:tblPr>
              <a:tblGrid>
                <a:gridCol w="5994517">
                  <a:extLst>
                    <a:ext uri="{9D8B030D-6E8A-4147-A177-3AD203B41FA5}">
                      <a16:colId xmlns:a16="http://schemas.microsoft.com/office/drawing/2014/main" val="20001"/>
                    </a:ext>
                  </a:extLst>
                </a:gridCol>
                <a:gridCol w="5423611">
                  <a:extLst>
                    <a:ext uri="{9D8B030D-6E8A-4147-A177-3AD203B41FA5}">
                      <a16:colId xmlns:a16="http://schemas.microsoft.com/office/drawing/2014/main" val="20002"/>
                    </a:ext>
                  </a:extLst>
                </a:gridCol>
              </a:tblGrid>
              <a:tr h="538034">
                <a:tc>
                  <a:txBody>
                    <a:bodyPr/>
                    <a:lstStyle/>
                    <a:p>
                      <a:pPr algn="ctr"/>
                      <a:r>
                        <a:rPr lang="ru-RU" dirty="0"/>
                        <a:t>Тест (см)</a:t>
                      </a:r>
                      <a:endParaRPr lang="ru-RU" dirty="0">
                        <a:latin typeface="Times New Roman" pitchFamily="18" charset="0"/>
                        <a:cs typeface="Times New Roman" pitchFamily="18" charset="0"/>
                      </a:endParaRPr>
                    </a:p>
                  </a:txBody>
                  <a:tcPr/>
                </a:tc>
                <a:tc>
                  <a:txBody>
                    <a:bodyPr/>
                    <a:lstStyle/>
                    <a:p>
                      <a:pPr algn="ctr"/>
                      <a:r>
                        <a:rPr lang="ru-RU" dirty="0"/>
                        <a:t>Графическое</a:t>
                      </a:r>
                      <a:r>
                        <a:rPr lang="ru-RU" baseline="0" dirty="0"/>
                        <a:t> изображение  </a:t>
                      </a:r>
                      <a:endParaRPr lang="ru-RU"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190158">
                <a:tc>
                  <a:txBody>
                    <a:bodyPr/>
                    <a:lstStyle/>
                    <a:p>
                      <a:r>
                        <a:rPr kumimoji="0" lang="ru-RU" sz="2000" b="1" u="none" strike="noStrike" kern="1200" cap="none" spc="0" normalizeH="0" baseline="0" noProof="0" dirty="0">
                          <a:ln>
                            <a:noFill/>
                          </a:ln>
                          <a:solidFill>
                            <a:prstClr val="black"/>
                          </a:solidFill>
                          <a:effectLst/>
                          <a:uLnTx/>
                          <a:uFillTx/>
                        </a:rPr>
                        <a:t>«</a:t>
                      </a:r>
                      <a:r>
                        <a:rPr kumimoji="0" lang="ru-RU" sz="2000" b="1" u="none" strike="noStrike" kern="1200" cap="none" spc="0" normalizeH="0" baseline="0" noProof="0" dirty="0" err="1">
                          <a:ln>
                            <a:noFill/>
                          </a:ln>
                          <a:solidFill>
                            <a:prstClr val="black"/>
                          </a:solidFill>
                          <a:effectLst/>
                          <a:uLnTx/>
                          <a:uFillTx/>
                        </a:rPr>
                        <a:t>Выкрут</a:t>
                      </a:r>
                      <a:r>
                        <a:rPr kumimoji="0" lang="ru-RU" sz="2000" b="1" u="none" strike="noStrike" kern="1200" cap="none" spc="0" normalizeH="0" baseline="0" noProof="0" dirty="0">
                          <a:ln>
                            <a:noFill/>
                          </a:ln>
                          <a:solidFill>
                            <a:prstClr val="black"/>
                          </a:solidFill>
                          <a:effectLst/>
                          <a:uLnTx/>
                          <a:uFillTx/>
                        </a:rPr>
                        <a:t> прямых рук» </a:t>
                      </a:r>
                      <a:r>
                        <a:rPr lang="ru-RU" sz="2000" dirty="0" err="1"/>
                        <a:t>И.п</a:t>
                      </a:r>
                      <a:r>
                        <a:rPr lang="ru-RU" sz="2000" dirty="0"/>
                        <a:t>- гимнастическая</a:t>
                      </a:r>
                      <a:r>
                        <a:rPr lang="ru-RU" sz="2000" baseline="0" dirty="0"/>
                        <a:t> палка внизу, </a:t>
                      </a:r>
                      <a:r>
                        <a:rPr lang="ru-RU" sz="2000" dirty="0" err="1"/>
                        <a:t>выкрут</a:t>
                      </a:r>
                      <a:r>
                        <a:rPr lang="ru-RU" sz="2000" baseline="0" dirty="0"/>
                        <a:t> прямых рук назад.</a:t>
                      </a:r>
                      <a:r>
                        <a:rPr lang="ru-RU" sz="2000" b="1" kern="1200" dirty="0">
                          <a:solidFill>
                            <a:schemeClr val="dk1"/>
                          </a:solidFill>
                          <a:effectLst/>
                        </a:rPr>
                        <a:t> </a:t>
                      </a:r>
                      <a:endParaRPr lang="ru-RU" sz="2000" b="1" dirty="0">
                        <a:latin typeface="Times New Roman" pitchFamily="18" charset="0"/>
                        <a:cs typeface="Times New Roman" pitchFamily="18" charset="0"/>
                      </a:endParaRPr>
                    </a:p>
                  </a:txBody>
                  <a:tcPr/>
                </a:tc>
                <a:tc>
                  <a:txBody>
                    <a:bodyPr/>
                    <a:lstStyle/>
                    <a:p>
                      <a:endParaRPr lang="ru-RU" dirty="0"/>
                    </a:p>
                  </a:txBody>
                  <a:tcPr/>
                </a:tc>
                <a:extLst>
                  <a:ext uri="{0D108BD9-81ED-4DB2-BD59-A6C34878D82A}">
                    <a16:rowId xmlns:a16="http://schemas.microsoft.com/office/drawing/2014/main" val="10001"/>
                  </a:ext>
                </a:extLst>
              </a:tr>
              <a:tr h="13091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dirty="0"/>
                        <a:t>«Поперечный шпагат» </a:t>
                      </a:r>
                      <a:r>
                        <a:rPr lang="ru-RU" sz="2000" dirty="0" err="1"/>
                        <a:t>И.п</a:t>
                      </a:r>
                      <a:r>
                        <a:rPr lang="ru-RU" sz="2000" baseline="0" dirty="0"/>
                        <a:t> –широкая стойка. </a:t>
                      </a:r>
                      <a:r>
                        <a:rPr lang="ru-RU" sz="2000" dirty="0"/>
                        <a:t>Поперечный шпагат</a:t>
                      </a:r>
                      <a:endParaRPr lang="ru-RU" sz="2000" dirty="0">
                        <a:latin typeface="Times New Roman" pitchFamily="18" charset="0"/>
                        <a:cs typeface="Times New Roman" pitchFamily="18" charset="0"/>
                      </a:endParaRPr>
                    </a:p>
                  </a:txBody>
                  <a:tcPr/>
                </a:tc>
                <a:tc>
                  <a:txBody>
                    <a:bodyPr/>
                    <a:lstStyle/>
                    <a:p>
                      <a:endParaRPr lang="ru-RU" dirty="0"/>
                    </a:p>
                  </a:txBody>
                  <a:tcPr/>
                </a:tc>
                <a:extLst>
                  <a:ext uri="{0D108BD9-81ED-4DB2-BD59-A6C34878D82A}">
                    <a16:rowId xmlns:a16="http://schemas.microsoft.com/office/drawing/2014/main" val="10002"/>
                  </a:ext>
                </a:extLst>
              </a:tr>
              <a:tr h="9361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dirty="0"/>
                        <a:t>«Мостик»</a:t>
                      </a:r>
                      <a:r>
                        <a:rPr lang="ru-RU" sz="2000" dirty="0"/>
                        <a:t> </a:t>
                      </a:r>
                      <a:r>
                        <a:rPr lang="ru-RU" sz="2000" dirty="0" err="1"/>
                        <a:t>И.п</a:t>
                      </a:r>
                      <a:r>
                        <a:rPr lang="ru-RU" sz="2000" dirty="0"/>
                        <a:t>-ос. стойка</a:t>
                      </a:r>
                      <a:r>
                        <a:rPr lang="ru-RU" sz="2000" baseline="0" dirty="0"/>
                        <a:t> ;</a:t>
                      </a:r>
                      <a:r>
                        <a:rPr lang="ru-RU" sz="2000" baseline="0" dirty="0" err="1"/>
                        <a:t>р.р</a:t>
                      </a:r>
                      <a:r>
                        <a:rPr lang="ru-RU" sz="2000" baseline="0" dirty="0"/>
                        <a:t> внизу. Прогибаясь.</a:t>
                      </a:r>
                      <a:r>
                        <a:rPr lang="ru-RU" sz="2000" dirty="0"/>
                        <a:t> Мостик </a:t>
                      </a:r>
                      <a:endParaRPr lang="ru-RU" sz="2000" dirty="0">
                        <a:latin typeface="Times New Roman" pitchFamily="18" charset="0"/>
                        <a:cs typeface="Times New Roman" pitchFamily="18" charset="0"/>
                      </a:endParaRPr>
                    </a:p>
                  </a:txBody>
                  <a:tcPr/>
                </a:tc>
                <a:tc>
                  <a:txBody>
                    <a:bodyPr/>
                    <a:lstStyle/>
                    <a:p>
                      <a:endParaRPr lang="ru-RU" dirty="0"/>
                    </a:p>
                  </a:txBody>
                  <a:tcPr/>
                </a:tc>
                <a:extLst>
                  <a:ext uri="{0D108BD9-81ED-4DB2-BD59-A6C34878D82A}">
                    <a16:rowId xmlns:a16="http://schemas.microsoft.com/office/drawing/2014/main" val="10003"/>
                  </a:ext>
                </a:extLst>
              </a:tr>
              <a:tr h="11521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dirty="0">
                          <a:solidFill>
                            <a:srgbClr val="000000"/>
                          </a:solidFill>
                        </a:rPr>
                        <a:t>«Отведение стоп от себя» </a:t>
                      </a:r>
                      <a:r>
                        <a:rPr lang="ru-RU" sz="2000" dirty="0" err="1"/>
                        <a:t>И.п</a:t>
                      </a:r>
                      <a:r>
                        <a:rPr lang="ru-RU" sz="2000" dirty="0"/>
                        <a:t>- сед, ноги вместе ,</a:t>
                      </a:r>
                      <a:r>
                        <a:rPr lang="ru-RU" sz="2000" dirty="0" err="1"/>
                        <a:t>р.р</a:t>
                      </a:r>
                      <a:r>
                        <a:rPr lang="ru-RU" sz="2000" baseline="0" dirty="0"/>
                        <a:t> на поясе. </a:t>
                      </a:r>
                      <a:r>
                        <a:rPr lang="ru-RU" sz="2000" dirty="0"/>
                        <a:t>Отведения стоп от</a:t>
                      </a:r>
                      <a:r>
                        <a:rPr lang="ru-RU" sz="2000" baseline="0" dirty="0"/>
                        <a:t> себя</a:t>
                      </a:r>
                      <a:endParaRPr lang="ru-RU" sz="2000" dirty="0">
                        <a:latin typeface="Times New Roman" pitchFamily="18" charset="0"/>
                        <a:cs typeface="Times New Roman" pitchFamily="18" charset="0"/>
                      </a:endParaRPr>
                    </a:p>
                  </a:txBody>
                  <a:tcPr/>
                </a:tc>
                <a:tc>
                  <a:txBody>
                    <a:bodyPr/>
                    <a:lstStyle/>
                    <a:p>
                      <a:endParaRPr lang="ru-RU" dirty="0"/>
                    </a:p>
                  </a:txBody>
                  <a:tcPr/>
                </a:tc>
                <a:extLst>
                  <a:ext uri="{0D108BD9-81ED-4DB2-BD59-A6C34878D82A}">
                    <a16:rowId xmlns:a16="http://schemas.microsoft.com/office/drawing/2014/main" val="10004"/>
                  </a:ext>
                </a:extLst>
              </a:tr>
            </a:tbl>
          </a:graphicData>
        </a:graphic>
      </p:graphicFrame>
      <p:sp>
        <p:nvSpPr>
          <p:cNvPr id="5" name="Прямоугольник 4">
            <a:extLst>
              <a:ext uri="{FF2B5EF4-FFF2-40B4-BE49-F238E27FC236}">
                <a16:creationId xmlns:a16="http://schemas.microsoft.com/office/drawing/2014/main" id="{3F76FE47-8CD3-4F7F-81D5-7AA68724C9B3}"/>
              </a:ext>
            </a:extLst>
          </p:cNvPr>
          <p:cNvSpPr/>
          <p:nvPr/>
        </p:nvSpPr>
        <p:spPr>
          <a:xfrm>
            <a:off x="539552" y="260648"/>
            <a:ext cx="11058088" cy="954107"/>
          </a:xfrm>
          <a:prstGeom prst="rect">
            <a:avLst/>
          </a:prstGeom>
        </p:spPr>
        <p:txBody>
          <a:bodyPr wrap="square">
            <a:spAutoFit/>
          </a:bodyPr>
          <a:lstStyle/>
          <a:p>
            <a:pPr algn="ctr"/>
            <a:r>
              <a:rPr lang="ru-RU" sz="2800" b="1" dirty="0">
                <a:latin typeface="Times New Roman" panose="02020603050405020304" pitchFamily="18" charset="0"/>
                <a:cs typeface="Times New Roman" panose="02020603050405020304" pitchFamily="18" charset="0"/>
              </a:rPr>
              <a:t>Контрольные упражнения (тесты) для</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определения уровня развития гибкости</a:t>
            </a:r>
          </a:p>
        </p:txBody>
      </p:sp>
      <p:pic>
        <p:nvPicPr>
          <p:cNvPr id="6" name="Рисунок 5" descr="222222.png">
            <a:extLst>
              <a:ext uri="{FF2B5EF4-FFF2-40B4-BE49-F238E27FC236}">
                <a16:creationId xmlns:a16="http://schemas.microsoft.com/office/drawing/2014/main" id="{379A5939-B510-4E35-844A-9FB107ECA0F6}"/>
              </a:ext>
            </a:extLst>
          </p:cNvPr>
          <p:cNvPicPr>
            <a:picLocks noChangeAspect="1"/>
          </p:cNvPicPr>
          <p:nvPr/>
        </p:nvPicPr>
        <p:blipFill>
          <a:blip r:embed="rId2"/>
          <a:stretch>
            <a:fillRect/>
          </a:stretch>
        </p:blipFill>
        <p:spPr>
          <a:xfrm>
            <a:off x="7722096" y="1746918"/>
            <a:ext cx="1700773" cy="1262286"/>
          </a:xfrm>
          <a:prstGeom prst="rect">
            <a:avLst/>
          </a:prstGeom>
        </p:spPr>
      </p:pic>
      <p:pic>
        <p:nvPicPr>
          <p:cNvPr id="7" name="Picture 2">
            <a:extLst>
              <a:ext uri="{FF2B5EF4-FFF2-40B4-BE49-F238E27FC236}">
                <a16:creationId xmlns:a16="http://schemas.microsoft.com/office/drawing/2014/main" id="{55427215-4746-4BD1-8167-E118547BC8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2095" y="3009204"/>
            <a:ext cx="1700773" cy="1306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Рисунок 7" descr="14301-85_1.png">
            <a:extLst>
              <a:ext uri="{FF2B5EF4-FFF2-40B4-BE49-F238E27FC236}">
                <a16:creationId xmlns:a16="http://schemas.microsoft.com/office/drawing/2014/main" id="{CCA2AC6A-F6F4-455F-83E3-85E2ED798335}"/>
              </a:ext>
            </a:extLst>
          </p:cNvPr>
          <p:cNvPicPr>
            <a:picLocks noChangeAspect="1"/>
          </p:cNvPicPr>
          <p:nvPr/>
        </p:nvPicPr>
        <p:blipFill>
          <a:blip r:embed="rId4"/>
          <a:stretch>
            <a:fillRect/>
          </a:stretch>
        </p:blipFill>
        <p:spPr>
          <a:xfrm>
            <a:off x="7722094" y="4315880"/>
            <a:ext cx="1700773" cy="1020464"/>
          </a:xfrm>
          <a:prstGeom prst="rect">
            <a:avLst/>
          </a:prstGeom>
        </p:spPr>
      </p:pic>
      <p:pic>
        <p:nvPicPr>
          <p:cNvPr id="9" name="Picture 5">
            <a:extLst>
              <a:ext uri="{FF2B5EF4-FFF2-40B4-BE49-F238E27FC236}">
                <a16:creationId xmlns:a16="http://schemas.microsoft.com/office/drawing/2014/main" id="{32B422A4-42DF-4844-960B-CE6EE1B22E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01778" y="5288658"/>
            <a:ext cx="1721089"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4852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7" name="Таблица 6">
            <a:extLst>
              <a:ext uri="{FF2B5EF4-FFF2-40B4-BE49-F238E27FC236}">
                <a16:creationId xmlns:a16="http://schemas.microsoft.com/office/drawing/2014/main" id="{A22D6713-BD02-41BD-B07B-ABA7609DC60B}"/>
              </a:ext>
            </a:extLst>
          </p:cNvPr>
          <p:cNvGraphicFramePr>
            <a:graphicFrameLocks noGrp="1"/>
          </p:cNvGraphicFramePr>
          <p:nvPr>
            <p:extLst>
              <p:ext uri="{D42A27DB-BD31-4B8C-83A1-F6EECF244321}">
                <p14:modId xmlns:p14="http://schemas.microsoft.com/office/powerpoint/2010/main" val="2597760109"/>
              </p:ext>
            </p:extLst>
          </p:nvPr>
        </p:nvGraphicFramePr>
        <p:xfrm>
          <a:off x="114300" y="699795"/>
          <a:ext cx="11868149" cy="6180800"/>
        </p:xfrm>
        <a:graphic>
          <a:graphicData uri="http://schemas.openxmlformats.org/drawingml/2006/table">
            <a:tbl>
              <a:tblPr firstRow="1" firstCol="1" bandRow="1">
                <a:tableStyleId>{5C22544A-7EE6-4342-B048-85BDC9FD1C3A}</a:tableStyleId>
              </a:tblPr>
              <a:tblGrid>
                <a:gridCol w="383050">
                  <a:extLst>
                    <a:ext uri="{9D8B030D-6E8A-4147-A177-3AD203B41FA5}">
                      <a16:colId xmlns:a16="http://schemas.microsoft.com/office/drawing/2014/main" val="3554549420"/>
                    </a:ext>
                  </a:extLst>
                </a:gridCol>
                <a:gridCol w="1142046">
                  <a:extLst>
                    <a:ext uri="{9D8B030D-6E8A-4147-A177-3AD203B41FA5}">
                      <a16:colId xmlns:a16="http://schemas.microsoft.com/office/drawing/2014/main" val="864419651"/>
                    </a:ext>
                  </a:extLst>
                </a:gridCol>
                <a:gridCol w="4218479">
                  <a:extLst>
                    <a:ext uri="{9D8B030D-6E8A-4147-A177-3AD203B41FA5}">
                      <a16:colId xmlns:a16="http://schemas.microsoft.com/office/drawing/2014/main" val="3570236950"/>
                    </a:ext>
                  </a:extLst>
                </a:gridCol>
                <a:gridCol w="3438525">
                  <a:extLst>
                    <a:ext uri="{9D8B030D-6E8A-4147-A177-3AD203B41FA5}">
                      <a16:colId xmlns:a16="http://schemas.microsoft.com/office/drawing/2014/main" val="1060194901"/>
                    </a:ext>
                  </a:extLst>
                </a:gridCol>
                <a:gridCol w="2686049">
                  <a:extLst>
                    <a:ext uri="{9D8B030D-6E8A-4147-A177-3AD203B41FA5}">
                      <a16:colId xmlns:a16="http://schemas.microsoft.com/office/drawing/2014/main" val="2337092567"/>
                    </a:ext>
                  </a:extLst>
                </a:gridCol>
              </a:tblGrid>
              <a:tr h="544366">
                <a:tc>
                  <a:txBody>
                    <a:bodyPr/>
                    <a:lstStyle/>
                    <a:p>
                      <a:pPr indent="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Название</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marL="8255" indent="450215"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Содержание</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450215"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Дозировка</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450215"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Графическое</a:t>
                      </a:r>
                    </a:p>
                    <a:p>
                      <a:pPr indent="450215"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изображение</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4222736191"/>
                  </a:ext>
                </a:extLst>
              </a:tr>
              <a:tr h="1277692">
                <a:tc>
                  <a:txBody>
                    <a:bodyPr/>
                    <a:lstStyle/>
                    <a:p>
                      <a:pPr indent="0">
                        <a:lnSpc>
                          <a:spcPct val="115000"/>
                        </a:lnSpc>
                        <a:spcAft>
                          <a:spcPts val="0"/>
                        </a:spcAft>
                      </a:pPr>
                      <a:r>
                        <a:rPr lang="ru-RU" sz="14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lnSpc>
                          <a:spcPct val="115000"/>
                        </a:lnSpc>
                        <a:spcAft>
                          <a:spcPts val="0"/>
                        </a:spcAft>
                      </a:pPr>
                      <a:r>
                        <a:rPr lang="ru-RU" sz="1400" dirty="0">
                          <a:effectLst/>
                          <a:latin typeface="Times New Roman" panose="02020603050405020304" pitchFamily="18" charset="0"/>
                          <a:cs typeface="Times New Roman" panose="02020603050405020304" pitchFamily="18" charset="0"/>
                        </a:rPr>
                        <a:t>«Кобра»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lnSpc>
                          <a:spcPct val="115000"/>
                        </a:lnSpc>
                        <a:spcAft>
                          <a:spcPts val="0"/>
                        </a:spcAft>
                      </a:pPr>
                      <a:r>
                        <a:rPr lang="ru-RU" sz="1400" dirty="0">
                          <a:effectLst/>
                          <a:latin typeface="Times New Roman" panose="02020603050405020304" pitchFamily="18" charset="0"/>
                          <a:cs typeface="Times New Roman" panose="02020603050405020304" pitchFamily="18" charset="0"/>
                        </a:rPr>
                        <a:t>И.П.  лежа на животе, руки на уровне груди лежат на полу, ладонями вниз.</a:t>
                      </a:r>
                    </a:p>
                    <a:p>
                      <a:pPr indent="0" algn="l">
                        <a:lnSpc>
                          <a:spcPct val="115000"/>
                        </a:lnSpc>
                        <a:spcAft>
                          <a:spcPts val="0"/>
                        </a:spcAft>
                      </a:pPr>
                      <a:r>
                        <a:rPr lang="ru-RU" sz="1400" dirty="0">
                          <a:effectLst/>
                          <a:latin typeface="Times New Roman" panose="02020603050405020304" pitchFamily="18" charset="0"/>
                          <a:cs typeface="Times New Roman" panose="02020603050405020304" pitchFamily="18" charset="0"/>
                        </a:rPr>
                        <a:t>1. выпрямляя руки, прогнуться назад, смотреть наверх и задержаться.</a:t>
                      </a:r>
                    </a:p>
                    <a:p>
                      <a:pPr indent="0" algn="l">
                        <a:lnSpc>
                          <a:spcPct val="115000"/>
                        </a:lnSpc>
                        <a:spcAft>
                          <a:spcPts val="0"/>
                        </a:spcAft>
                      </a:pPr>
                      <a:r>
                        <a:rPr lang="ru-RU" sz="1400" dirty="0">
                          <a:effectLst/>
                          <a:latin typeface="Times New Roman" panose="02020603050405020304" pitchFamily="18" charset="0"/>
                          <a:cs typeface="Times New Roman" panose="02020603050405020304" pitchFamily="18" charset="0"/>
                        </a:rPr>
                        <a:t>2. И.П.</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spcAft>
                          <a:spcPts val="0"/>
                        </a:spcAft>
                      </a:pPr>
                      <a:r>
                        <a:rPr lang="ru-RU" sz="1400" kern="1200" dirty="0">
                          <a:effectLst/>
                          <a:latin typeface="Times New Roman" panose="02020603050405020304" pitchFamily="18" charset="0"/>
                          <a:cs typeface="Times New Roman" panose="02020603050405020304" pitchFamily="18" charset="0"/>
                        </a:rPr>
                        <a:t>Удерживать положение натяжения 8–10 сек.</a:t>
                      </a:r>
                      <a:endParaRPr lang="ru-RU" sz="1400" dirty="0">
                        <a:effectLst/>
                        <a:latin typeface="Times New Roman" panose="02020603050405020304" pitchFamily="18" charset="0"/>
                        <a:cs typeface="Times New Roman" panose="02020603050405020304" pitchFamily="18" charset="0"/>
                      </a:endParaRPr>
                    </a:p>
                    <a:p>
                      <a:pPr indent="0" algn="l">
                        <a:spcAft>
                          <a:spcPts val="0"/>
                        </a:spcAft>
                      </a:pPr>
                      <a:r>
                        <a:rPr lang="ru-RU" sz="1400" kern="1200" dirty="0">
                          <a:effectLst/>
                          <a:latin typeface="Times New Roman" panose="02020603050405020304" pitchFamily="18" charset="0"/>
                          <a:cs typeface="Times New Roman" panose="02020603050405020304" pitchFamily="18" charset="0"/>
                        </a:rPr>
                        <a:t>5 – 6 раз.</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450215">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3722508435"/>
                  </a:ext>
                </a:extLst>
              </a:tr>
              <a:tr h="1307197">
                <a:tc>
                  <a:txBody>
                    <a:bodyPr/>
                    <a:lstStyle/>
                    <a:p>
                      <a:pPr indent="0">
                        <a:lnSpc>
                          <a:spcPct val="115000"/>
                        </a:lnSpc>
                        <a:spcAft>
                          <a:spcPts val="0"/>
                        </a:spcAft>
                      </a:pPr>
                      <a:r>
                        <a:rPr lang="ru-RU" sz="14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«Ящерица»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И.П. </a:t>
                      </a:r>
                      <a:r>
                        <a:rPr lang="ru-RU" sz="14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400" dirty="0">
                          <a:effectLst/>
                          <a:latin typeface="Times New Roman" panose="02020603050405020304" pitchFamily="18" charset="0"/>
                          <a:cs typeface="Times New Roman" panose="02020603050405020304" pitchFamily="18" charset="0"/>
                        </a:rPr>
                        <a:t> лежа на животе, руки ладонями вниз под живот,</a:t>
                      </a:r>
                    </a:p>
                    <a:p>
                      <a:pPr indent="0" algn="l">
                        <a:spcAft>
                          <a:spcPts val="0"/>
                        </a:spcAft>
                      </a:pPr>
                      <a:r>
                        <a:rPr lang="ru-RU" sz="1400" dirty="0">
                          <a:effectLst/>
                          <a:latin typeface="Times New Roman" panose="02020603050405020304" pitchFamily="18" charset="0"/>
                          <a:cs typeface="Times New Roman" panose="02020603050405020304" pitchFamily="18" charset="0"/>
                        </a:rPr>
                        <a:t>руки вдоль туловища.</a:t>
                      </a:r>
                    </a:p>
                    <a:p>
                      <a:pPr indent="0" algn="l">
                        <a:spcAft>
                          <a:spcPts val="0"/>
                        </a:spcAft>
                      </a:pPr>
                      <a:r>
                        <a:rPr lang="ru-RU" sz="1400" dirty="0">
                          <a:effectLst/>
                          <a:latin typeface="Times New Roman" panose="02020603050405020304" pitchFamily="18" charset="0"/>
                          <a:cs typeface="Times New Roman" panose="02020603050405020304" pitchFamily="18" charset="0"/>
                        </a:rPr>
                        <a:t>1. Поднять прямые ноги, упираемся руками в пол и задержаться. </a:t>
                      </a:r>
                    </a:p>
                    <a:p>
                      <a:pPr indent="0" algn="l">
                        <a:spcAft>
                          <a:spcPts val="0"/>
                        </a:spcAft>
                      </a:pPr>
                      <a:r>
                        <a:rPr lang="ru-RU" sz="1400" dirty="0">
                          <a:effectLst/>
                          <a:latin typeface="Times New Roman" panose="02020603050405020304" pitchFamily="18" charset="0"/>
                          <a:cs typeface="Times New Roman" panose="02020603050405020304" pitchFamily="18" charset="0"/>
                        </a:rPr>
                        <a:t>2. И.П.</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8–10 сек.</a:t>
                      </a:r>
                      <a:endParaRPr lang="ru-RU" sz="1400">
                        <a:effectLst/>
                        <a:latin typeface="Times New Roman" panose="02020603050405020304" pitchFamily="18" charset="0"/>
                        <a:cs typeface="Times New Roman" panose="02020603050405020304" pitchFamily="18" charset="0"/>
                      </a:endParaRPr>
                    </a:p>
                    <a:p>
                      <a:pPr indent="0" algn="l">
                        <a:spcAft>
                          <a:spcPts val="0"/>
                        </a:spcAft>
                      </a:pPr>
                      <a:r>
                        <a:rPr lang="ru-RU" sz="1400" kern="1200">
                          <a:effectLst/>
                          <a:latin typeface="Times New Roman" panose="02020603050405020304" pitchFamily="18" charset="0"/>
                          <a:cs typeface="Times New Roman" panose="02020603050405020304" pitchFamily="18" charset="0"/>
                        </a:rPr>
                        <a:t>5 – 6 раз.</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450215">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1517757032"/>
                  </a:ext>
                </a:extLst>
              </a:tr>
              <a:tr h="1019175">
                <a:tc>
                  <a:txBody>
                    <a:bodyPr/>
                    <a:lstStyle/>
                    <a:p>
                      <a:pPr indent="0">
                        <a:lnSpc>
                          <a:spcPct val="115000"/>
                        </a:lnSpc>
                        <a:spcAft>
                          <a:spcPts val="0"/>
                        </a:spcAft>
                      </a:pPr>
                      <a:r>
                        <a:rPr lang="ru-RU" sz="14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«Корабль»</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a:effectLst/>
                          <a:latin typeface="Times New Roman" panose="02020603050405020304" pitchFamily="18" charset="0"/>
                          <a:cs typeface="Times New Roman" panose="02020603050405020304" pitchFamily="18" charset="0"/>
                        </a:rPr>
                        <a:t>И.П. </a:t>
                      </a:r>
                      <a:r>
                        <a:rPr lang="ru-RU" sz="1400">
                          <a:effectLst/>
                          <a:latin typeface="Times New Roman" panose="02020603050405020304" pitchFamily="18" charset="0"/>
                          <a:cs typeface="Times New Roman" panose="02020603050405020304" pitchFamily="18" charset="0"/>
                          <a:sym typeface="Symbol" panose="05050102010706020507" pitchFamily="18" charset="2"/>
                        </a:rPr>
                        <a:t></a:t>
                      </a:r>
                      <a:r>
                        <a:rPr lang="ru-RU" sz="1400">
                          <a:effectLst/>
                          <a:latin typeface="Times New Roman" panose="02020603050405020304" pitchFamily="18" charset="0"/>
                          <a:cs typeface="Times New Roman" panose="02020603050405020304" pitchFamily="18" charset="0"/>
                        </a:rPr>
                        <a:t> лежа на животе, руки вдоль туловища.</a:t>
                      </a:r>
                    </a:p>
                    <a:p>
                      <a:pPr indent="0" algn="l">
                        <a:spcAft>
                          <a:spcPts val="0"/>
                        </a:spcAft>
                      </a:pPr>
                      <a:r>
                        <a:rPr lang="ru-RU" sz="1400">
                          <a:effectLst/>
                          <a:latin typeface="Times New Roman" panose="02020603050405020304" pitchFamily="18" charset="0"/>
                          <a:cs typeface="Times New Roman" panose="02020603050405020304" pitchFamily="18" charset="0"/>
                        </a:rPr>
                        <a:t>1. Захватить руками за щиколотки ног.</a:t>
                      </a:r>
                    </a:p>
                    <a:p>
                      <a:pPr indent="0" algn="l">
                        <a:spcAft>
                          <a:spcPts val="0"/>
                        </a:spcAft>
                      </a:pPr>
                      <a:r>
                        <a:rPr lang="ru-RU" sz="1400">
                          <a:effectLst/>
                          <a:latin typeface="Times New Roman" panose="02020603050405020304" pitchFamily="18" charset="0"/>
                          <a:cs typeface="Times New Roman" panose="02020603050405020304" pitchFamily="18" charset="0"/>
                        </a:rPr>
                        <a:t> 2. Прогнуться, поднять вверх руки и ноги.</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kern="1200" dirty="0">
                          <a:effectLst/>
                          <a:latin typeface="Times New Roman" panose="02020603050405020304" pitchFamily="18" charset="0"/>
                          <a:cs typeface="Times New Roman" panose="02020603050405020304" pitchFamily="18" charset="0"/>
                        </a:rPr>
                        <a:t>Удерживать положение натяжения 8–10 сек.</a:t>
                      </a:r>
                      <a:endParaRPr lang="ru-RU" sz="1400" dirty="0">
                        <a:effectLst/>
                        <a:latin typeface="Times New Roman" panose="02020603050405020304" pitchFamily="18" charset="0"/>
                        <a:cs typeface="Times New Roman" panose="02020603050405020304" pitchFamily="18" charset="0"/>
                      </a:endParaRPr>
                    </a:p>
                    <a:p>
                      <a:pPr indent="0" algn="l">
                        <a:spcAft>
                          <a:spcPts val="0"/>
                        </a:spcAft>
                      </a:pPr>
                      <a:r>
                        <a:rPr lang="ru-RU" sz="1400" kern="1200" dirty="0">
                          <a:effectLst/>
                          <a:latin typeface="Times New Roman" panose="02020603050405020304" pitchFamily="18" charset="0"/>
                          <a:cs typeface="Times New Roman" panose="02020603050405020304" pitchFamily="18" charset="0"/>
                        </a:rPr>
                        <a:t>5 – 6 раз.</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450215">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1902773981"/>
                  </a:ext>
                </a:extLst>
              </a:tr>
              <a:tr h="1129094">
                <a:tc>
                  <a:txBody>
                    <a:bodyPr/>
                    <a:lstStyle/>
                    <a:p>
                      <a:pPr indent="0">
                        <a:lnSpc>
                          <a:spcPct val="115000"/>
                        </a:lnSpc>
                        <a:spcAft>
                          <a:spcPts val="0"/>
                        </a:spcAft>
                      </a:pPr>
                      <a:r>
                        <a:rPr lang="ru-RU" sz="1400" dirty="0">
                          <a:effectLst/>
                          <a:latin typeface="Times New Roman" panose="02020603050405020304" pitchFamily="18" charset="0"/>
                          <a:cs typeface="Times New Roman" panose="02020603050405020304" pitchFamily="18" charset="0"/>
                        </a:rPr>
                        <a:t>4</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«Рыбка»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И.П. </a:t>
                      </a:r>
                      <a:r>
                        <a:rPr lang="ru-RU" sz="14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400" dirty="0">
                          <a:effectLst/>
                          <a:latin typeface="Times New Roman" panose="02020603050405020304" pitchFamily="18" charset="0"/>
                          <a:cs typeface="Times New Roman" panose="02020603050405020304" pitchFamily="18" charset="0"/>
                        </a:rPr>
                        <a:t> лежа на животе, опора на руки. </a:t>
                      </a:r>
                    </a:p>
                    <a:p>
                      <a:pPr indent="0" algn="l">
                        <a:spcAft>
                          <a:spcPts val="0"/>
                        </a:spcAft>
                      </a:pPr>
                      <a:r>
                        <a:rPr lang="ru-RU" sz="1400" dirty="0">
                          <a:effectLst/>
                          <a:latin typeface="Times New Roman" panose="02020603050405020304" pitchFamily="18" charset="0"/>
                          <a:cs typeface="Times New Roman" panose="02020603050405020304" pitchFamily="18" charset="0"/>
                        </a:rPr>
                        <a:t>1. Выпрямляя руки, упор лежа, прогнуться.</a:t>
                      </a:r>
                    </a:p>
                    <a:p>
                      <a:pPr indent="0" algn="l">
                        <a:spcAft>
                          <a:spcPts val="0"/>
                        </a:spcAft>
                      </a:pPr>
                      <a:r>
                        <a:rPr lang="ru-RU" sz="1400" dirty="0">
                          <a:effectLst/>
                          <a:latin typeface="Times New Roman" panose="02020603050405020304" pitchFamily="18" charset="0"/>
                          <a:cs typeface="Times New Roman" panose="02020603050405020304" pitchFamily="18" charset="0"/>
                        </a:rPr>
                        <a:t>2. Поднять согнутые ноги, стопами тянуться к голове.</a:t>
                      </a:r>
                    </a:p>
                    <a:p>
                      <a:pPr indent="0" algn="l">
                        <a:spcAft>
                          <a:spcPts val="0"/>
                        </a:spcAft>
                      </a:pPr>
                      <a:r>
                        <a:rPr lang="ru-RU" sz="1400" dirty="0">
                          <a:effectLst/>
                          <a:latin typeface="Times New Roman" panose="02020603050405020304" pitchFamily="18" charset="0"/>
                          <a:cs typeface="Times New Roman" panose="02020603050405020304" pitchFamily="18" charset="0"/>
                        </a:rPr>
                        <a:t>3. И.П.</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kern="1200" dirty="0">
                          <a:effectLst/>
                          <a:latin typeface="Times New Roman" panose="02020603050405020304" pitchFamily="18" charset="0"/>
                          <a:cs typeface="Times New Roman" panose="02020603050405020304" pitchFamily="18" charset="0"/>
                        </a:rPr>
                        <a:t>Удерживать положение натяжения 8–10 сек.</a:t>
                      </a:r>
                      <a:endParaRPr lang="ru-RU" sz="1400" dirty="0">
                        <a:effectLst/>
                        <a:latin typeface="Times New Roman" panose="02020603050405020304" pitchFamily="18" charset="0"/>
                        <a:cs typeface="Times New Roman" panose="02020603050405020304" pitchFamily="18" charset="0"/>
                      </a:endParaRPr>
                    </a:p>
                    <a:p>
                      <a:pPr indent="0" algn="l">
                        <a:spcAft>
                          <a:spcPts val="0"/>
                        </a:spcAft>
                      </a:pPr>
                      <a:r>
                        <a:rPr lang="ru-RU" sz="1400" kern="1200" dirty="0">
                          <a:effectLst/>
                          <a:latin typeface="Times New Roman" panose="02020603050405020304" pitchFamily="18" charset="0"/>
                          <a:cs typeface="Times New Roman" panose="02020603050405020304" pitchFamily="18" charset="0"/>
                        </a:rPr>
                        <a:t>5 – 6 раз.</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450215">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1707995846"/>
                  </a:ext>
                </a:extLst>
              </a:tr>
              <a:tr h="903276">
                <a:tc>
                  <a:txBody>
                    <a:bodyPr/>
                    <a:lstStyle/>
                    <a:p>
                      <a:pPr indent="0">
                        <a:lnSpc>
                          <a:spcPct val="115000"/>
                        </a:lnSpc>
                        <a:spcAft>
                          <a:spcPts val="0"/>
                        </a:spcAft>
                      </a:pPr>
                      <a:r>
                        <a:rPr lang="ru-RU" sz="14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«Колечко»</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И.П. </a:t>
                      </a:r>
                      <a:r>
                        <a:rPr lang="ru-RU" sz="14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400" dirty="0">
                          <a:effectLst/>
                          <a:latin typeface="Times New Roman" panose="02020603050405020304" pitchFamily="18" charset="0"/>
                          <a:cs typeface="Times New Roman" panose="02020603050405020304" pitchFamily="18" charset="0"/>
                        </a:rPr>
                        <a:t> стоя на коленях, руки на поясе. </a:t>
                      </a:r>
                    </a:p>
                    <a:p>
                      <a:pPr indent="0" algn="l">
                        <a:spcAft>
                          <a:spcPts val="0"/>
                        </a:spcAft>
                      </a:pPr>
                      <a:r>
                        <a:rPr lang="ru-RU" sz="1400" dirty="0">
                          <a:effectLst/>
                          <a:latin typeface="Times New Roman" panose="02020603050405020304" pitchFamily="18" charset="0"/>
                          <a:cs typeface="Times New Roman" panose="02020603050405020304" pitchFamily="18" charset="0"/>
                        </a:rPr>
                        <a:t>1. Медленный наклон назад, прогнуться и коснуться головой ног.</a:t>
                      </a:r>
                    </a:p>
                    <a:p>
                      <a:pPr indent="0" algn="l">
                        <a:spcAft>
                          <a:spcPts val="0"/>
                        </a:spcAft>
                      </a:pPr>
                      <a:r>
                        <a:rPr lang="ru-RU" sz="1400" dirty="0">
                          <a:effectLst/>
                          <a:latin typeface="Times New Roman" panose="02020603050405020304" pitchFamily="18" charset="0"/>
                          <a:cs typeface="Times New Roman" panose="02020603050405020304" pitchFamily="18" charset="0"/>
                        </a:rPr>
                        <a:t>2. И.П.</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0" algn="l">
                        <a:spcAft>
                          <a:spcPts val="0"/>
                        </a:spcAft>
                      </a:pPr>
                      <a:r>
                        <a:rPr lang="ru-RU" sz="1400" kern="1200" dirty="0">
                          <a:effectLst/>
                          <a:latin typeface="Times New Roman" panose="02020603050405020304" pitchFamily="18" charset="0"/>
                          <a:cs typeface="Times New Roman" panose="02020603050405020304" pitchFamily="18" charset="0"/>
                        </a:rPr>
                        <a:t>Удерживать положение натяжения 8–10 сек.</a:t>
                      </a:r>
                      <a:endParaRPr lang="ru-RU" sz="1400" dirty="0">
                        <a:effectLst/>
                        <a:latin typeface="Times New Roman" panose="02020603050405020304" pitchFamily="18" charset="0"/>
                        <a:cs typeface="Times New Roman" panose="02020603050405020304" pitchFamily="18" charset="0"/>
                      </a:endParaRPr>
                    </a:p>
                    <a:p>
                      <a:pPr indent="0" algn="l">
                        <a:spcAft>
                          <a:spcPts val="0"/>
                        </a:spcAft>
                      </a:pPr>
                      <a:r>
                        <a:rPr lang="ru-RU" sz="1400" kern="1200" dirty="0">
                          <a:effectLst/>
                          <a:latin typeface="Times New Roman" panose="02020603050405020304" pitchFamily="18" charset="0"/>
                          <a:cs typeface="Times New Roman" panose="02020603050405020304" pitchFamily="18" charset="0"/>
                        </a:rPr>
                        <a:t>5 – 6 раз.</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906" marR="32906" marT="0" marB="0"/>
                </a:tc>
                <a:tc>
                  <a:txBody>
                    <a:bodyPr/>
                    <a:lstStyle/>
                    <a:p>
                      <a:pPr indent="450215">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906" marR="32906" marT="0" marB="0"/>
                </a:tc>
                <a:extLst>
                  <a:ext uri="{0D108BD9-81ED-4DB2-BD59-A6C34878D82A}">
                    <a16:rowId xmlns:a16="http://schemas.microsoft.com/office/drawing/2014/main" val="2975310486"/>
                  </a:ext>
                </a:extLst>
              </a:tr>
            </a:tbl>
          </a:graphicData>
        </a:graphic>
      </p:graphicFrame>
      <p:sp>
        <p:nvSpPr>
          <p:cNvPr id="8" name="Rectangle 11">
            <a:extLst>
              <a:ext uri="{FF2B5EF4-FFF2-40B4-BE49-F238E27FC236}">
                <a16:creationId xmlns:a16="http://schemas.microsoft.com/office/drawing/2014/main" id="{980AC304-84F5-4C45-A9BA-B0D47470C83B}"/>
              </a:ext>
            </a:extLst>
          </p:cNvPr>
          <p:cNvSpPr>
            <a:spLocks noChangeArrowheads="1"/>
          </p:cNvSpPr>
          <p:nvPr/>
        </p:nvSpPr>
        <p:spPr bwMode="auto">
          <a:xfrm>
            <a:off x="414337" y="207235"/>
            <a:ext cx="113633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a:t>
            </a:r>
            <a:r>
              <a:rPr kumimoji="0" lang="ru-RU" altLang="ru-RU" b="1" i="0" u="none" strike="noStrike" cap="none" normalizeH="0" baseline="0" dirty="0" bmk="">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омплекс упражнений для развития гибкости посредством стретчинга на уроках физической культуры №</a:t>
            </a:r>
            <a:r>
              <a:rPr kumimoji="0" lang="ru-RU" altLang="ru-RU" sz="1600" b="1" i="0" u="none" strike="noStrike" cap="none" normalizeH="0" baseline="0" dirty="0" bmk="">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ru-RU" altLang="ru-RU" sz="16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9" name="Rectangle 12">
            <a:extLst>
              <a:ext uri="{FF2B5EF4-FFF2-40B4-BE49-F238E27FC236}">
                <a16:creationId xmlns:a16="http://schemas.microsoft.com/office/drawing/2014/main" id="{71C48120-F6CF-4E7A-B07D-DFBA3E4826E5}"/>
              </a:ext>
            </a:extLst>
          </p:cNvPr>
          <p:cNvSpPr>
            <a:spLocks noChangeArrowheads="1"/>
          </p:cNvSpPr>
          <p:nvPr/>
        </p:nvSpPr>
        <p:spPr bwMode="auto">
          <a:xfrm>
            <a:off x="3056392" y="11461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20" name="Рисунок 19">
            <a:extLst>
              <a:ext uri="{FF2B5EF4-FFF2-40B4-BE49-F238E27FC236}">
                <a16:creationId xmlns:a16="http://schemas.microsoft.com/office/drawing/2014/main" id="{ED3806CF-9A19-4402-AA84-41B429B3F13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69461" y="1228726"/>
            <a:ext cx="1931986" cy="1362657"/>
          </a:xfrm>
          <a:prstGeom prst="rect">
            <a:avLst/>
          </a:prstGeom>
          <a:noFill/>
        </p:spPr>
      </p:pic>
      <p:pic>
        <p:nvPicPr>
          <p:cNvPr id="21" name="Рисунок 20">
            <a:extLst>
              <a:ext uri="{FF2B5EF4-FFF2-40B4-BE49-F238E27FC236}">
                <a16:creationId xmlns:a16="http://schemas.microsoft.com/office/drawing/2014/main" id="{4B4A380A-16CA-404C-8CEC-5A5714D6E7A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69461" y="2591385"/>
            <a:ext cx="1931987" cy="1179214"/>
          </a:xfrm>
          <a:prstGeom prst="rect">
            <a:avLst/>
          </a:prstGeom>
          <a:noFill/>
        </p:spPr>
      </p:pic>
      <p:pic>
        <p:nvPicPr>
          <p:cNvPr id="22" name="Рисунок 21">
            <a:extLst>
              <a:ext uri="{FF2B5EF4-FFF2-40B4-BE49-F238E27FC236}">
                <a16:creationId xmlns:a16="http://schemas.microsoft.com/office/drawing/2014/main" id="{16167A21-9038-4F9D-8134-894A55085DF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69461" y="3770599"/>
            <a:ext cx="1931986" cy="1096676"/>
          </a:xfrm>
          <a:prstGeom prst="rect">
            <a:avLst/>
          </a:prstGeom>
          <a:noFill/>
        </p:spPr>
      </p:pic>
      <p:pic>
        <p:nvPicPr>
          <p:cNvPr id="23" name="Рисунок 22">
            <a:extLst>
              <a:ext uri="{FF2B5EF4-FFF2-40B4-BE49-F238E27FC236}">
                <a16:creationId xmlns:a16="http://schemas.microsoft.com/office/drawing/2014/main" id="{4451C153-B92F-49F7-B151-B09F966AEA9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669460" y="4867274"/>
            <a:ext cx="1931986" cy="1096669"/>
          </a:xfrm>
          <a:prstGeom prst="rect">
            <a:avLst/>
          </a:prstGeom>
          <a:noFill/>
        </p:spPr>
      </p:pic>
      <p:pic>
        <p:nvPicPr>
          <p:cNvPr id="24" name="Рисунок 23">
            <a:extLst>
              <a:ext uri="{FF2B5EF4-FFF2-40B4-BE49-F238E27FC236}">
                <a16:creationId xmlns:a16="http://schemas.microsoft.com/office/drawing/2014/main" id="{58DD0867-EF39-4D58-BE89-AD11F83483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669459" y="5960624"/>
            <a:ext cx="1931986" cy="923290"/>
          </a:xfrm>
          <a:prstGeom prst="rect">
            <a:avLst/>
          </a:prstGeom>
          <a:noFill/>
        </p:spPr>
      </p:pic>
    </p:spTree>
    <p:extLst>
      <p:ext uri="{BB962C8B-B14F-4D97-AF65-F5344CB8AC3E}">
        <p14:creationId xmlns:p14="http://schemas.microsoft.com/office/powerpoint/2010/main" val="2877479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57BA8ACC-027C-4B75-9760-14DC5FA68B3D}"/>
              </a:ext>
            </a:extLst>
          </p:cNvPr>
          <p:cNvGraphicFramePr>
            <a:graphicFrameLocks noGrp="1"/>
          </p:cNvGraphicFramePr>
          <p:nvPr>
            <p:extLst>
              <p:ext uri="{D42A27DB-BD31-4B8C-83A1-F6EECF244321}">
                <p14:modId xmlns:p14="http://schemas.microsoft.com/office/powerpoint/2010/main" val="1868502794"/>
              </p:ext>
            </p:extLst>
          </p:nvPr>
        </p:nvGraphicFramePr>
        <p:xfrm>
          <a:off x="276224" y="704850"/>
          <a:ext cx="11739967" cy="6331261"/>
        </p:xfrm>
        <a:graphic>
          <a:graphicData uri="http://schemas.openxmlformats.org/drawingml/2006/table">
            <a:tbl>
              <a:tblPr firstRow="1" firstCol="1" bandRow="1">
                <a:tableStyleId>{5C22544A-7EE6-4342-B048-85BDC9FD1C3A}</a:tableStyleId>
              </a:tblPr>
              <a:tblGrid>
                <a:gridCol w="357068">
                  <a:extLst>
                    <a:ext uri="{9D8B030D-6E8A-4147-A177-3AD203B41FA5}">
                      <a16:colId xmlns:a16="http://schemas.microsoft.com/office/drawing/2014/main" val="1430605826"/>
                    </a:ext>
                  </a:extLst>
                </a:gridCol>
                <a:gridCol w="979608">
                  <a:extLst>
                    <a:ext uri="{9D8B030D-6E8A-4147-A177-3AD203B41FA5}">
                      <a16:colId xmlns:a16="http://schemas.microsoft.com/office/drawing/2014/main" val="934203075"/>
                    </a:ext>
                  </a:extLst>
                </a:gridCol>
                <a:gridCol w="5130800">
                  <a:extLst>
                    <a:ext uri="{9D8B030D-6E8A-4147-A177-3AD203B41FA5}">
                      <a16:colId xmlns:a16="http://schemas.microsoft.com/office/drawing/2014/main" val="2355786255"/>
                    </a:ext>
                  </a:extLst>
                </a:gridCol>
                <a:gridCol w="2882900">
                  <a:extLst>
                    <a:ext uri="{9D8B030D-6E8A-4147-A177-3AD203B41FA5}">
                      <a16:colId xmlns:a16="http://schemas.microsoft.com/office/drawing/2014/main" val="125941607"/>
                    </a:ext>
                  </a:extLst>
                </a:gridCol>
                <a:gridCol w="2389591">
                  <a:extLst>
                    <a:ext uri="{9D8B030D-6E8A-4147-A177-3AD203B41FA5}">
                      <a16:colId xmlns:a16="http://schemas.microsoft.com/office/drawing/2014/main" val="2316915990"/>
                    </a:ext>
                  </a:extLst>
                </a:gridCol>
              </a:tblGrid>
              <a:tr h="478893">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Название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marL="8255"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Содержание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Дозировка</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Графическое</a:t>
                      </a:r>
                    </a:p>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изображение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3002045971"/>
                  </a:ext>
                </a:extLst>
              </a:tr>
              <a:tr h="1023215">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just">
                        <a:lnSpc>
                          <a:spcPct val="115000"/>
                        </a:lnSpc>
                        <a:spcAft>
                          <a:spcPts val="0"/>
                        </a:spcAft>
                      </a:pPr>
                      <a:r>
                        <a:rPr lang="ru-RU" sz="1400">
                          <a:effectLst/>
                          <a:latin typeface="Times New Roman" panose="02020603050405020304" pitchFamily="18" charset="0"/>
                          <a:cs typeface="Times New Roman" panose="02020603050405020304" pitchFamily="18" charset="0"/>
                        </a:rPr>
                        <a:t>“Флюгер”</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nSpc>
                          <a:spcPct val="115000"/>
                        </a:lnSpc>
                        <a:spcAft>
                          <a:spcPts val="0"/>
                        </a:spcAft>
                      </a:pPr>
                      <a:r>
                        <a:rPr lang="ru-RU" sz="1400">
                          <a:effectLst/>
                          <a:latin typeface="Times New Roman" panose="02020603050405020304" pitchFamily="18" charset="0"/>
                          <a:cs typeface="Times New Roman" panose="02020603050405020304" pitchFamily="18" charset="0"/>
                        </a:rPr>
                        <a:t>И.П. </a:t>
                      </a:r>
                      <a:r>
                        <a:rPr lang="ru-RU" sz="1400">
                          <a:effectLst/>
                          <a:latin typeface="Times New Roman" panose="02020603050405020304" pitchFamily="18" charset="0"/>
                          <a:cs typeface="Times New Roman" panose="02020603050405020304" pitchFamily="18" charset="0"/>
                          <a:sym typeface="Symbol" panose="05050102010706020507" pitchFamily="18" charset="2"/>
                        </a:rPr>
                        <a:t></a:t>
                      </a:r>
                      <a:r>
                        <a:rPr lang="ru-RU" sz="1400">
                          <a:effectLst/>
                          <a:latin typeface="Times New Roman" panose="02020603050405020304" pitchFamily="18" charset="0"/>
                          <a:cs typeface="Times New Roman" panose="02020603050405020304" pitchFamily="18" charset="0"/>
                        </a:rPr>
                        <a:t> стоя, ноги вместе руки вперед, ладони вместе </a:t>
                      </a:r>
                    </a:p>
                    <a:p>
                      <a:pPr indent="0">
                        <a:lnSpc>
                          <a:spcPct val="115000"/>
                        </a:lnSpc>
                        <a:spcAft>
                          <a:spcPts val="0"/>
                        </a:spcAft>
                      </a:pPr>
                      <a:r>
                        <a:rPr lang="ru-RU" sz="1400">
                          <a:effectLst/>
                          <a:latin typeface="Times New Roman" panose="02020603050405020304" pitchFamily="18" charset="0"/>
                          <a:cs typeface="Times New Roman" panose="02020603050405020304" pitchFamily="18" charset="0"/>
                        </a:rPr>
                        <a:t>1. Ноги на месте, повернуть корпус на 90 градусов, смотреть на руки. </a:t>
                      </a:r>
                    </a:p>
                    <a:p>
                      <a:pPr indent="0">
                        <a:lnSpc>
                          <a:spcPct val="115000"/>
                        </a:lnSpc>
                        <a:spcAft>
                          <a:spcPts val="0"/>
                        </a:spcAft>
                      </a:pPr>
                      <a:r>
                        <a:rPr lang="ru-RU" sz="1400">
                          <a:effectLst/>
                          <a:latin typeface="Times New Roman" panose="02020603050405020304" pitchFamily="18" charset="0"/>
                          <a:cs typeface="Times New Roman" panose="02020603050405020304" pitchFamily="18" charset="0"/>
                        </a:rPr>
                        <a:t>2.И.П.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в каждую сторону.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636361453"/>
                  </a:ext>
                </a:extLst>
              </a:tr>
              <a:tr h="867578">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lgn="l">
                        <a:spcAft>
                          <a:spcPts val="0"/>
                        </a:spcAft>
                      </a:pPr>
                      <a:r>
                        <a:rPr lang="ru-RU" sz="1400" dirty="0">
                          <a:effectLst/>
                          <a:latin typeface="Times New Roman" panose="02020603050405020304" pitchFamily="18" charset="0"/>
                          <a:cs typeface="Times New Roman" panose="02020603050405020304" pitchFamily="18" charset="0"/>
                        </a:rPr>
                        <a:t>«Собачка»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И.П. </a:t>
                      </a:r>
                      <a:r>
                        <a:rPr lang="ru-RU" sz="1400">
                          <a:effectLst/>
                          <a:latin typeface="Times New Roman" panose="02020603050405020304" pitchFamily="18" charset="0"/>
                          <a:cs typeface="Times New Roman" panose="02020603050405020304" pitchFamily="18" charset="0"/>
                          <a:sym typeface="Symbol" panose="05050102010706020507" pitchFamily="18" charset="2"/>
                        </a:rPr>
                        <a:t></a:t>
                      </a:r>
                      <a:r>
                        <a:rPr lang="ru-RU" sz="1400">
                          <a:effectLst/>
                          <a:latin typeface="Times New Roman" panose="02020603050405020304" pitchFamily="18" charset="0"/>
                          <a:cs typeface="Times New Roman" panose="02020603050405020304" pitchFamily="18" charset="0"/>
                        </a:rPr>
                        <a:t>сед на пятки, руки в упоре сзади, кисти вперед. </a:t>
                      </a:r>
                    </a:p>
                    <a:p>
                      <a:pPr indent="0">
                        <a:spcAft>
                          <a:spcPts val="0"/>
                        </a:spcAft>
                      </a:pPr>
                      <a:r>
                        <a:rPr lang="ru-RU" sz="1400">
                          <a:effectLst/>
                          <a:latin typeface="Times New Roman" panose="02020603050405020304" pitchFamily="18" charset="0"/>
                          <a:cs typeface="Times New Roman" panose="02020603050405020304" pitchFamily="18" charset="0"/>
                        </a:rPr>
                        <a:t>1. Проскользить руками, наклонить голову назад, прогнуться и задержаться.</a:t>
                      </a:r>
                    </a:p>
                    <a:p>
                      <a:pPr indent="0">
                        <a:spcAft>
                          <a:spcPts val="0"/>
                        </a:spcAft>
                      </a:pPr>
                      <a:r>
                        <a:rPr lang="ru-RU" sz="1400">
                          <a:effectLst/>
                          <a:latin typeface="Times New Roman" panose="02020603050405020304" pitchFamily="18" charset="0"/>
                          <a:cs typeface="Times New Roman" panose="02020603050405020304" pitchFamily="18" charset="0"/>
                        </a:rPr>
                        <a:t>2. И.П.</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раз.</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1976108593"/>
                  </a:ext>
                </a:extLst>
              </a:tr>
              <a:tr h="787087">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3</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«Кошечка»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spcAft>
                          <a:spcPts val="0"/>
                        </a:spcAft>
                      </a:pPr>
                      <a:r>
                        <a:rPr lang="ru-RU" sz="1400" dirty="0">
                          <a:effectLst/>
                          <a:latin typeface="Times New Roman" panose="02020603050405020304" pitchFamily="18" charset="0"/>
                          <a:cs typeface="Times New Roman" panose="02020603050405020304" pitchFamily="18" charset="0"/>
                        </a:rPr>
                        <a:t>И.П. </a:t>
                      </a:r>
                      <a:r>
                        <a:rPr lang="ru-RU" sz="14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400" dirty="0">
                          <a:effectLst/>
                          <a:latin typeface="Times New Roman" panose="02020603050405020304" pitchFamily="18" charset="0"/>
                          <a:cs typeface="Times New Roman" panose="02020603050405020304" pitchFamily="18" charset="0"/>
                        </a:rPr>
                        <a:t> стоя в упоре на коленях. </a:t>
                      </a:r>
                    </a:p>
                    <a:p>
                      <a:pPr indent="0">
                        <a:spcAft>
                          <a:spcPts val="0"/>
                        </a:spcAft>
                      </a:pPr>
                      <a:r>
                        <a:rPr lang="ru-RU" sz="1400" dirty="0">
                          <a:effectLst/>
                          <a:latin typeface="Times New Roman" panose="02020603050405020304" pitchFamily="18" charset="0"/>
                          <a:cs typeface="Times New Roman" panose="02020603050405020304" pitchFamily="18" charset="0"/>
                        </a:rPr>
                        <a:t>1. Выгнуть спину вверх, голову опустить на грудь.</a:t>
                      </a:r>
                    </a:p>
                    <a:p>
                      <a:pPr indent="0">
                        <a:spcAft>
                          <a:spcPts val="0"/>
                        </a:spcAft>
                      </a:pPr>
                      <a:r>
                        <a:rPr lang="ru-RU" sz="1400" dirty="0">
                          <a:effectLst/>
                          <a:latin typeface="Times New Roman" panose="02020603050405020304" pitchFamily="18" charset="0"/>
                          <a:cs typeface="Times New Roman" panose="02020603050405020304" pitchFamily="18" charset="0"/>
                        </a:rPr>
                        <a:t>2. И.П.</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раз.</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1818271666"/>
                  </a:ext>
                </a:extLst>
              </a:tr>
              <a:tr h="1084473">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4</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«Кукушка»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И.П. </a:t>
                      </a:r>
                      <a:r>
                        <a:rPr lang="ru-RU" sz="1400">
                          <a:effectLst/>
                          <a:latin typeface="Times New Roman" panose="02020603050405020304" pitchFamily="18" charset="0"/>
                          <a:cs typeface="Times New Roman" panose="02020603050405020304" pitchFamily="18" charset="0"/>
                          <a:sym typeface="Symbol" panose="05050102010706020507" pitchFamily="18" charset="2"/>
                        </a:rPr>
                        <a:t></a:t>
                      </a:r>
                      <a:r>
                        <a:rPr lang="ru-RU" sz="1400">
                          <a:effectLst/>
                          <a:latin typeface="Times New Roman" panose="02020603050405020304" pitchFamily="18" charset="0"/>
                          <a:cs typeface="Times New Roman" panose="02020603050405020304" pitchFamily="18" charset="0"/>
                        </a:rPr>
                        <a:t> лежа на животе, ладони перед грудью на полу, ноги упор на пальцы. </a:t>
                      </a:r>
                    </a:p>
                    <a:p>
                      <a:pPr indent="0">
                        <a:spcAft>
                          <a:spcPts val="0"/>
                        </a:spcAft>
                      </a:pPr>
                      <a:r>
                        <a:rPr lang="ru-RU" sz="1400">
                          <a:effectLst/>
                          <a:latin typeface="Times New Roman" panose="02020603050405020304" pitchFamily="18" charset="0"/>
                          <a:cs typeface="Times New Roman" panose="02020603050405020304" pitchFamily="18" charset="0"/>
                        </a:rPr>
                        <a:t>1. Упор лежа, опираясь на ладони. </a:t>
                      </a:r>
                    </a:p>
                    <a:p>
                      <a:pPr indent="0">
                        <a:spcAft>
                          <a:spcPts val="0"/>
                        </a:spcAft>
                      </a:pPr>
                      <a:r>
                        <a:rPr lang="ru-RU" sz="1400">
                          <a:effectLst/>
                          <a:latin typeface="Times New Roman" panose="02020603050405020304" pitchFamily="18" charset="0"/>
                          <a:cs typeface="Times New Roman" panose="02020603050405020304" pitchFamily="18" charset="0"/>
                        </a:rPr>
                        <a:t>2. Прогнуться, опора на пальчики ног. </a:t>
                      </a:r>
                    </a:p>
                    <a:p>
                      <a:pPr indent="0">
                        <a:spcAft>
                          <a:spcPts val="0"/>
                        </a:spcAft>
                      </a:pPr>
                      <a:r>
                        <a:rPr lang="ru-RU" sz="1400">
                          <a:effectLst/>
                          <a:latin typeface="Times New Roman" panose="02020603050405020304" pitchFamily="18" charset="0"/>
                          <a:cs typeface="Times New Roman" panose="02020603050405020304" pitchFamily="18" charset="0"/>
                        </a:rPr>
                        <a:t>3. И.П.</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раз.</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4105439504"/>
                  </a:ext>
                </a:extLst>
              </a:tr>
              <a:tr h="873679">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“Стрекоза”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spcAft>
                          <a:spcPts val="0"/>
                        </a:spcAft>
                      </a:pPr>
                      <a:r>
                        <a:rPr lang="ru-RU" sz="1400" dirty="0">
                          <a:effectLst/>
                          <a:latin typeface="Times New Roman" panose="02020603050405020304" pitchFamily="18" charset="0"/>
                          <a:cs typeface="Times New Roman" panose="02020603050405020304" pitchFamily="18" charset="0"/>
                        </a:rPr>
                        <a:t>И.П. </a:t>
                      </a:r>
                      <a:r>
                        <a:rPr lang="ru-RU" sz="14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400" dirty="0">
                          <a:effectLst/>
                          <a:latin typeface="Times New Roman" panose="02020603050405020304" pitchFamily="18" charset="0"/>
                          <a:cs typeface="Times New Roman" panose="02020603050405020304" pitchFamily="18" charset="0"/>
                        </a:rPr>
                        <a:t> стоя на коленях, слегка врозь, руки в стороны, ладонями вниз. 1. Прямая правая рука вверх, левая рука к правой пятке, смотреть вверх. 2. И.П</a:t>
                      </a:r>
                    </a:p>
                    <a:p>
                      <a:pPr indent="0">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раз.</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3740807848"/>
                  </a:ext>
                </a:extLst>
              </a:tr>
              <a:tr h="1023215">
                <a:tc>
                  <a:txBody>
                    <a:bodyPr/>
                    <a:lstStyle/>
                    <a:p>
                      <a:pPr indent="0">
                        <a:lnSpc>
                          <a:spcPct val="115000"/>
                        </a:lnSpc>
                        <a:spcAft>
                          <a:spcPts val="0"/>
                        </a:spcAft>
                      </a:pPr>
                      <a:r>
                        <a:rPr lang="ru-RU" sz="1200">
                          <a:effectLst/>
                          <a:latin typeface="Times New Roman" panose="02020603050405020304" pitchFamily="18" charset="0"/>
                          <a:cs typeface="Times New Roman" panose="02020603050405020304" pitchFamily="18" charset="0"/>
                        </a:rPr>
                        <a:t>6</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tc>
                  <a:txBody>
                    <a:bodyPr/>
                    <a:lstStyle/>
                    <a:p>
                      <a:pPr indent="0">
                        <a:spcAft>
                          <a:spcPts val="0"/>
                        </a:spcAft>
                      </a:pPr>
                      <a:r>
                        <a:rPr lang="ru-RU" sz="1400" dirty="0">
                          <a:effectLst/>
                          <a:latin typeface="Times New Roman" panose="02020603050405020304" pitchFamily="18" charset="0"/>
                          <a:cs typeface="Times New Roman" panose="02020603050405020304" pitchFamily="18" charset="0"/>
                        </a:rPr>
                        <a:t>«Носорог»</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spcAft>
                          <a:spcPts val="0"/>
                        </a:spcAft>
                      </a:pPr>
                      <a:r>
                        <a:rPr lang="ru-RU" sz="1400">
                          <a:effectLst/>
                          <a:latin typeface="Times New Roman" panose="02020603050405020304" pitchFamily="18" charset="0"/>
                          <a:cs typeface="Times New Roman" panose="02020603050405020304" pitchFamily="18" charset="0"/>
                        </a:rPr>
                        <a:t>И.П. </a:t>
                      </a:r>
                      <a:r>
                        <a:rPr lang="ru-RU" sz="1400">
                          <a:effectLst/>
                          <a:latin typeface="Times New Roman" panose="02020603050405020304" pitchFamily="18" charset="0"/>
                          <a:cs typeface="Times New Roman" panose="02020603050405020304" pitchFamily="18" charset="0"/>
                          <a:sym typeface="Symbol" panose="05050102010706020507" pitchFamily="18" charset="2"/>
                        </a:rPr>
                        <a:t></a:t>
                      </a:r>
                      <a:r>
                        <a:rPr lang="ru-RU" sz="1400">
                          <a:effectLst/>
                          <a:latin typeface="Times New Roman" panose="02020603050405020304" pitchFamily="18" charset="0"/>
                          <a:cs typeface="Times New Roman" panose="02020603050405020304" pitchFamily="18" charset="0"/>
                        </a:rPr>
                        <a:t> лежа на спине, руки за голову, ноги выпрямлены. </a:t>
                      </a:r>
                    </a:p>
                    <a:p>
                      <a:pPr indent="0">
                        <a:spcAft>
                          <a:spcPts val="0"/>
                        </a:spcAft>
                      </a:pPr>
                      <a:r>
                        <a:rPr lang="ru-RU" sz="1400">
                          <a:effectLst/>
                          <a:latin typeface="Times New Roman" panose="02020603050405020304" pitchFamily="18" charset="0"/>
                          <a:cs typeface="Times New Roman" panose="02020603050405020304" pitchFamily="18" charset="0"/>
                        </a:rPr>
                        <a:t>1. Поднять голову и плечи и одну ногу, сгибая ее в коленке, носом достать колено, носок оттянуть. 2. И.П.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gn="ctr">
                        <a:spcAft>
                          <a:spcPts val="0"/>
                        </a:spcAft>
                      </a:pPr>
                      <a:r>
                        <a:rPr lang="ru-RU" sz="1400" kern="1200">
                          <a:effectLst/>
                          <a:latin typeface="Times New Roman" panose="02020603050405020304" pitchFamily="18" charset="0"/>
                          <a:cs typeface="Times New Roman" panose="02020603050405020304" pitchFamily="18" charset="0"/>
                        </a:rPr>
                        <a:t>Удерживать положение натяжения 10–12 сек.</a:t>
                      </a:r>
                      <a:endParaRPr lang="ru-RU" sz="1400">
                        <a:effectLst/>
                        <a:latin typeface="Times New Roman" panose="02020603050405020304" pitchFamily="18" charset="0"/>
                        <a:cs typeface="Times New Roman" panose="02020603050405020304" pitchFamily="18" charset="0"/>
                      </a:endParaRPr>
                    </a:p>
                    <a:p>
                      <a:pPr indent="0" algn="ctr">
                        <a:spcAft>
                          <a:spcPts val="0"/>
                        </a:spcAft>
                      </a:pPr>
                      <a:r>
                        <a:rPr lang="ru-RU" sz="1400" kern="1200">
                          <a:effectLst/>
                          <a:latin typeface="Times New Roman" panose="02020603050405020304" pitchFamily="18" charset="0"/>
                          <a:cs typeface="Times New Roman" panose="02020603050405020304" pitchFamily="18" charset="0"/>
                        </a:rPr>
                        <a:t>5 – 6 раз на каждую ногу.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554" marR="19554" marT="0" marB="0"/>
                </a:tc>
                <a:tc>
                  <a:txBody>
                    <a:bodyPr/>
                    <a:lstStyle/>
                    <a:p>
                      <a:pPr indent="0">
                        <a:lnSpc>
                          <a:spcPct val="115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554" marR="19554" marT="0" marB="0"/>
                </a:tc>
                <a:extLst>
                  <a:ext uri="{0D108BD9-81ED-4DB2-BD59-A6C34878D82A}">
                    <a16:rowId xmlns:a16="http://schemas.microsoft.com/office/drawing/2014/main" val="3139035416"/>
                  </a:ext>
                </a:extLst>
              </a:tr>
            </a:tbl>
          </a:graphicData>
        </a:graphic>
      </p:graphicFrame>
      <p:sp>
        <p:nvSpPr>
          <p:cNvPr id="5" name="Rectangle 7">
            <a:extLst>
              <a:ext uri="{FF2B5EF4-FFF2-40B4-BE49-F238E27FC236}">
                <a16:creationId xmlns:a16="http://schemas.microsoft.com/office/drawing/2014/main" id="{5A227591-4237-4B70-8F62-F8B55980821D}"/>
              </a:ext>
            </a:extLst>
          </p:cNvPr>
          <p:cNvSpPr>
            <a:spLocks noChangeArrowheads="1"/>
          </p:cNvSpPr>
          <p:nvPr/>
        </p:nvSpPr>
        <p:spPr bwMode="auto">
          <a:xfrm>
            <a:off x="547283" y="216585"/>
            <a:ext cx="1146890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Комплекс упражнений для развития гибкости посредством стретчинга на уроках физической культуры №2</a:t>
            </a:r>
            <a:endPar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12" name="Рисунок 11">
            <a:extLst>
              <a:ext uri="{FF2B5EF4-FFF2-40B4-BE49-F238E27FC236}">
                <a16:creationId xmlns:a16="http://schemas.microsoft.com/office/drawing/2014/main" id="{88FE3BDF-E73A-4C6C-8197-17BDAB9D419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5715" y="1165860"/>
            <a:ext cx="1200785" cy="1056640"/>
          </a:xfrm>
          <a:prstGeom prst="rect">
            <a:avLst/>
          </a:prstGeom>
          <a:noFill/>
          <a:ln>
            <a:noFill/>
          </a:ln>
        </p:spPr>
      </p:pic>
      <p:pic>
        <p:nvPicPr>
          <p:cNvPr id="13" name="Рисунок 12">
            <a:extLst>
              <a:ext uri="{FF2B5EF4-FFF2-40B4-BE49-F238E27FC236}">
                <a16:creationId xmlns:a16="http://schemas.microsoft.com/office/drawing/2014/main" id="{E20AEEDE-EDA1-4A77-8754-93C8C0BEB1C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96487" y="2222500"/>
            <a:ext cx="1539240" cy="838200"/>
          </a:xfrm>
          <a:prstGeom prst="rect">
            <a:avLst/>
          </a:prstGeom>
          <a:noFill/>
        </p:spPr>
      </p:pic>
      <p:pic>
        <p:nvPicPr>
          <p:cNvPr id="14" name="Рисунок 13">
            <a:extLst>
              <a:ext uri="{FF2B5EF4-FFF2-40B4-BE49-F238E27FC236}">
                <a16:creationId xmlns:a16="http://schemas.microsoft.com/office/drawing/2014/main" id="{ED09FFBC-13A6-4EF0-9F96-F58F4BF070E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1247" y="3060700"/>
            <a:ext cx="1554480" cy="838200"/>
          </a:xfrm>
          <a:prstGeom prst="rect">
            <a:avLst/>
          </a:prstGeom>
          <a:noFill/>
          <a:ln>
            <a:noFill/>
          </a:ln>
        </p:spPr>
      </p:pic>
      <p:pic>
        <p:nvPicPr>
          <p:cNvPr id="15" name="Рисунок 14">
            <a:extLst>
              <a:ext uri="{FF2B5EF4-FFF2-40B4-BE49-F238E27FC236}">
                <a16:creationId xmlns:a16="http://schemas.microsoft.com/office/drawing/2014/main" id="{49775BA5-2204-4A77-99B8-69C59BD03BE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96486" y="3898900"/>
            <a:ext cx="1539241" cy="1073150"/>
          </a:xfrm>
          <a:prstGeom prst="rect">
            <a:avLst/>
          </a:prstGeom>
          <a:noFill/>
        </p:spPr>
      </p:pic>
      <p:pic>
        <p:nvPicPr>
          <p:cNvPr id="16" name="Рисунок 15">
            <a:extLst>
              <a:ext uri="{FF2B5EF4-FFF2-40B4-BE49-F238E27FC236}">
                <a16:creationId xmlns:a16="http://schemas.microsoft.com/office/drawing/2014/main" id="{3F8CCA8B-C44F-47DC-8B67-B04DC7748E32}"/>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005375" y="4972050"/>
            <a:ext cx="1530985" cy="1073150"/>
          </a:xfrm>
          <a:prstGeom prst="rect">
            <a:avLst/>
          </a:prstGeom>
          <a:noFill/>
          <a:ln>
            <a:noFill/>
          </a:ln>
        </p:spPr>
      </p:pic>
      <p:pic>
        <p:nvPicPr>
          <p:cNvPr id="17" name="Рисунок 16">
            <a:extLst>
              <a:ext uri="{FF2B5EF4-FFF2-40B4-BE49-F238E27FC236}">
                <a16:creationId xmlns:a16="http://schemas.microsoft.com/office/drawing/2014/main" id="{59B706B5-7D94-4D7F-8309-34F28FB1A488}"/>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891711" y="6045201"/>
            <a:ext cx="1748790" cy="838199"/>
          </a:xfrm>
          <a:prstGeom prst="rect">
            <a:avLst/>
          </a:prstGeom>
          <a:noFill/>
        </p:spPr>
      </p:pic>
    </p:spTree>
    <p:extLst>
      <p:ext uri="{BB962C8B-B14F-4D97-AF65-F5344CB8AC3E}">
        <p14:creationId xmlns:p14="http://schemas.microsoft.com/office/powerpoint/2010/main" val="395574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6F20E7F2-D797-4E8D-B599-4890A1A3114E}"/>
              </a:ext>
            </a:extLst>
          </p:cNvPr>
          <p:cNvGraphicFramePr>
            <a:graphicFrameLocks noGrp="1"/>
          </p:cNvGraphicFramePr>
          <p:nvPr>
            <p:extLst>
              <p:ext uri="{D42A27DB-BD31-4B8C-83A1-F6EECF244321}">
                <p14:modId xmlns:p14="http://schemas.microsoft.com/office/powerpoint/2010/main" val="3607792549"/>
              </p:ext>
            </p:extLst>
          </p:nvPr>
        </p:nvGraphicFramePr>
        <p:xfrm>
          <a:off x="87085" y="500743"/>
          <a:ext cx="11996057" cy="6281059"/>
        </p:xfrm>
        <a:graphic>
          <a:graphicData uri="http://schemas.openxmlformats.org/drawingml/2006/table">
            <a:tbl>
              <a:tblPr firstRow="1" firstCol="1" bandRow="1">
                <a:tableStyleId>{5C22544A-7EE6-4342-B048-85BDC9FD1C3A}</a:tableStyleId>
              </a:tblPr>
              <a:tblGrid>
                <a:gridCol w="283029">
                  <a:extLst>
                    <a:ext uri="{9D8B030D-6E8A-4147-A177-3AD203B41FA5}">
                      <a16:colId xmlns:a16="http://schemas.microsoft.com/office/drawing/2014/main" val="220834574"/>
                    </a:ext>
                  </a:extLst>
                </a:gridCol>
                <a:gridCol w="1012372">
                  <a:extLst>
                    <a:ext uri="{9D8B030D-6E8A-4147-A177-3AD203B41FA5}">
                      <a16:colId xmlns:a16="http://schemas.microsoft.com/office/drawing/2014/main" val="3834929175"/>
                    </a:ext>
                  </a:extLst>
                </a:gridCol>
                <a:gridCol w="4191000">
                  <a:extLst>
                    <a:ext uri="{9D8B030D-6E8A-4147-A177-3AD203B41FA5}">
                      <a16:colId xmlns:a16="http://schemas.microsoft.com/office/drawing/2014/main" val="767777358"/>
                    </a:ext>
                  </a:extLst>
                </a:gridCol>
                <a:gridCol w="3048000">
                  <a:extLst>
                    <a:ext uri="{9D8B030D-6E8A-4147-A177-3AD203B41FA5}">
                      <a16:colId xmlns:a16="http://schemas.microsoft.com/office/drawing/2014/main" val="3957718301"/>
                    </a:ext>
                  </a:extLst>
                </a:gridCol>
                <a:gridCol w="3461656">
                  <a:extLst>
                    <a:ext uri="{9D8B030D-6E8A-4147-A177-3AD203B41FA5}">
                      <a16:colId xmlns:a16="http://schemas.microsoft.com/office/drawing/2014/main" val="384062390"/>
                    </a:ext>
                  </a:extLst>
                </a:gridCol>
              </a:tblGrid>
              <a:tr h="454761">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Название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marL="8255"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Содержание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Дозировка</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Графическое</a:t>
                      </a:r>
                    </a:p>
                    <a:p>
                      <a:pPr indent="0" algn="ctr">
                        <a:lnSpc>
                          <a:spcPct val="115000"/>
                        </a:lnSpc>
                        <a:spcAft>
                          <a:spcPts val="0"/>
                        </a:spcAft>
                      </a:pPr>
                      <a:r>
                        <a:rPr lang="ru-RU" sz="1200">
                          <a:effectLst/>
                          <a:latin typeface="Times New Roman" panose="02020603050405020304" pitchFamily="18" charset="0"/>
                          <a:cs typeface="Times New Roman" panose="02020603050405020304" pitchFamily="18" charset="0"/>
                        </a:rPr>
                        <a:t>изображение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2793021106"/>
                  </a:ext>
                </a:extLst>
              </a:tr>
              <a:tr h="1104988">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«Орешек»</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И.П. </a:t>
                      </a:r>
                      <a:r>
                        <a:rPr lang="ru-RU" sz="1200">
                          <a:effectLst/>
                          <a:latin typeface="Times New Roman" panose="02020603050405020304" pitchFamily="18" charset="0"/>
                          <a:cs typeface="Times New Roman" panose="02020603050405020304" pitchFamily="18" charset="0"/>
                          <a:sym typeface="Symbol" panose="05050102010706020507" pitchFamily="18" charset="2"/>
                        </a:rPr>
                        <a:t></a:t>
                      </a:r>
                      <a:r>
                        <a:rPr lang="ru-RU" sz="1200">
                          <a:effectLst/>
                          <a:latin typeface="Times New Roman" panose="02020603050405020304" pitchFamily="18" charset="0"/>
                          <a:cs typeface="Times New Roman" panose="02020603050405020304" pitchFamily="18" charset="0"/>
                        </a:rPr>
                        <a:t> лежа на спине, руки вверх. </a:t>
                      </a:r>
                    </a:p>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1. Медленно согнуть ноги (сгруппироваться), руками обхватить колени, голову в колени. Задержаться</a:t>
                      </a:r>
                    </a:p>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2. И.П.</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ctr">
                        <a:spcAft>
                          <a:spcPts val="0"/>
                        </a:spcAft>
                      </a:pPr>
                      <a:r>
                        <a:rPr lang="ru-RU" sz="1200" kern="1200">
                          <a:effectLst/>
                          <a:latin typeface="Times New Roman" panose="02020603050405020304" pitchFamily="18" charset="0"/>
                          <a:cs typeface="Times New Roman" panose="02020603050405020304" pitchFamily="18" charset="0"/>
                        </a:rPr>
                        <a:t>Удерживать положение натяжения 12–15 сек.</a:t>
                      </a:r>
                      <a:endParaRPr lang="ru-RU" sz="1200">
                        <a:effectLst/>
                        <a:latin typeface="Times New Roman" panose="02020603050405020304" pitchFamily="18" charset="0"/>
                        <a:cs typeface="Times New Roman" panose="02020603050405020304" pitchFamily="18" charset="0"/>
                      </a:endParaRPr>
                    </a:p>
                    <a:p>
                      <a:pPr indent="0" algn="ctr">
                        <a:spcAft>
                          <a:spcPts val="0"/>
                        </a:spcAft>
                      </a:pPr>
                      <a:r>
                        <a:rPr lang="ru-RU" sz="1200" kern="1200">
                          <a:effectLst/>
                          <a:latin typeface="Times New Roman" panose="02020603050405020304" pitchFamily="18" charset="0"/>
                          <a:cs typeface="Times New Roman" panose="02020603050405020304" pitchFamily="18" charset="0"/>
                        </a:rPr>
                        <a:t>5 – 6 раз.</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255255301"/>
                  </a:ext>
                </a:extLst>
              </a:tr>
              <a:tr h="1104988">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spcAft>
                          <a:spcPts val="0"/>
                        </a:spcAft>
                      </a:pPr>
                      <a:r>
                        <a:rPr lang="ru-RU" sz="1200" dirty="0">
                          <a:effectLst/>
                          <a:latin typeface="Times New Roman" panose="02020603050405020304" pitchFamily="18" charset="0"/>
                          <a:cs typeface="Times New Roman" panose="02020603050405020304" pitchFamily="18" charset="0"/>
                        </a:rPr>
                        <a:t>«Веточка»</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l">
                        <a:spcAft>
                          <a:spcPts val="0"/>
                        </a:spcAft>
                      </a:pPr>
                      <a:r>
                        <a:rPr lang="ru-RU" sz="1200">
                          <a:effectLst/>
                          <a:latin typeface="Times New Roman" panose="02020603050405020304" pitchFamily="18" charset="0"/>
                          <a:cs typeface="Times New Roman" panose="02020603050405020304" pitchFamily="18" charset="0"/>
                        </a:rPr>
                        <a:t>И.П. </a:t>
                      </a:r>
                      <a:r>
                        <a:rPr lang="ru-RU" sz="1200">
                          <a:effectLst/>
                          <a:latin typeface="Times New Roman" panose="02020603050405020304" pitchFamily="18" charset="0"/>
                          <a:cs typeface="Times New Roman" panose="02020603050405020304" pitchFamily="18" charset="0"/>
                          <a:sym typeface="Symbol" panose="05050102010706020507" pitchFamily="18" charset="2"/>
                        </a:rPr>
                        <a:t></a:t>
                      </a:r>
                      <a:r>
                        <a:rPr lang="ru-RU" sz="1200">
                          <a:effectLst/>
                          <a:latin typeface="Times New Roman" panose="02020603050405020304" pitchFamily="18" charset="0"/>
                          <a:cs typeface="Times New Roman" panose="02020603050405020304" pitchFamily="18" charset="0"/>
                        </a:rPr>
                        <a:t> лежа на спине, ноги вместе, носки оттянуты, руки вдоль туловища или в стороны. </a:t>
                      </a:r>
                    </a:p>
                    <a:p>
                      <a:pPr indent="0" algn="l">
                        <a:spcAft>
                          <a:spcPts val="0"/>
                        </a:spcAft>
                      </a:pPr>
                      <a:r>
                        <a:rPr lang="ru-RU" sz="1200">
                          <a:effectLst/>
                          <a:latin typeface="Times New Roman" panose="02020603050405020304" pitchFamily="18" charset="0"/>
                          <a:cs typeface="Times New Roman" panose="02020603050405020304" pitchFamily="18" charset="0"/>
                        </a:rPr>
                        <a:t>1. Медленно поднять ноги на 90 градусов. </a:t>
                      </a:r>
                    </a:p>
                    <a:p>
                      <a:pPr indent="0" algn="l">
                        <a:spcAft>
                          <a:spcPts val="0"/>
                        </a:spcAft>
                      </a:pPr>
                      <a:r>
                        <a:rPr lang="ru-RU" sz="1200">
                          <a:effectLst/>
                          <a:latin typeface="Times New Roman" panose="02020603050405020304" pitchFamily="18" charset="0"/>
                          <a:cs typeface="Times New Roman" panose="02020603050405020304" pitchFamily="18" charset="0"/>
                        </a:rPr>
                        <a:t>2. И.П.</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ctr">
                        <a:spcAft>
                          <a:spcPts val="0"/>
                        </a:spcAft>
                      </a:pPr>
                      <a:r>
                        <a:rPr lang="ru-RU" sz="1200" kern="1200">
                          <a:effectLst/>
                          <a:latin typeface="Times New Roman" panose="02020603050405020304" pitchFamily="18" charset="0"/>
                          <a:cs typeface="Times New Roman" panose="02020603050405020304" pitchFamily="18" charset="0"/>
                        </a:rPr>
                        <a:t>Удерживать положение натяжения 12–15 сек.</a:t>
                      </a:r>
                      <a:endParaRPr lang="ru-RU" sz="1200">
                        <a:effectLst/>
                        <a:latin typeface="Times New Roman" panose="02020603050405020304" pitchFamily="18" charset="0"/>
                        <a:cs typeface="Times New Roman" panose="02020603050405020304" pitchFamily="18" charset="0"/>
                      </a:endParaRPr>
                    </a:p>
                    <a:p>
                      <a:pPr indent="0" algn="ctr">
                        <a:spcAft>
                          <a:spcPts val="0"/>
                        </a:spcAft>
                      </a:pPr>
                      <a:r>
                        <a:rPr lang="ru-RU" sz="1200" kern="1200">
                          <a:effectLst/>
                          <a:latin typeface="Times New Roman" panose="02020603050405020304" pitchFamily="18" charset="0"/>
                          <a:cs typeface="Times New Roman" panose="02020603050405020304" pitchFamily="18" charset="0"/>
                        </a:rPr>
                        <a:t>5 – 6 раз.</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2548060613"/>
                  </a:ext>
                </a:extLst>
              </a:tr>
              <a:tr h="1406346">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3</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spcAft>
                          <a:spcPts val="0"/>
                        </a:spcAft>
                      </a:pPr>
                      <a:r>
                        <a:rPr lang="ru-RU" sz="1200">
                          <a:effectLst/>
                          <a:latin typeface="Times New Roman" panose="02020603050405020304" pitchFamily="18" charset="0"/>
                          <a:cs typeface="Times New Roman" panose="02020603050405020304" pitchFamily="18" charset="0"/>
                        </a:rPr>
                        <a:t>«Волчонок»</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l">
                        <a:spcAft>
                          <a:spcPts val="0"/>
                        </a:spcAft>
                      </a:pPr>
                      <a:r>
                        <a:rPr lang="ru-RU" sz="1200" dirty="0">
                          <a:effectLst/>
                          <a:latin typeface="Times New Roman" panose="02020603050405020304" pitchFamily="18" charset="0"/>
                          <a:cs typeface="Times New Roman" panose="02020603050405020304" pitchFamily="18" charset="0"/>
                        </a:rPr>
                        <a:t>И.П. </a:t>
                      </a:r>
                      <a:r>
                        <a:rPr lang="ru-RU" sz="12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200" dirty="0">
                          <a:effectLst/>
                          <a:latin typeface="Times New Roman" panose="02020603050405020304" pitchFamily="18" charset="0"/>
                          <a:cs typeface="Times New Roman" panose="02020603050405020304" pitchFamily="18" charset="0"/>
                        </a:rPr>
                        <a:t> сед, одна нога согнута и подошвой касается бедра другой ноги, руки вверх. </a:t>
                      </a:r>
                    </a:p>
                    <a:p>
                      <a:pPr indent="0" algn="l">
                        <a:spcAft>
                          <a:spcPts val="0"/>
                        </a:spcAft>
                      </a:pPr>
                      <a:r>
                        <a:rPr lang="ru-RU" sz="1200" dirty="0">
                          <a:effectLst/>
                          <a:latin typeface="Times New Roman" panose="02020603050405020304" pitchFamily="18" charset="0"/>
                          <a:cs typeface="Times New Roman" panose="02020603050405020304" pitchFamily="18" charset="0"/>
                        </a:rPr>
                        <a:t>1. Наклон вперед, достать руками до пальцев ног.</a:t>
                      </a:r>
                    </a:p>
                    <a:p>
                      <a:pPr indent="0" algn="l">
                        <a:spcAft>
                          <a:spcPts val="0"/>
                        </a:spcAft>
                      </a:pPr>
                      <a:r>
                        <a:rPr lang="ru-RU" sz="1200" dirty="0">
                          <a:effectLst/>
                          <a:latin typeface="Times New Roman" panose="02020603050405020304" pitchFamily="18" charset="0"/>
                          <a:cs typeface="Times New Roman" panose="02020603050405020304" pitchFamily="18" charset="0"/>
                        </a:rPr>
                        <a:t>2. И.П.</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ctr">
                        <a:spcAft>
                          <a:spcPts val="0"/>
                        </a:spcAft>
                      </a:pPr>
                      <a:r>
                        <a:rPr lang="ru-RU" sz="1200" kern="1200">
                          <a:effectLst/>
                          <a:latin typeface="Times New Roman" panose="02020603050405020304" pitchFamily="18" charset="0"/>
                          <a:cs typeface="Times New Roman" panose="02020603050405020304" pitchFamily="18" charset="0"/>
                        </a:rPr>
                        <a:t>Удерживать положение натяжения 12–15 сек.</a:t>
                      </a:r>
                      <a:endParaRPr lang="ru-RU" sz="1200">
                        <a:effectLst/>
                        <a:latin typeface="Times New Roman" panose="02020603050405020304" pitchFamily="18" charset="0"/>
                        <a:cs typeface="Times New Roman" panose="02020603050405020304" pitchFamily="18" charset="0"/>
                      </a:endParaRPr>
                    </a:p>
                    <a:p>
                      <a:pPr indent="0" algn="ctr">
                        <a:spcAft>
                          <a:spcPts val="0"/>
                        </a:spcAft>
                      </a:pPr>
                      <a:r>
                        <a:rPr lang="ru-RU" sz="1200" kern="1200">
                          <a:effectLst/>
                          <a:latin typeface="Times New Roman" panose="02020603050405020304" pitchFamily="18" charset="0"/>
                          <a:cs typeface="Times New Roman" panose="02020603050405020304" pitchFamily="18" charset="0"/>
                        </a:rPr>
                        <a:t>5 – 6 раз на каждую ногу. </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1097242081"/>
                  </a:ext>
                </a:extLst>
              </a:tr>
              <a:tr h="1104988">
                <a:tc>
                  <a:txBody>
                    <a:bodyPr/>
                    <a:lstStyle/>
                    <a:p>
                      <a:pPr indent="0" algn="l">
                        <a:lnSpc>
                          <a:spcPct val="115000"/>
                        </a:lnSpc>
                        <a:spcAft>
                          <a:spcPts val="0"/>
                        </a:spcAft>
                      </a:pPr>
                      <a:r>
                        <a:rPr lang="ru-RU" sz="1200">
                          <a:effectLst/>
                          <a:latin typeface="Times New Roman" panose="02020603050405020304" pitchFamily="18" charset="0"/>
                          <a:cs typeface="Times New Roman" panose="02020603050405020304" pitchFamily="18" charset="0"/>
                        </a:rPr>
                        <a:t>4</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spcAft>
                          <a:spcPts val="0"/>
                        </a:spcAft>
                      </a:pPr>
                      <a:r>
                        <a:rPr lang="ru-RU" sz="1200">
                          <a:effectLst/>
                          <a:latin typeface="Times New Roman" panose="02020603050405020304" pitchFamily="18" charset="0"/>
                          <a:cs typeface="Times New Roman" panose="02020603050405020304" pitchFamily="18" charset="0"/>
                        </a:rPr>
                        <a:t>«Ёжик»</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l">
                        <a:spcAft>
                          <a:spcPts val="0"/>
                        </a:spcAft>
                      </a:pPr>
                      <a:r>
                        <a:rPr lang="ru-RU" sz="1200" dirty="0">
                          <a:effectLst/>
                          <a:latin typeface="Times New Roman" panose="02020603050405020304" pitchFamily="18" charset="0"/>
                          <a:cs typeface="Times New Roman" panose="02020603050405020304" pitchFamily="18" charset="0"/>
                        </a:rPr>
                        <a:t>И.П. </a:t>
                      </a:r>
                      <a:r>
                        <a:rPr lang="ru-RU" sz="1200" dirty="0">
                          <a:effectLst/>
                          <a:latin typeface="Times New Roman" panose="02020603050405020304" pitchFamily="18" charset="0"/>
                          <a:cs typeface="Times New Roman" panose="02020603050405020304" pitchFamily="18" charset="0"/>
                          <a:sym typeface="Symbol" panose="05050102010706020507" pitchFamily="18" charset="2"/>
                        </a:rPr>
                        <a:t></a:t>
                      </a:r>
                      <a:r>
                        <a:rPr lang="ru-RU" sz="1200" dirty="0">
                          <a:effectLst/>
                          <a:latin typeface="Times New Roman" panose="02020603050405020304" pitchFamily="18" charset="0"/>
                          <a:cs typeface="Times New Roman" panose="02020603050405020304" pitchFamily="18" charset="0"/>
                        </a:rPr>
                        <a:t>сед ноги согнуты в коленях стопа к стопе.</a:t>
                      </a:r>
                    </a:p>
                    <a:p>
                      <a:pPr indent="0" algn="l">
                        <a:spcAft>
                          <a:spcPts val="0"/>
                        </a:spcAft>
                      </a:pPr>
                      <a:r>
                        <a:rPr lang="ru-RU" sz="1200" dirty="0">
                          <a:effectLst/>
                          <a:latin typeface="Times New Roman" panose="02020603050405020304" pitchFamily="18" charset="0"/>
                          <a:cs typeface="Times New Roman" panose="02020603050405020304" pitchFamily="18" charset="0"/>
                        </a:rPr>
                        <a:t>1. Наклон вперед, лбом коснуться пола, замочек вверх.</a:t>
                      </a:r>
                    </a:p>
                    <a:p>
                      <a:pPr indent="0" algn="l">
                        <a:spcAft>
                          <a:spcPts val="0"/>
                        </a:spcAft>
                      </a:pPr>
                      <a:r>
                        <a:rPr lang="ru-RU" sz="1200" dirty="0">
                          <a:effectLst/>
                          <a:latin typeface="Times New Roman" panose="02020603050405020304" pitchFamily="18" charset="0"/>
                          <a:cs typeface="Times New Roman" panose="02020603050405020304" pitchFamily="18" charset="0"/>
                        </a:rPr>
                        <a:t>2 И.П.</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ctr">
                        <a:spcAft>
                          <a:spcPts val="0"/>
                        </a:spcAft>
                      </a:pPr>
                      <a:r>
                        <a:rPr lang="ru-RU" sz="1200" kern="1200">
                          <a:effectLst/>
                          <a:latin typeface="Times New Roman" panose="02020603050405020304" pitchFamily="18" charset="0"/>
                          <a:cs typeface="Times New Roman" panose="02020603050405020304" pitchFamily="18" charset="0"/>
                        </a:rPr>
                        <a:t>Удерживать положение натяжения 12–15 сек.</a:t>
                      </a:r>
                      <a:endParaRPr lang="ru-RU" sz="1200">
                        <a:effectLst/>
                        <a:latin typeface="Times New Roman" panose="02020603050405020304" pitchFamily="18" charset="0"/>
                        <a:cs typeface="Times New Roman" panose="02020603050405020304" pitchFamily="18" charset="0"/>
                      </a:endParaRPr>
                    </a:p>
                    <a:p>
                      <a:pPr indent="0" algn="ctr">
                        <a:spcAft>
                          <a:spcPts val="0"/>
                        </a:spcAft>
                      </a:pPr>
                      <a:r>
                        <a:rPr lang="ru-RU" sz="1200" kern="1200">
                          <a:effectLst/>
                          <a:latin typeface="Times New Roman" panose="02020603050405020304" pitchFamily="18" charset="0"/>
                          <a:cs typeface="Times New Roman" panose="02020603050405020304" pitchFamily="18" charset="0"/>
                        </a:rPr>
                        <a:t>5 – 6 раз.</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2097903292"/>
                  </a:ext>
                </a:extLst>
              </a:tr>
              <a:tr h="1104988">
                <a:tc>
                  <a:txBody>
                    <a:bodyPr/>
                    <a:lstStyle/>
                    <a:p>
                      <a:pPr indent="0"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tc>
                  <a:txBody>
                    <a:bodyPr/>
                    <a:lstStyle/>
                    <a:p>
                      <a:pPr indent="0" algn="l">
                        <a:spcAft>
                          <a:spcPts val="0"/>
                        </a:spcAft>
                      </a:pPr>
                      <a:r>
                        <a:rPr lang="ru-RU" sz="1200">
                          <a:effectLst/>
                          <a:latin typeface="Times New Roman" panose="02020603050405020304" pitchFamily="18" charset="0"/>
                          <a:cs typeface="Times New Roman" panose="02020603050405020304" pitchFamily="18" charset="0"/>
                        </a:rPr>
                        <a:t>«Слон»</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l">
                        <a:spcAft>
                          <a:spcPts val="0"/>
                        </a:spcAft>
                      </a:pPr>
                      <a:r>
                        <a:rPr lang="ru-RU" sz="1200" dirty="0">
                          <a:effectLst/>
                          <a:latin typeface="Times New Roman" panose="02020603050405020304" pitchFamily="18" charset="0"/>
                          <a:cs typeface="Times New Roman" panose="02020603050405020304" pitchFamily="18" charset="0"/>
                        </a:rPr>
                        <a:t>И.П. – стоя, руки в замке за спиной, ноги вместе или слегка расставлены. </a:t>
                      </a:r>
                    </a:p>
                    <a:p>
                      <a:pPr indent="0" algn="l">
                        <a:spcAft>
                          <a:spcPts val="0"/>
                        </a:spcAft>
                      </a:pPr>
                      <a:r>
                        <a:rPr lang="ru-RU" sz="1200" dirty="0">
                          <a:effectLst/>
                          <a:latin typeface="Times New Roman" panose="02020603050405020304" pitchFamily="18" charset="0"/>
                          <a:cs typeface="Times New Roman" panose="02020603050405020304" pitchFamily="18" charset="0"/>
                        </a:rPr>
                        <a:t>1. Наклон вперед, руки в стороны (должны быть параллельны полу).</a:t>
                      </a:r>
                    </a:p>
                    <a:p>
                      <a:pPr indent="0" algn="l">
                        <a:spcAft>
                          <a:spcPts val="0"/>
                        </a:spcAft>
                      </a:pPr>
                      <a:r>
                        <a:rPr lang="ru-RU" sz="1200" dirty="0">
                          <a:effectLst/>
                          <a:latin typeface="Times New Roman" panose="02020603050405020304" pitchFamily="18" charset="0"/>
                          <a:cs typeface="Times New Roman" panose="02020603050405020304" pitchFamily="18" charset="0"/>
                        </a:rPr>
                        <a:t>2. И.П.</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gn="ctr">
                        <a:spcAft>
                          <a:spcPts val="0"/>
                        </a:spcAft>
                      </a:pPr>
                      <a:r>
                        <a:rPr lang="ru-RU" sz="1200" kern="1200" dirty="0">
                          <a:effectLst/>
                          <a:latin typeface="Times New Roman" panose="02020603050405020304" pitchFamily="18" charset="0"/>
                          <a:cs typeface="Times New Roman" panose="02020603050405020304" pitchFamily="18" charset="0"/>
                        </a:rPr>
                        <a:t>Удерживать положение натяжения 12–15 сек.</a:t>
                      </a:r>
                      <a:endParaRPr lang="ru-RU" sz="1200" dirty="0">
                        <a:effectLst/>
                        <a:latin typeface="Times New Roman" panose="02020603050405020304" pitchFamily="18" charset="0"/>
                        <a:cs typeface="Times New Roman" panose="02020603050405020304" pitchFamily="18" charset="0"/>
                      </a:endParaRPr>
                    </a:p>
                    <a:p>
                      <a:pPr indent="0" algn="ctr">
                        <a:spcAft>
                          <a:spcPts val="0"/>
                        </a:spcAft>
                      </a:pPr>
                      <a:r>
                        <a:rPr lang="ru-RU" sz="1200" kern="1200" dirty="0">
                          <a:effectLst/>
                          <a:latin typeface="Times New Roman" panose="02020603050405020304" pitchFamily="18" charset="0"/>
                          <a:cs typeface="Times New Roman" panose="02020603050405020304" pitchFamily="18" charset="0"/>
                        </a:rPr>
                        <a:t>5 – 6 раз.</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2369" marR="22369" marT="0" marB="0"/>
                </a:tc>
                <a:tc>
                  <a:txBody>
                    <a:bodyPr/>
                    <a:lstStyle/>
                    <a:p>
                      <a:pPr indent="0">
                        <a:lnSpc>
                          <a:spcPct val="115000"/>
                        </a:lnSpc>
                        <a:spcAft>
                          <a:spcPts val="0"/>
                        </a:spcAft>
                      </a:pP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2369" marR="22369" marT="0" marB="0"/>
                </a:tc>
                <a:extLst>
                  <a:ext uri="{0D108BD9-81ED-4DB2-BD59-A6C34878D82A}">
                    <a16:rowId xmlns:a16="http://schemas.microsoft.com/office/drawing/2014/main" val="3561614034"/>
                  </a:ext>
                </a:extLst>
              </a:tr>
            </a:tbl>
          </a:graphicData>
        </a:graphic>
      </p:graphicFrame>
      <p:sp>
        <p:nvSpPr>
          <p:cNvPr id="5" name="Rectangle 6">
            <a:extLst>
              <a:ext uri="{FF2B5EF4-FFF2-40B4-BE49-F238E27FC236}">
                <a16:creationId xmlns:a16="http://schemas.microsoft.com/office/drawing/2014/main" id="{440CEB5E-7930-4225-BB70-BD54785320C5}"/>
              </a:ext>
            </a:extLst>
          </p:cNvPr>
          <p:cNvSpPr>
            <a:spLocks noChangeArrowheads="1"/>
          </p:cNvSpPr>
          <p:nvPr/>
        </p:nvSpPr>
        <p:spPr bwMode="auto">
          <a:xfrm>
            <a:off x="636006" y="76199"/>
            <a:ext cx="1146890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Комплекс упражнений для развития гибкости посредством стретчинга на уроках физической культуры №3</a:t>
            </a:r>
            <a:endPar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11" name="Рисунок 10">
            <a:extLst>
              <a:ext uri="{FF2B5EF4-FFF2-40B4-BE49-F238E27FC236}">
                <a16:creationId xmlns:a16="http://schemas.microsoft.com/office/drawing/2014/main" id="{91A802AB-7DE2-4937-90C2-D81030C4156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52461" y="964927"/>
            <a:ext cx="1738445" cy="1070701"/>
          </a:xfrm>
          <a:prstGeom prst="rect">
            <a:avLst/>
          </a:prstGeom>
          <a:noFill/>
        </p:spPr>
      </p:pic>
      <p:pic>
        <p:nvPicPr>
          <p:cNvPr id="12" name="Рисунок 11">
            <a:extLst>
              <a:ext uri="{FF2B5EF4-FFF2-40B4-BE49-F238E27FC236}">
                <a16:creationId xmlns:a16="http://schemas.microsoft.com/office/drawing/2014/main" id="{1826DB4B-3BA6-4CAD-9D42-06DDD3113B7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52461" y="2021704"/>
            <a:ext cx="1754639" cy="1178696"/>
          </a:xfrm>
          <a:prstGeom prst="rect">
            <a:avLst/>
          </a:prstGeom>
          <a:noFill/>
        </p:spPr>
      </p:pic>
      <p:pic>
        <p:nvPicPr>
          <p:cNvPr id="13" name="Рисунок 12">
            <a:extLst>
              <a:ext uri="{FF2B5EF4-FFF2-40B4-BE49-F238E27FC236}">
                <a16:creationId xmlns:a16="http://schemas.microsoft.com/office/drawing/2014/main" id="{2C4ACF56-7E2C-4348-9B49-A0EA5F65108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30688" y="3200401"/>
            <a:ext cx="1760220" cy="1404256"/>
          </a:xfrm>
          <a:prstGeom prst="rect">
            <a:avLst/>
          </a:prstGeom>
          <a:noFill/>
        </p:spPr>
      </p:pic>
      <p:pic>
        <p:nvPicPr>
          <p:cNvPr id="14" name="Рисунок 13">
            <a:extLst>
              <a:ext uri="{FF2B5EF4-FFF2-40B4-BE49-F238E27FC236}">
                <a16:creationId xmlns:a16="http://schemas.microsoft.com/office/drawing/2014/main" id="{64B72851-1967-4CD6-A949-2F7348B2D85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336268" y="4506913"/>
            <a:ext cx="1754639" cy="1171358"/>
          </a:xfrm>
          <a:prstGeom prst="rect">
            <a:avLst/>
          </a:prstGeom>
          <a:noFill/>
        </p:spPr>
      </p:pic>
      <p:pic>
        <p:nvPicPr>
          <p:cNvPr id="15" name="Рисунок 14">
            <a:extLst>
              <a:ext uri="{FF2B5EF4-FFF2-40B4-BE49-F238E27FC236}">
                <a16:creationId xmlns:a16="http://schemas.microsoft.com/office/drawing/2014/main" id="{B1F532EA-F0F7-401D-A6BE-B6C4BBC343D1}"/>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18171" y="5678270"/>
            <a:ext cx="1772736" cy="1179729"/>
          </a:xfrm>
          <a:prstGeom prst="rect">
            <a:avLst/>
          </a:prstGeom>
          <a:noFill/>
        </p:spPr>
      </p:pic>
    </p:spTree>
    <p:extLst>
      <p:ext uri="{BB962C8B-B14F-4D97-AF65-F5344CB8AC3E}">
        <p14:creationId xmlns:p14="http://schemas.microsoft.com/office/powerpoint/2010/main" val="1143985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6F1D5-A822-4475-8A82-C6B55B63F42B}"/>
              </a:ext>
            </a:extLst>
          </p:cNvPr>
          <p:cNvSpPr txBox="1"/>
          <p:nvPr/>
        </p:nvSpPr>
        <p:spPr>
          <a:xfrm>
            <a:off x="2775858" y="253484"/>
            <a:ext cx="6879770" cy="400110"/>
          </a:xfrm>
          <a:prstGeom prst="rect">
            <a:avLst/>
          </a:prstGeom>
          <a:noFill/>
        </p:spPr>
        <p:txBody>
          <a:bodyPr wrap="square" rtlCol="0">
            <a:spAutoFit/>
          </a:bodyPr>
          <a:lstStyle/>
          <a:p>
            <a:pPr algn="ctr"/>
            <a:r>
              <a:rPr lang="ru-RU" sz="2000" b="1" dirty="0">
                <a:latin typeface="Times New Roman" panose="02020603050405020304" pitchFamily="18" charset="0"/>
                <a:cs typeface="Times New Roman" panose="02020603050405020304" pitchFamily="18" charset="0"/>
              </a:rPr>
              <a:t>Продолжение комплекса № 3</a:t>
            </a:r>
          </a:p>
        </p:txBody>
      </p:sp>
      <p:graphicFrame>
        <p:nvGraphicFramePr>
          <p:cNvPr id="11" name="Таблица 11">
            <a:extLst>
              <a:ext uri="{FF2B5EF4-FFF2-40B4-BE49-F238E27FC236}">
                <a16:creationId xmlns:a16="http://schemas.microsoft.com/office/drawing/2014/main" id="{673A14D2-C3AC-4331-9532-58DA176F9A28}"/>
              </a:ext>
            </a:extLst>
          </p:cNvPr>
          <p:cNvGraphicFramePr>
            <a:graphicFrameLocks noGrp="1"/>
          </p:cNvGraphicFramePr>
          <p:nvPr>
            <p:extLst>
              <p:ext uri="{D42A27DB-BD31-4B8C-83A1-F6EECF244321}">
                <p14:modId xmlns:p14="http://schemas.microsoft.com/office/powerpoint/2010/main" val="1152703781"/>
              </p:ext>
            </p:extLst>
          </p:nvPr>
        </p:nvGraphicFramePr>
        <p:xfrm>
          <a:off x="312055" y="947056"/>
          <a:ext cx="11607801" cy="3940630"/>
        </p:xfrm>
        <a:graphic>
          <a:graphicData uri="http://schemas.openxmlformats.org/drawingml/2006/table">
            <a:tbl>
              <a:tblPr firstRow="1" bandRow="1">
                <a:tableStyleId>{5C22544A-7EE6-4342-B048-85BDC9FD1C3A}</a:tableStyleId>
              </a:tblPr>
              <a:tblGrid>
                <a:gridCol w="362859">
                  <a:extLst>
                    <a:ext uri="{9D8B030D-6E8A-4147-A177-3AD203B41FA5}">
                      <a16:colId xmlns:a16="http://schemas.microsoft.com/office/drawing/2014/main" val="2527325203"/>
                    </a:ext>
                  </a:extLst>
                </a:gridCol>
                <a:gridCol w="1001486">
                  <a:extLst>
                    <a:ext uri="{9D8B030D-6E8A-4147-A177-3AD203B41FA5}">
                      <a16:colId xmlns:a16="http://schemas.microsoft.com/office/drawing/2014/main" val="3905519320"/>
                    </a:ext>
                  </a:extLst>
                </a:gridCol>
                <a:gridCol w="4038600">
                  <a:extLst>
                    <a:ext uri="{9D8B030D-6E8A-4147-A177-3AD203B41FA5}">
                      <a16:colId xmlns:a16="http://schemas.microsoft.com/office/drawing/2014/main" val="1364516987"/>
                    </a:ext>
                  </a:extLst>
                </a:gridCol>
                <a:gridCol w="3254829">
                  <a:extLst>
                    <a:ext uri="{9D8B030D-6E8A-4147-A177-3AD203B41FA5}">
                      <a16:colId xmlns:a16="http://schemas.microsoft.com/office/drawing/2014/main" val="4234468223"/>
                    </a:ext>
                  </a:extLst>
                </a:gridCol>
                <a:gridCol w="2950027">
                  <a:extLst>
                    <a:ext uri="{9D8B030D-6E8A-4147-A177-3AD203B41FA5}">
                      <a16:colId xmlns:a16="http://schemas.microsoft.com/office/drawing/2014/main" val="952486412"/>
                    </a:ext>
                  </a:extLst>
                </a:gridCol>
              </a:tblGrid>
              <a:tr h="1358198">
                <a:tc>
                  <a:txBody>
                    <a:bodyPr/>
                    <a:lstStyle/>
                    <a:p>
                      <a:pPr indent="0">
                        <a:lnSpc>
                          <a:spcPct val="115000"/>
                        </a:lnSpc>
                        <a:spcAft>
                          <a:spcPts val="0"/>
                        </a:spcAft>
                      </a:pPr>
                      <a:r>
                        <a:rPr lang="ru-RU" sz="1200" b="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tc>
                <a:tc>
                  <a:txBody>
                    <a:bodyPr/>
                    <a:lstStyle/>
                    <a:p>
                      <a:pPr indent="0" algn="ctr">
                        <a:spcAft>
                          <a:spcPts val="0"/>
                        </a:spcAft>
                      </a:pPr>
                      <a:r>
                        <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rPr>
                        <a:t>«Маятник»</a:t>
                      </a:r>
                    </a:p>
                  </a:txBody>
                  <a:tcPr marL="68580" marR="68580" marT="0" marB="0"/>
                </a:tc>
                <a:tc>
                  <a:txBody>
                    <a:bodyPr/>
                    <a:lstStyle/>
                    <a:p>
                      <a:pPr indent="0">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И.П. </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 лежа на спине, руки в стороны ладонями вниз. </a:t>
                      </a:r>
                    </a:p>
                    <a:p>
                      <a:pPr indent="0">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1. Поднять ноги, не сгибая колен. </a:t>
                      </a:r>
                    </a:p>
                    <a:p>
                      <a:pPr indent="0">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2, положить вправо </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 влево до касания пола.</a:t>
                      </a:r>
                    </a:p>
                    <a:p>
                      <a:pPr indent="0">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3. И.П</a:t>
                      </a:r>
                    </a:p>
                  </a:txBody>
                  <a:tcPr marL="68580" marR="68580" marT="0" marB="0"/>
                </a:tc>
                <a:tc>
                  <a:txBody>
                    <a:bodyPr/>
                    <a:lstStyle/>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Удерживать положение натяжения 12–15 сек.</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 6 в каждую сторону.</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0">
                        <a:lnSpc>
                          <a:spcPct val="115000"/>
                        </a:lnSpc>
                        <a:spcAft>
                          <a:spcPts val="0"/>
                        </a:spcAft>
                      </a:pPr>
                      <a:endParaRPr lang="ru-RU" sz="1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978115"/>
                  </a:ext>
                </a:extLst>
              </a:tr>
              <a:tr h="1243489">
                <a:tc>
                  <a:txBody>
                    <a:bodyPr/>
                    <a:lstStyle/>
                    <a:p>
                      <a:pPr indent="0">
                        <a:lnSpc>
                          <a:spcPct val="115000"/>
                        </a:lnSpc>
                        <a:spcAft>
                          <a:spcPts val="0"/>
                        </a:spcAft>
                      </a:pPr>
                      <a:r>
                        <a:rPr lang="ru-RU" sz="1200" b="0">
                          <a:effectLst/>
                          <a:latin typeface="Times New Roman" panose="02020603050405020304" pitchFamily="18" charset="0"/>
                          <a:ea typeface="Calibri" panose="020F0502020204030204" pitchFamily="34" charset="0"/>
                          <a:cs typeface="Times New Roman" panose="02020603050405020304" pitchFamily="18" charset="0"/>
                        </a:rPr>
                        <a:t>7</a:t>
                      </a:r>
                    </a:p>
                  </a:txBody>
                  <a:tcPr marL="68580" marR="68580" marT="0" marB="0"/>
                </a:tc>
                <a:tc>
                  <a:txBody>
                    <a:bodyPr/>
                    <a:lstStyle/>
                    <a:p>
                      <a:pPr indent="0" algn="ctr">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«Морская звезда»</a:t>
                      </a:r>
                    </a:p>
                  </a:txBody>
                  <a:tcPr marL="68580" marR="68580" marT="0" marB="0"/>
                </a:tc>
                <a:tc>
                  <a:txBody>
                    <a:bodyPr/>
                    <a:lstStyle/>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И.П. </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 стоя, ноги на ширине плеч, руки в стороны, ладони вниз. </a:t>
                      </a:r>
                    </a:p>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1. Наклон в сторону, достать носок противоположной ноги. </a:t>
                      </a:r>
                    </a:p>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2. И.П. </a:t>
                      </a:r>
                    </a:p>
                  </a:txBody>
                  <a:tcPr marL="68580" marR="68580" marT="0" marB="0"/>
                </a:tc>
                <a:tc>
                  <a:txBody>
                    <a:bodyPr/>
                    <a:lstStyle/>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Удерживать положение натяжения 12–15 сек.</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 6 в каждую сторону.</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0" algn="l">
                        <a:lnSpc>
                          <a:spcPct val="115000"/>
                        </a:lnSpc>
                        <a:spcAft>
                          <a:spcPts val="0"/>
                        </a:spcAft>
                      </a:pPr>
                      <a:endParaRPr lang="ru-RU" sz="1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7898387"/>
                  </a:ext>
                </a:extLst>
              </a:tr>
              <a:tr h="1338943">
                <a:tc>
                  <a:txBody>
                    <a:bodyPr/>
                    <a:lstStyle/>
                    <a:p>
                      <a:pPr indent="0">
                        <a:lnSpc>
                          <a:spcPct val="115000"/>
                        </a:lnSpc>
                        <a:spcAft>
                          <a:spcPts val="0"/>
                        </a:spcAft>
                      </a:pPr>
                      <a:r>
                        <a:rPr lang="ru-RU" sz="1200" b="0">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tc>
                <a:tc>
                  <a:txBody>
                    <a:bodyPr/>
                    <a:lstStyle/>
                    <a:p>
                      <a:pPr indent="0" algn="ctr">
                        <a:spcAft>
                          <a:spcPts val="0"/>
                        </a:spcAft>
                      </a:pPr>
                      <a:r>
                        <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rPr>
                        <a:t>«Лягушка»</a:t>
                      </a:r>
                    </a:p>
                  </a:txBody>
                  <a:tcPr marL="68580" marR="68580" marT="0" marB="0"/>
                </a:tc>
                <a:tc>
                  <a:txBody>
                    <a:bodyPr/>
                    <a:lstStyle/>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И.П. </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широкая стойка, стопы развернуты. </a:t>
                      </a:r>
                    </a:p>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1. Согнуть ноги – полуприсед -задержаться. </a:t>
                      </a:r>
                    </a:p>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2. И.П</a:t>
                      </a:r>
                    </a:p>
                    <a:p>
                      <a:pPr indent="0" algn="l">
                        <a:spcAft>
                          <a:spcPts val="0"/>
                        </a:spcAft>
                      </a:pPr>
                      <a:r>
                        <a:rPr lang="ru-RU" sz="1200" b="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tc>
                <a:tc>
                  <a:txBody>
                    <a:bodyPr/>
                    <a:lstStyle/>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Удерживать положение натяжения 12–15 сек.</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ctr">
                        <a:spcAft>
                          <a:spcPts val="0"/>
                        </a:spcAft>
                      </a:pPr>
                      <a:r>
                        <a:rPr lang="ru-RU" sz="1200" b="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 6 раз.</a:t>
                      </a:r>
                      <a:endPar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0" algn="l">
                        <a:lnSpc>
                          <a:spcPct val="115000"/>
                        </a:lnSpc>
                        <a:spcAft>
                          <a:spcPts val="0"/>
                        </a:spcAft>
                      </a:pPr>
                      <a:endParaRPr lang="ru-RU" sz="1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5878003"/>
                  </a:ext>
                </a:extLst>
              </a:tr>
            </a:tbl>
          </a:graphicData>
        </a:graphic>
      </p:graphicFrame>
      <p:pic>
        <p:nvPicPr>
          <p:cNvPr id="19" name="Рисунок 18">
            <a:extLst>
              <a:ext uri="{FF2B5EF4-FFF2-40B4-BE49-F238E27FC236}">
                <a16:creationId xmlns:a16="http://schemas.microsoft.com/office/drawing/2014/main" id="{DEB8E8BE-1D31-49E4-B376-23EE4821B73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30690" y="947058"/>
            <a:ext cx="1912620" cy="1344064"/>
          </a:xfrm>
          <a:prstGeom prst="rect">
            <a:avLst/>
          </a:prstGeom>
          <a:noFill/>
        </p:spPr>
      </p:pic>
      <p:pic>
        <p:nvPicPr>
          <p:cNvPr id="20" name="Рисунок 19">
            <a:extLst>
              <a:ext uri="{FF2B5EF4-FFF2-40B4-BE49-F238E27FC236}">
                <a16:creationId xmlns:a16="http://schemas.microsoft.com/office/drawing/2014/main" id="{7758AD09-CD9C-49A1-8514-4FB23217497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30689" y="2324100"/>
            <a:ext cx="1912619" cy="1273308"/>
          </a:xfrm>
          <a:prstGeom prst="rect">
            <a:avLst/>
          </a:prstGeom>
          <a:noFill/>
        </p:spPr>
      </p:pic>
      <p:pic>
        <p:nvPicPr>
          <p:cNvPr id="21" name="Рисунок 20">
            <a:extLst>
              <a:ext uri="{FF2B5EF4-FFF2-40B4-BE49-F238E27FC236}">
                <a16:creationId xmlns:a16="http://schemas.microsoft.com/office/drawing/2014/main" id="{84B40638-6C3B-4784-A6F2-8EE50A7C6BD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30688" y="3581400"/>
            <a:ext cx="1912619" cy="1273308"/>
          </a:xfrm>
          <a:prstGeom prst="rect">
            <a:avLst/>
          </a:prstGeom>
          <a:noFill/>
        </p:spPr>
      </p:pic>
    </p:spTree>
    <p:extLst>
      <p:ext uri="{BB962C8B-B14F-4D97-AF65-F5344CB8AC3E}">
        <p14:creationId xmlns:p14="http://schemas.microsoft.com/office/powerpoint/2010/main" val="3836485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66BBB6D-13DC-4892-9B0E-2758FFD21680}"/>
              </a:ext>
            </a:extLst>
          </p:cNvPr>
          <p:cNvSpPr/>
          <p:nvPr/>
        </p:nvSpPr>
        <p:spPr>
          <a:xfrm>
            <a:off x="4433537" y="211574"/>
            <a:ext cx="3979103" cy="954107"/>
          </a:xfrm>
          <a:prstGeom prst="rect">
            <a:avLst/>
          </a:prstGeom>
        </p:spPr>
        <p:txBody>
          <a:bodyPr wrap="none">
            <a:spAutoFit/>
          </a:bodyPr>
          <a:lstStyle/>
          <a:p>
            <a:pPr algn="ctr"/>
            <a:r>
              <a:rPr lang="ru-RU" sz="2800" b="1" dirty="0">
                <a:latin typeface="Times New Roman" panose="02020603050405020304" pitchFamily="18" charset="0"/>
                <a:cs typeface="Times New Roman" panose="02020603050405020304" pitchFamily="18" charset="0"/>
              </a:rPr>
              <a:t>Результаты по тесту </a:t>
            </a:r>
          </a:p>
          <a:p>
            <a:pPr algn="ctr"/>
            <a:r>
              <a:rPr lang="ru-RU" sz="2800" b="1" dirty="0">
                <a:solidFill>
                  <a:schemeClr val="dk1"/>
                </a:solidFill>
                <a:latin typeface="Times New Roman" panose="02020603050405020304" pitchFamily="18" charset="0"/>
                <a:cs typeface="Times New Roman" panose="02020603050405020304" pitchFamily="18" charset="0"/>
              </a:rPr>
              <a:t>«</a:t>
            </a:r>
            <a:r>
              <a:rPr lang="ru-RU" sz="2800" b="1" dirty="0" err="1">
                <a:solidFill>
                  <a:schemeClr val="dk1"/>
                </a:solidFill>
                <a:latin typeface="Times New Roman" panose="02020603050405020304" pitchFamily="18" charset="0"/>
                <a:cs typeface="Times New Roman" panose="02020603050405020304" pitchFamily="18" charset="0"/>
              </a:rPr>
              <a:t>Выкрут</a:t>
            </a:r>
            <a:r>
              <a:rPr lang="ru-RU" sz="2800" b="1" dirty="0">
                <a:solidFill>
                  <a:schemeClr val="dk1"/>
                </a:solidFill>
                <a:latin typeface="Times New Roman" panose="02020603050405020304" pitchFamily="18" charset="0"/>
                <a:cs typeface="Times New Roman" panose="02020603050405020304" pitchFamily="18" charset="0"/>
              </a:rPr>
              <a:t> прямых рук» </a:t>
            </a:r>
            <a:endParaRPr lang="ru-RU" sz="2800" dirty="0">
              <a:latin typeface="Times New Roman" panose="02020603050405020304" pitchFamily="18" charset="0"/>
              <a:cs typeface="Times New Roman" panose="02020603050405020304" pitchFamily="18" charset="0"/>
            </a:endParaRPr>
          </a:p>
        </p:txBody>
      </p:sp>
      <p:graphicFrame>
        <p:nvGraphicFramePr>
          <p:cNvPr id="5" name="Диаграмма 4">
            <a:extLst>
              <a:ext uri="{FF2B5EF4-FFF2-40B4-BE49-F238E27FC236}">
                <a16:creationId xmlns:a16="http://schemas.microsoft.com/office/drawing/2014/main" id="{0CC6050B-5065-4C8B-8BF0-27DF839B890F}"/>
              </a:ext>
            </a:extLst>
          </p:cNvPr>
          <p:cNvGraphicFramePr/>
          <p:nvPr>
            <p:extLst>
              <p:ext uri="{D42A27DB-BD31-4B8C-83A1-F6EECF244321}">
                <p14:modId xmlns:p14="http://schemas.microsoft.com/office/powerpoint/2010/main" val="1100829981"/>
              </p:ext>
            </p:extLst>
          </p:nvPr>
        </p:nvGraphicFramePr>
        <p:xfrm>
          <a:off x="243838" y="1939854"/>
          <a:ext cx="6055362" cy="397764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C43DF504-9358-4BF5-B63A-5F415B5CA094}"/>
              </a:ext>
            </a:extLst>
          </p:cNvPr>
          <p:cNvSpPr txBox="1"/>
          <p:nvPr/>
        </p:nvSpPr>
        <p:spPr>
          <a:xfrm>
            <a:off x="1295846" y="1416634"/>
            <a:ext cx="3389967" cy="461665"/>
          </a:xfrm>
          <a:prstGeom prst="rect">
            <a:avLst/>
          </a:prstGeom>
          <a:noFill/>
        </p:spPr>
        <p:txBody>
          <a:bodyPr wrap="none" rtlCol="0">
            <a:spAutoFit/>
          </a:bodyPr>
          <a:lstStyle/>
          <a:p>
            <a:r>
              <a:rPr lang="ru-RU" sz="2400" dirty="0">
                <a:latin typeface="Times New Roman" panose="02020603050405020304" pitchFamily="18" charset="0"/>
                <a:cs typeface="Times New Roman" panose="02020603050405020304" pitchFamily="18" charset="0"/>
              </a:rPr>
              <a:t>На начало эксперимента</a:t>
            </a:r>
          </a:p>
        </p:txBody>
      </p:sp>
      <p:graphicFrame>
        <p:nvGraphicFramePr>
          <p:cNvPr id="7" name="Диаграмма 6">
            <a:extLst>
              <a:ext uri="{FF2B5EF4-FFF2-40B4-BE49-F238E27FC236}">
                <a16:creationId xmlns:a16="http://schemas.microsoft.com/office/drawing/2014/main" id="{4C205B1B-EA2E-4D12-A242-B84E0E1A9162}"/>
              </a:ext>
            </a:extLst>
          </p:cNvPr>
          <p:cNvGraphicFramePr/>
          <p:nvPr>
            <p:extLst>
              <p:ext uri="{D42A27DB-BD31-4B8C-83A1-F6EECF244321}">
                <p14:modId xmlns:p14="http://schemas.microsoft.com/office/powerpoint/2010/main" val="3069186733"/>
              </p:ext>
            </p:extLst>
          </p:nvPr>
        </p:nvGraphicFramePr>
        <p:xfrm>
          <a:off x="6270769" y="2068708"/>
          <a:ext cx="5821680" cy="3848786"/>
        </p:xfrm>
        <a:graphic>
          <a:graphicData uri="http://schemas.openxmlformats.org/drawingml/2006/chart">
            <c:chart xmlns:c="http://schemas.openxmlformats.org/drawingml/2006/chart" xmlns:r="http://schemas.openxmlformats.org/officeDocument/2006/relationships" r:id="rId3"/>
          </a:graphicData>
        </a:graphic>
      </p:graphicFrame>
      <p:sp>
        <p:nvSpPr>
          <p:cNvPr id="8" name="Прямоугольник 7">
            <a:extLst>
              <a:ext uri="{FF2B5EF4-FFF2-40B4-BE49-F238E27FC236}">
                <a16:creationId xmlns:a16="http://schemas.microsoft.com/office/drawing/2014/main" id="{8B956187-9BE0-4204-940A-14820425B2DB}"/>
              </a:ext>
            </a:extLst>
          </p:cNvPr>
          <p:cNvSpPr/>
          <p:nvPr/>
        </p:nvSpPr>
        <p:spPr>
          <a:xfrm>
            <a:off x="7211519" y="1416634"/>
            <a:ext cx="3940181"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На окончание эксперимента </a:t>
            </a:r>
          </a:p>
        </p:txBody>
      </p:sp>
    </p:spTree>
    <p:extLst>
      <p:ext uri="{BB962C8B-B14F-4D97-AF65-F5344CB8AC3E}">
        <p14:creationId xmlns:p14="http://schemas.microsoft.com/office/powerpoint/2010/main" val="2783937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38A6D46-C767-4F5D-BDA9-1636C7B297DE}"/>
              </a:ext>
            </a:extLst>
          </p:cNvPr>
          <p:cNvSpPr/>
          <p:nvPr/>
        </p:nvSpPr>
        <p:spPr>
          <a:xfrm>
            <a:off x="3048000" y="225475"/>
            <a:ext cx="6096000" cy="954107"/>
          </a:xfrm>
          <a:prstGeom prst="rect">
            <a:avLst/>
          </a:prstGeom>
        </p:spPr>
        <p:txBody>
          <a:bodyPr>
            <a:spAutoFit/>
          </a:bodyPr>
          <a:lstStyle/>
          <a:p>
            <a:pPr algn="ctr"/>
            <a:r>
              <a:rPr lang="ru-RU" sz="2800" b="1" dirty="0">
                <a:latin typeface="Times New Roman" panose="02020603050405020304" pitchFamily="18" charset="0"/>
                <a:cs typeface="Times New Roman" panose="02020603050405020304" pitchFamily="18" charset="0"/>
              </a:rPr>
              <a:t>Результаты по тесту</a:t>
            </a:r>
            <a:endParaRPr lang="ru-RU" sz="2800" dirty="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«Поперечный шпагат» </a:t>
            </a:r>
            <a:endParaRPr lang="ru-RU" sz="2800" dirty="0">
              <a:latin typeface="Times New Roman" panose="02020603050405020304" pitchFamily="18" charset="0"/>
              <a:cs typeface="Times New Roman" panose="02020603050405020304" pitchFamily="18" charset="0"/>
            </a:endParaRPr>
          </a:p>
        </p:txBody>
      </p:sp>
      <p:graphicFrame>
        <p:nvGraphicFramePr>
          <p:cNvPr id="5" name="Диаграмма 4">
            <a:extLst>
              <a:ext uri="{FF2B5EF4-FFF2-40B4-BE49-F238E27FC236}">
                <a16:creationId xmlns:a16="http://schemas.microsoft.com/office/drawing/2014/main" id="{34693D9F-B49F-4A03-8F04-C4CBD281BEB4}"/>
              </a:ext>
            </a:extLst>
          </p:cNvPr>
          <p:cNvGraphicFramePr/>
          <p:nvPr>
            <p:extLst>
              <p:ext uri="{D42A27DB-BD31-4B8C-83A1-F6EECF244321}">
                <p14:modId xmlns:p14="http://schemas.microsoft.com/office/powerpoint/2010/main" val="2081479002"/>
              </p:ext>
            </p:extLst>
          </p:nvPr>
        </p:nvGraphicFramePr>
        <p:xfrm>
          <a:off x="560674" y="2164470"/>
          <a:ext cx="5698612" cy="31031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Диаграмма 5">
            <a:extLst>
              <a:ext uri="{FF2B5EF4-FFF2-40B4-BE49-F238E27FC236}">
                <a16:creationId xmlns:a16="http://schemas.microsoft.com/office/drawing/2014/main" id="{3D4997C0-1EA9-4AA8-8C08-ED5E05F7B79F}"/>
              </a:ext>
            </a:extLst>
          </p:cNvPr>
          <p:cNvGraphicFramePr/>
          <p:nvPr>
            <p:extLst>
              <p:ext uri="{D42A27DB-BD31-4B8C-83A1-F6EECF244321}">
                <p14:modId xmlns:p14="http://schemas.microsoft.com/office/powerpoint/2010/main" val="1032969162"/>
              </p:ext>
            </p:extLst>
          </p:nvPr>
        </p:nvGraphicFramePr>
        <p:xfrm>
          <a:off x="6176435" y="2220686"/>
          <a:ext cx="5580136" cy="2990724"/>
        </p:xfrm>
        <a:graphic>
          <a:graphicData uri="http://schemas.openxmlformats.org/drawingml/2006/chart">
            <c:chart xmlns:c="http://schemas.openxmlformats.org/drawingml/2006/chart" xmlns:r="http://schemas.openxmlformats.org/officeDocument/2006/relationships" r:id="rId3"/>
          </a:graphicData>
        </a:graphic>
      </p:graphicFrame>
      <p:sp>
        <p:nvSpPr>
          <p:cNvPr id="7" name="Прямоугольник 6">
            <a:extLst>
              <a:ext uri="{FF2B5EF4-FFF2-40B4-BE49-F238E27FC236}">
                <a16:creationId xmlns:a16="http://schemas.microsoft.com/office/drawing/2014/main" id="{82AAA490-292F-4B16-AB4A-84AF63B83FF7}"/>
              </a:ext>
            </a:extLst>
          </p:cNvPr>
          <p:cNvSpPr/>
          <p:nvPr/>
        </p:nvSpPr>
        <p:spPr>
          <a:xfrm>
            <a:off x="1448871" y="1646590"/>
            <a:ext cx="3389967" cy="461665"/>
          </a:xfrm>
          <a:prstGeom prst="rect">
            <a:avLst/>
          </a:prstGeom>
        </p:spPr>
        <p:txBody>
          <a:bodyPr wrap="none">
            <a:spAutoFit/>
          </a:bodyPr>
          <a:lstStyle/>
          <a:p>
            <a:pPr algn="ctr"/>
            <a:r>
              <a:rPr lang="ru-RU" sz="2400" dirty="0">
                <a:latin typeface="Times New Roman" panose="02020603050405020304" pitchFamily="18" charset="0"/>
                <a:cs typeface="Times New Roman" panose="02020603050405020304" pitchFamily="18" charset="0"/>
              </a:rPr>
              <a:t>На начало эксперимента</a:t>
            </a:r>
          </a:p>
        </p:txBody>
      </p:sp>
      <p:sp>
        <p:nvSpPr>
          <p:cNvPr id="8" name="Прямоугольник 7">
            <a:extLst>
              <a:ext uri="{FF2B5EF4-FFF2-40B4-BE49-F238E27FC236}">
                <a16:creationId xmlns:a16="http://schemas.microsoft.com/office/drawing/2014/main" id="{BC45D466-4586-4731-BE4B-C98F4783FA1A}"/>
              </a:ext>
            </a:extLst>
          </p:cNvPr>
          <p:cNvSpPr/>
          <p:nvPr/>
        </p:nvSpPr>
        <p:spPr>
          <a:xfrm>
            <a:off x="6821608" y="1646590"/>
            <a:ext cx="3940181" cy="461665"/>
          </a:xfrm>
          <a:prstGeom prst="rect">
            <a:avLst/>
          </a:prstGeom>
        </p:spPr>
        <p:txBody>
          <a:bodyPr wrap="none">
            <a:spAutoFit/>
          </a:bodyPr>
          <a:lstStyle/>
          <a:p>
            <a:pPr algn="ctr"/>
            <a:r>
              <a:rPr lang="ru-RU" sz="2400" dirty="0">
                <a:latin typeface="Times New Roman" panose="02020603050405020304" pitchFamily="18" charset="0"/>
                <a:cs typeface="Times New Roman" panose="02020603050405020304" pitchFamily="18" charset="0"/>
              </a:rPr>
              <a:t>На окончание эксперимента </a:t>
            </a:r>
          </a:p>
        </p:txBody>
      </p:sp>
    </p:spTree>
    <p:extLst>
      <p:ext uri="{BB962C8B-B14F-4D97-AF65-F5344CB8AC3E}">
        <p14:creationId xmlns:p14="http://schemas.microsoft.com/office/powerpoint/2010/main" val="1013780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470A12B5-85E1-402A-B978-16057EB0B264}"/>
              </a:ext>
            </a:extLst>
          </p:cNvPr>
          <p:cNvSpPr/>
          <p:nvPr/>
        </p:nvSpPr>
        <p:spPr>
          <a:xfrm>
            <a:off x="4416143" y="143314"/>
            <a:ext cx="3555652" cy="954107"/>
          </a:xfrm>
          <a:prstGeom prst="rect">
            <a:avLst/>
          </a:prstGeom>
        </p:spPr>
        <p:txBody>
          <a:bodyPr wrap="none">
            <a:spAutoFit/>
          </a:bodyPr>
          <a:lstStyle/>
          <a:p>
            <a:pPr algn="ctr"/>
            <a:r>
              <a:rPr lang="ru-RU" sz="2800" b="1" dirty="0">
                <a:latin typeface="Times New Roman" panose="02020603050405020304" pitchFamily="18" charset="0"/>
                <a:cs typeface="Times New Roman" panose="02020603050405020304" pitchFamily="18" charset="0"/>
              </a:rPr>
              <a:t>Результаты по тесту </a:t>
            </a:r>
          </a:p>
          <a:p>
            <a:pPr algn="ctr"/>
            <a:r>
              <a:rPr lang="ru-RU" sz="2800" b="1" dirty="0">
                <a:latin typeface="Times New Roman" panose="02020603050405020304" pitchFamily="18" charset="0"/>
                <a:cs typeface="Times New Roman" panose="02020603050405020304" pitchFamily="18" charset="0"/>
              </a:rPr>
              <a:t>«Мостик» </a:t>
            </a:r>
            <a:endParaRPr lang="ru-RU" sz="2800" dirty="0">
              <a:latin typeface="Times New Roman" panose="02020603050405020304" pitchFamily="18" charset="0"/>
              <a:cs typeface="Times New Roman" panose="02020603050405020304" pitchFamily="18" charset="0"/>
            </a:endParaRPr>
          </a:p>
        </p:txBody>
      </p:sp>
      <p:graphicFrame>
        <p:nvGraphicFramePr>
          <p:cNvPr id="5" name="Диаграмма 4">
            <a:extLst>
              <a:ext uri="{FF2B5EF4-FFF2-40B4-BE49-F238E27FC236}">
                <a16:creationId xmlns:a16="http://schemas.microsoft.com/office/drawing/2014/main" id="{5DCD5CF2-D1CA-4066-8C56-79F261E37C82}"/>
              </a:ext>
            </a:extLst>
          </p:cNvPr>
          <p:cNvGraphicFramePr/>
          <p:nvPr>
            <p:extLst>
              <p:ext uri="{D42A27DB-BD31-4B8C-83A1-F6EECF244321}">
                <p14:modId xmlns:p14="http://schemas.microsoft.com/office/powerpoint/2010/main" val="1255982531"/>
              </p:ext>
            </p:extLst>
          </p:nvPr>
        </p:nvGraphicFramePr>
        <p:xfrm>
          <a:off x="6081920" y="2296421"/>
          <a:ext cx="5996530" cy="29500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Диаграмма 5">
            <a:extLst>
              <a:ext uri="{FF2B5EF4-FFF2-40B4-BE49-F238E27FC236}">
                <a16:creationId xmlns:a16="http://schemas.microsoft.com/office/drawing/2014/main" id="{C66EB9CA-8BFD-4055-B59E-38B4A69D4275}"/>
              </a:ext>
            </a:extLst>
          </p:cNvPr>
          <p:cNvGraphicFramePr/>
          <p:nvPr>
            <p:extLst>
              <p:ext uri="{D42A27DB-BD31-4B8C-83A1-F6EECF244321}">
                <p14:modId xmlns:p14="http://schemas.microsoft.com/office/powerpoint/2010/main" val="981263295"/>
              </p:ext>
            </p:extLst>
          </p:nvPr>
        </p:nvGraphicFramePr>
        <p:xfrm>
          <a:off x="579876" y="2163720"/>
          <a:ext cx="5614093" cy="2950029"/>
        </p:xfrm>
        <a:graphic>
          <a:graphicData uri="http://schemas.openxmlformats.org/drawingml/2006/chart">
            <c:chart xmlns:c="http://schemas.openxmlformats.org/drawingml/2006/chart" xmlns:r="http://schemas.openxmlformats.org/officeDocument/2006/relationships" r:id="rId3"/>
          </a:graphicData>
        </a:graphic>
      </p:graphicFrame>
      <p:sp>
        <p:nvSpPr>
          <p:cNvPr id="7" name="Прямоугольник 6">
            <a:extLst>
              <a:ext uri="{FF2B5EF4-FFF2-40B4-BE49-F238E27FC236}">
                <a16:creationId xmlns:a16="http://schemas.microsoft.com/office/drawing/2014/main" id="{789A9088-0290-4A3C-820C-BD79125B86E1}"/>
              </a:ext>
            </a:extLst>
          </p:cNvPr>
          <p:cNvSpPr/>
          <p:nvPr/>
        </p:nvSpPr>
        <p:spPr>
          <a:xfrm>
            <a:off x="1691940" y="1589314"/>
            <a:ext cx="3389967"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На начало эксперимента</a:t>
            </a:r>
          </a:p>
        </p:txBody>
      </p:sp>
      <p:sp>
        <p:nvSpPr>
          <p:cNvPr id="8" name="Прямоугольник 7">
            <a:extLst>
              <a:ext uri="{FF2B5EF4-FFF2-40B4-BE49-F238E27FC236}">
                <a16:creationId xmlns:a16="http://schemas.microsoft.com/office/drawing/2014/main" id="{97FABF02-B822-4EF0-8A65-87AB3524EE76}"/>
              </a:ext>
            </a:extLst>
          </p:cNvPr>
          <p:cNvSpPr/>
          <p:nvPr/>
        </p:nvSpPr>
        <p:spPr>
          <a:xfrm>
            <a:off x="7110095" y="1589314"/>
            <a:ext cx="3940181"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На окончание эксперимента </a:t>
            </a:r>
          </a:p>
        </p:txBody>
      </p:sp>
    </p:spTree>
    <p:extLst>
      <p:ext uri="{BB962C8B-B14F-4D97-AF65-F5344CB8AC3E}">
        <p14:creationId xmlns:p14="http://schemas.microsoft.com/office/powerpoint/2010/main" val="2677278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545EB08-9AC4-4A3D-9916-717B672E8B59}"/>
              </a:ext>
            </a:extLst>
          </p:cNvPr>
          <p:cNvSpPr/>
          <p:nvPr/>
        </p:nvSpPr>
        <p:spPr>
          <a:xfrm>
            <a:off x="4072605" y="215484"/>
            <a:ext cx="4461926" cy="954107"/>
          </a:xfrm>
          <a:prstGeom prst="rect">
            <a:avLst/>
          </a:prstGeom>
        </p:spPr>
        <p:txBody>
          <a:bodyPr wrap="none">
            <a:spAutoFit/>
          </a:bodyPr>
          <a:lstStyle/>
          <a:p>
            <a:pPr algn="ctr"/>
            <a:r>
              <a:rPr lang="ru-RU" sz="2800" b="1" dirty="0">
                <a:latin typeface="Times New Roman" panose="02020603050405020304" pitchFamily="18" charset="0"/>
                <a:cs typeface="Times New Roman" panose="02020603050405020304" pitchFamily="18" charset="0"/>
              </a:rPr>
              <a:t>Результаты по тесту</a:t>
            </a:r>
          </a:p>
          <a:p>
            <a:pPr algn="ctr"/>
            <a:r>
              <a:rPr lang="ru-RU" sz="2800" b="1" dirty="0">
                <a:solidFill>
                  <a:srgbClr val="000000"/>
                </a:solidFill>
                <a:latin typeface="Times New Roman" panose="02020603050405020304" pitchFamily="18" charset="0"/>
                <a:ea typeface="Calibri" panose="020F0502020204030204" pitchFamily="34" charset="0"/>
              </a:rPr>
              <a:t> «Отведение стоп от себя» </a:t>
            </a:r>
            <a:endParaRPr lang="ru-RU" sz="2800" dirty="0"/>
          </a:p>
        </p:txBody>
      </p:sp>
      <p:graphicFrame>
        <p:nvGraphicFramePr>
          <p:cNvPr id="6" name="Диаграмма 5">
            <a:extLst>
              <a:ext uri="{FF2B5EF4-FFF2-40B4-BE49-F238E27FC236}">
                <a16:creationId xmlns:a16="http://schemas.microsoft.com/office/drawing/2014/main" id="{C76109CD-BBED-46C8-AB3A-3CE1BDF26E9F}"/>
              </a:ext>
            </a:extLst>
          </p:cNvPr>
          <p:cNvGraphicFramePr/>
          <p:nvPr>
            <p:extLst>
              <p:ext uri="{D42A27DB-BD31-4B8C-83A1-F6EECF244321}">
                <p14:modId xmlns:p14="http://schemas.microsoft.com/office/powerpoint/2010/main" val="2296084631"/>
              </p:ext>
            </p:extLst>
          </p:nvPr>
        </p:nvGraphicFramePr>
        <p:xfrm>
          <a:off x="383521" y="2268021"/>
          <a:ext cx="5618389" cy="2949466"/>
        </p:xfrm>
        <a:graphic>
          <a:graphicData uri="http://schemas.openxmlformats.org/drawingml/2006/chart">
            <c:chart xmlns:c="http://schemas.openxmlformats.org/drawingml/2006/chart" xmlns:r="http://schemas.openxmlformats.org/officeDocument/2006/relationships" r:id="rId2"/>
          </a:graphicData>
        </a:graphic>
      </p:graphicFrame>
      <p:sp>
        <p:nvSpPr>
          <p:cNvPr id="7" name="Прямоугольник 6">
            <a:extLst>
              <a:ext uri="{FF2B5EF4-FFF2-40B4-BE49-F238E27FC236}">
                <a16:creationId xmlns:a16="http://schemas.microsoft.com/office/drawing/2014/main" id="{0776AE39-0636-420F-94BC-9D58371FEBA9}"/>
              </a:ext>
            </a:extLst>
          </p:cNvPr>
          <p:cNvSpPr/>
          <p:nvPr/>
        </p:nvSpPr>
        <p:spPr>
          <a:xfrm>
            <a:off x="1799391" y="1646646"/>
            <a:ext cx="3389967"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На начало эксперимента</a:t>
            </a:r>
          </a:p>
        </p:txBody>
      </p:sp>
      <p:sp>
        <p:nvSpPr>
          <p:cNvPr id="8" name="Прямоугольник 7">
            <a:extLst>
              <a:ext uri="{FF2B5EF4-FFF2-40B4-BE49-F238E27FC236}">
                <a16:creationId xmlns:a16="http://schemas.microsoft.com/office/drawing/2014/main" id="{97E34C8E-F6E9-4628-92C6-FDB1110424CB}"/>
              </a:ext>
            </a:extLst>
          </p:cNvPr>
          <p:cNvSpPr/>
          <p:nvPr/>
        </p:nvSpPr>
        <p:spPr>
          <a:xfrm>
            <a:off x="7131927" y="1646645"/>
            <a:ext cx="3940181"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На окончание эксперимента </a:t>
            </a:r>
          </a:p>
        </p:txBody>
      </p:sp>
      <p:graphicFrame>
        <p:nvGraphicFramePr>
          <p:cNvPr id="9" name="Диаграмма 8">
            <a:extLst>
              <a:ext uri="{FF2B5EF4-FFF2-40B4-BE49-F238E27FC236}">
                <a16:creationId xmlns:a16="http://schemas.microsoft.com/office/drawing/2014/main" id="{062A2C39-172F-44C2-8DEF-235D6436C9CB}"/>
              </a:ext>
            </a:extLst>
          </p:cNvPr>
          <p:cNvGraphicFramePr/>
          <p:nvPr>
            <p:extLst>
              <p:ext uri="{D42A27DB-BD31-4B8C-83A1-F6EECF244321}">
                <p14:modId xmlns:p14="http://schemas.microsoft.com/office/powerpoint/2010/main" val="3104569525"/>
              </p:ext>
            </p:extLst>
          </p:nvPr>
        </p:nvGraphicFramePr>
        <p:xfrm>
          <a:off x="6001910" y="2191232"/>
          <a:ext cx="5791200" cy="31030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5340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E881E7-B452-43E5-AAC9-A073F0912535}"/>
              </a:ext>
            </a:extLst>
          </p:cNvPr>
          <p:cNvSpPr txBox="1"/>
          <p:nvPr/>
        </p:nvSpPr>
        <p:spPr>
          <a:xfrm>
            <a:off x="-424206" y="364330"/>
            <a:ext cx="4168611" cy="584775"/>
          </a:xfrm>
          <a:prstGeom prst="rect">
            <a:avLst/>
          </a:prstGeom>
          <a:noFill/>
        </p:spPr>
        <p:txBody>
          <a:bodyPr wrap="square" rtlCol="0">
            <a:spAutoFit/>
          </a:bodyPr>
          <a:lstStyle/>
          <a:p>
            <a:pPr algn="ctr"/>
            <a:r>
              <a:rPr lang="ru-RU" sz="3200" b="1" dirty="0">
                <a:latin typeface="Times New Roman" panose="02020603050405020304" pitchFamily="18" charset="0"/>
                <a:cs typeface="Times New Roman" panose="02020603050405020304" pitchFamily="18" charset="0"/>
              </a:rPr>
              <a:t>Заключение</a:t>
            </a:r>
          </a:p>
        </p:txBody>
      </p:sp>
      <p:sp>
        <p:nvSpPr>
          <p:cNvPr id="2" name="Прямоугольник 1">
            <a:extLst>
              <a:ext uri="{FF2B5EF4-FFF2-40B4-BE49-F238E27FC236}">
                <a16:creationId xmlns:a16="http://schemas.microsoft.com/office/drawing/2014/main" id="{28939176-5E15-42B0-A32A-DAC69CC6507E}"/>
              </a:ext>
            </a:extLst>
          </p:cNvPr>
          <p:cNvSpPr/>
          <p:nvPr/>
        </p:nvSpPr>
        <p:spPr>
          <a:xfrm>
            <a:off x="406045" y="584348"/>
            <a:ext cx="11386887" cy="6614568"/>
          </a:xfrm>
          <a:prstGeom prst="rect">
            <a:avLst/>
          </a:prstGeom>
        </p:spPr>
        <p:txBody>
          <a:bodyPr wrap="square">
            <a:spAutoFit/>
          </a:bodyPr>
          <a:lstStyle/>
          <a:p>
            <a:pPr algn="just">
              <a:lnSpc>
                <a:spcPct val="150000"/>
              </a:lnSpc>
              <a:spcAft>
                <a:spcPts val="0"/>
              </a:spcAft>
            </a:pP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При изучении научно-методической литературы и анализа накопленного опыта в теории и практики по проблеме исследования, мы пришли к следующим выводам: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гибкость — </a:t>
            </a:r>
            <a:r>
              <a:rPr lang="ru-RU" dirty="0">
                <a:latin typeface="Times New Roman" panose="02020603050405020304" pitchFamily="18" charset="0"/>
                <a:ea typeface="Calibri" panose="020F0502020204030204" pitchFamily="34" charset="0"/>
                <a:cs typeface="Times New Roman" panose="02020603050405020304" pitchFamily="18" charset="0"/>
              </a:rPr>
              <a:t>это способность выполнять упражнения с большой амплитудой.</a:t>
            </a:r>
          </a:p>
          <a:p>
            <a:pPr algn="just">
              <a:lnSpc>
                <a:spcPct val="150000"/>
              </a:lnSpc>
            </a:pPr>
            <a:r>
              <a:rPr lang="ru-RU" dirty="0">
                <a:latin typeface="Times New Roman" panose="02020603050405020304" pitchFamily="18" charset="0"/>
                <a:cs typeface="Times New Roman" panose="02020603050405020304" pitchFamily="18" charset="0"/>
              </a:rPr>
              <a:t>        Были составлены 3 комплекса специальных упражнений, которые применялись на протяжении 4 недель.</a:t>
            </a:r>
          </a:p>
          <a:p>
            <a:pPr algn="just">
              <a:lnSpc>
                <a:spcPct val="150000"/>
              </a:lnSpc>
            </a:pPr>
            <a:r>
              <a:rPr lang="ru-RU" dirty="0">
                <a:latin typeface="Times New Roman" panose="02020603050405020304" pitchFamily="18" charset="0"/>
                <a:cs typeface="Times New Roman" panose="02020603050405020304" pitchFamily="18" charset="0"/>
              </a:rPr>
              <a:t>В процессе проведенного эксперимента была выявлена эффективность развития гибкости у обучающихся младшего школьного возраста на уроках гимнастики с использованием упражнений стретчинга, в результате которой достоверно улучшились показатели подвижности различных суставов в экспериментальной группе.</a:t>
            </a:r>
          </a:p>
          <a:p>
            <a:pPr algn="just">
              <a:lnSpc>
                <a:spcPct val="150000"/>
              </a:lnSpc>
            </a:pPr>
            <a:r>
              <a:rPr lang="ru-RU" dirty="0">
                <a:latin typeface="Times New Roman" panose="02020603050405020304" pitchFamily="18" charset="0"/>
                <a:cs typeface="Times New Roman" panose="02020603050405020304" pitchFamily="18" charset="0"/>
              </a:rPr>
              <a:t>       После проведения комплексов результаты показали: 41,5 % повысили свою результаты в экспериментальной группе, а в контрольной группе повысились результаты на 10,5 %, у 25,5 % обучающихся результаты остались без изменений.</a:t>
            </a:r>
          </a:p>
          <a:p>
            <a:pPr algn="just">
              <a:lnSpc>
                <a:spcPct val="150000"/>
              </a:lnSpc>
            </a:pPr>
            <a:r>
              <a:rPr lang="ru-RU" dirty="0">
                <a:latin typeface="Times New Roman" panose="02020603050405020304" pitchFamily="18" charset="0"/>
                <a:cs typeface="Times New Roman" panose="02020603050405020304" pitchFamily="18" charset="0"/>
              </a:rPr>
              <a:t>       Таким образом, систематические занятия стретчингом, позволят быстрее и эффективнее развивать гибкость обучающихся младшего школьного возраста, что способствует их оздоровлению и успешному физическому развитию. </a:t>
            </a:r>
          </a:p>
          <a:p>
            <a:pPr>
              <a:lnSpc>
                <a:spcPct val="150000"/>
              </a:lnSpc>
            </a:pPr>
            <a:endParaRPr lang="ru-RU" dirty="0">
              <a:latin typeface="Times New Roman" panose="02020603050405020304" pitchFamily="18" charset="0"/>
              <a:cs typeface="Times New Roman" panose="02020603050405020304" pitchFamily="18" charset="0"/>
            </a:endParaRPr>
          </a:p>
          <a:p>
            <a:pPr indent="450215" algn="just">
              <a:lnSpc>
                <a:spcPct val="150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8503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1E4C3F2-EAF0-47FE-9CF6-1A7DBFB50DFC}"/>
              </a:ext>
            </a:extLst>
          </p:cNvPr>
          <p:cNvSpPr/>
          <p:nvPr/>
        </p:nvSpPr>
        <p:spPr>
          <a:xfrm>
            <a:off x="142240" y="287752"/>
            <a:ext cx="11694160" cy="5669309"/>
          </a:xfrm>
          <a:prstGeom prst="rect">
            <a:avLst/>
          </a:prstGeom>
        </p:spPr>
        <p:txBody>
          <a:bodyPr wrap="square">
            <a:spAutoFit/>
          </a:bodyPr>
          <a:lstStyle/>
          <a:p>
            <a:pPr>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Актуальность</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Известно, что младший школьный возраст является наиболее благоприятным периодом для развития многих физических качеств, в том числе и гибкости.</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В младшем школьном возрасте закладываются основы движений, успешно осваиваются ранее не известные упражнения, приобретаются новые двигательные навыки. Почти все показатели двигательных способностей обучающихся демонстрируют высокие темпы прироста, но наиболее интенсивное увеличение наблюдается в показателях гибкости. Гибкость считается одним из основных качеств, характеризующих здоровье и функциональную молодость человека.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Техника гимнастических упражнений требует большой амплитуды движений, ловкости, то есть гибкости позвоночного столба, плечевого пояса, тазобедренных суставов, лучезапястных и т.д. Почти все показатели двигательных способностей ребенка показывают высокие темпы прироста, но наиболее интенсивное увеличение наблюдается в показателях гибкости.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3014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F24E28-4792-472C-B1A4-7EBBB3AFD6DD}"/>
              </a:ext>
            </a:extLst>
          </p:cNvPr>
          <p:cNvSpPr txBox="1"/>
          <p:nvPr/>
        </p:nvSpPr>
        <p:spPr>
          <a:xfrm>
            <a:off x="2264230" y="2321004"/>
            <a:ext cx="10776858" cy="1107996"/>
          </a:xfrm>
          <a:prstGeom prst="rect">
            <a:avLst/>
          </a:prstGeom>
          <a:noFill/>
        </p:spPr>
        <p:txBody>
          <a:bodyPr wrap="square" rtlCol="0">
            <a:spAutoFit/>
          </a:bodyPr>
          <a:lstStyle/>
          <a:p>
            <a:r>
              <a:rPr lang="ru-RU" sz="6600" dirty="0">
                <a:latin typeface="Times New Roman" panose="02020603050405020304" pitchFamily="18" charset="0"/>
                <a:cs typeface="Times New Roman" panose="02020603050405020304" pitchFamily="18" charset="0"/>
              </a:rPr>
              <a:t>Спасибо за внимание!</a:t>
            </a:r>
          </a:p>
        </p:txBody>
      </p:sp>
    </p:spTree>
    <p:extLst>
      <p:ext uri="{BB962C8B-B14F-4D97-AF65-F5344CB8AC3E}">
        <p14:creationId xmlns:p14="http://schemas.microsoft.com/office/powerpoint/2010/main" val="3831579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49D93B1-54E8-4B85-A8FB-E5C59C7512AA}"/>
              </a:ext>
            </a:extLst>
          </p:cNvPr>
          <p:cNvSpPr>
            <a:spLocks noGrp="1"/>
          </p:cNvSpPr>
          <p:nvPr>
            <p:ph idx="1"/>
          </p:nvPr>
        </p:nvSpPr>
        <p:spPr>
          <a:xfrm>
            <a:off x="452487" y="1667150"/>
            <a:ext cx="11071205" cy="4351338"/>
          </a:xfrm>
        </p:spPr>
        <p:txBody>
          <a:bodyPr/>
          <a:lstStyle/>
          <a:p>
            <a:pPr marL="0" indent="0" algn="just">
              <a:lnSpc>
                <a:spcPct val="150000"/>
              </a:lnSpc>
              <a:spcAft>
                <a:spcPts val="1000"/>
              </a:spcAft>
              <a:buNone/>
            </a:pPr>
            <a:r>
              <a:rPr lang="ru-RU" b="1" dirty="0">
                <a:latin typeface="Times New Roman" panose="02020603050405020304" pitchFamily="18" charset="0"/>
                <a:ea typeface="Calibri" panose="020F0502020204030204" pitchFamily="34" charset="0"/>
                <a:cs typeface="Times New Roman" panose="02020603050405020304" pitchFamily="18" charset="0"/>
              </a:rPr>
              <a:t>Цель исследования: </a:t>
            </a:r>
            <a:r>
              <a:rPr lang="ru-RU" dirty="0">
                <a:latin typeface="Times New Roman" panose="02020603050405020304" pitchFamily="18" charset="0"/>
                <a:ea typeface="Times New Roman" panose="02020603050405020304" pitchFamily="18" charset="0"/>
                <a:cs typeface="Times New Roman" panose="02020603050405020304" pitchFamily="18" charset="0"/>
              </a:rPr>
              <a:t>является разработка комплексов </a:t>
            </a:r>
            <a:r>
              <a:rPr lang="ru-RU" dirty="0">
                <a:latin typeface="Times New Roman" panose="02020603050405020304" pitchFamily="18" charset="0"/>
                <a:ea typeface="Calibri" panose="020F0502020204030204" pitchFamily="34" charset="0"/>
                <a:cs typeface="Times New Roman" panose="02020603050405020304" pitchFamily="18" charset="0"/>
              </a:rPr>
              <a:t>упражнений для развития гибкости посредством стретчинга, на уроках физической культуры</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и экспериментальная проверка их эффективности</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80616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4E0D7B0-4427-460D-B81A-5CE532127C95}"/>
              </a:ext>
            </a:extLst>
          </p:cNvPr>
          <p:cNvSpPr>
            <a:spLocks noGrp="1"/>
          </p:cNvSpPr>
          <p:nvPr>
            <p:ph idx="1"/>
          </p:nvPr>
        </p:nvSpPr>
        <p:spPr>
          <a:xfrm>
            <a:off x="838200" y="941704"/>
            <a:ext cx="10916920" cy="4636135"/>
          </a:xfrm>
        </p:spPr>
        <p:txBody>
          <a:bodyPr>
            <a:normAutofit fontScale="47500" lnSpcReduction="20000"/>
          </a:bodyPr>
          <a:lstStyle/>
          <a:p>
            <a:pPr marL="0" indent="0" algn="just">
              <a:lnSpc>
                <a:spcPct val="150000"/>
              </a:lnSpc>
              <a:spcAft>
                <a:spcPts val="1000"/>
              </a:spcAft>
              <a:buNone/>
            </a:pPr>
            <a:r>
              <a:rPr lang="ru-RU" sz="5100" b="1" dirty="0">
                <a:latin typeface="Times New Roman" panose="02020603050405020304" pitchFamily="18" charset="0"/>
                <a:ea typeface="Calibri" panose="020F0502020204030204" pitchFamily="34" charset="0"/>
                <a:cs typeface="Times New Roman" panose="02020603050405020304" pitchFamily="18" charset="0"/>
              </a:rPr>
              <a:t>Задачи исследования:</a:t>
            </a:r>
            <a:endParaRPr lang="ru-RU" sz="5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ru-RU" sz="4400" dirty="0">
                <a:latin typeface="Times New Roman" panose="02020603050405020304" pitchFamily="18" charset="0"/>
                <a:ea typeface="Times New Roman" panose="02020603050405020304" pitchFamily="18" charset="0"/>
                <a:cs typeface="Times New Roman" panose="02020603050405020304" pitchFamily="18" charset="0"/>
              </a:rPr>
              <a:t>1.Осуществить анализ накопленного в теории и практике опыта по проблеме исследования, раскрыть особенности развития гибкости у обучающихся младших классов</a:t>
            </a:r>
            <a:endParaRPr lang="ru-RU" sz="29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ru-RU" sz="4400" dirty="0">
                <a:latin typeface="Times New Roman" panose="02020603050405020304" pitchFamily="18" charset="0"/>
                <a:ea typeface="Times New Roman" panose="02020603050405020304" pitchFamily="18" charset="0"/>
                <a:cs typeface="Times New Roman" panose="02020603050405020304" pitchFamily="18" charset="0"/>
              </a:rPr>
              <a:t>2.Разработать комплексы упражнений </a:t>
            </a:r>
            <a:r>
              <a:rPr lang="ru-RU" sz="4400" dirty="0">
                <a:latin typeface="Times New Roman" panose="02020603050405020304" pitchFamily="18" charset="0"/>
                <a:ea typeface="Calibri" panose="020F0502020204030204" pitchFamily="34" charset="0"/>
                <a:cs typeface="Times New Roman" panose="02020603050405020304" pitchFamily="18" charset="0"/>
              </a:rPr>
              <a:t>для развития гибкости с элементами стретчинга</a:t>
            </a:r>
            <a:r>
              <a:rPr lang="ru-RU" sz="4400" dirty="0">
                <a:latin typeface="Times New Roman" panose="02020603050405020304" pitchFamily="18" charset="0"/>
                <a:cs typeface="Times New Roman" panose="02020603050405020304" pitchFamily="18" charset="0"/>
              </a:rPr>
              <a:t> обучающихся младшего школьного</a:t>
            </a:r>
            <a:r>
              <a:rPr lang="ru-RU" sz="4400" dirty="0">
                <a:latin typeface="Times New Roman" panose="02020603050405020304" pitchFamily="18" charset="0"/>
                <a:ea typeface="Calibri" panose="020F0502020204030204" pitchFamily="34" charset="0"/>
                <a:cs typeface="Times New Roman" panose="02020603050405020304" pitchFamily="18" charset="0"/>
              </a:rPr>
              <a:t> на уроках физической культуры</a:t>
            </a:r>
            <a:endParaRPr lang="ru-RU" sz="29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ru-RU" sz="4400" dirty="0">
                <a:latin typeface="Times New Roman" panose="02020603050405020304" pitchFamily="18" charset="0"/>
                <a:ea typeface="Times New Roman" panose="02020603050405020304" pitchFamily="18" charset="0"/>
                <a:cs typeface="Times New Roman" panose="02020603050405020304" pitchFamily="18" charset="0"/>
              </a:rPr>
              <a:t>3.Экспериментальным путем проверить эффективность разработанных комплексов упражнений </a:t>
            </a:r>
            <a:r>
              <a:rPr lang="ru-RU" sz="4400" dirty="0">
                <a:latin typeface="Times New Roman" panose="02020603050405020304" pitchFamily="18" charset="0"/>
                <a:ea typeface="Calibri" panose="020F0502020204030204" pitchFamily="34" charset="0"/>
                <a:cs typeface="Times New Roman" panose="02020603050405020304" pitchFamily="18" charset="0"/>
              </a:rPr>
              <a:t>посредством стретчинга,</a:t>
            </a:r>
            <a:r>
              <a:rPr lang="ru-RU" sz="4400" dirty="0">
                <a:latin typeface="Times New Roman" panose="02020603050405020304" pitchFamily="18" charset="0"/>
                <a:ea typeface="Times New Roman" panose="02020603050405020304" pitchFamily="18" charset="0"/>
                <a:cs typeface="Times New Roman" panose="02020603050405020304" pitchFamily="18" charset="0"/>
              </a:rPr>
              <a:t> на развитие гибкости обучающихся младшего школьного возраста на </a:t>
            </a:r>
            <a:r>
              <a:rPr lang="ru-RU" sz="4400" dirty="0">
                <a:latin typeface="Times New Roman" panose="02020603050405020304" pitchFamily="18" charset="0"/>
                <a:ea typeface="Calibri" panose="020F0502020204030204" pitchFamily="34" charset="0"/>
                <a:cs typeface="Times New Roman" panose="02020603050405020304" pitchFamily="18" charset="0"/>
              </a:rPr>
              <a:t>уроках физической культуры</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1977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7281260-A4A9-4B9E-94F3-37A796EFEC91}"/>
              </a:ext>
            </a:extLst>
          </p:cNvPr>
          <p:cNvSpPr>
            <a:spLocks noGrp="1"/>
          </p:cNvSpPr>
          <p:nvPr>
            <p:ph idx="1"/>
          </p:nvPr>
        </p:nvSpPr>
        <p:spPr>
          <a:xfrm>
            <a:off x="607060" y="579120"/>
            <a:ext cx="10977880" cy="5689599"/>
          </a:xfrm>
        </p:spPr>
        <p:txBody>
          <a:bodyPr>
            <a:normAutofit/>
          </a:bodyPr>
          <a:lstStyle/>
          <a:p>
            <a:pPr marL="0" indent="0" algn="just">
              <a:lnSpc>
                <a:spcPct val="150000"/>
              </a:lnSpc>
              <a:spcAft>
                <a:spcPts val="1000"/>
              </a:spcAft>
              <a:buNone/>
            </a:pPr>
            <a:endParaRPr lang="ru-RU"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ru-RU" b="1" dirty="0">
                <a:latin typeface="Times New Roman" panose="02020603050405020304" pitchFamily="18" charset="0"/>
                <a:ea typeface="Calibri" panose="020F0502020204030204" pitchFamily="34" charset="0"/>
                <a:cs typeface="Times New Roman" panose="02020603050405020304" pitchFamily="18" charset="0"/>
              </a:rPr>
              <a:t>Объект исследования</a:t>
            </a: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образовательный процесс обучающихся младшего школьного возраста на уроках физической культуры</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ru-RU" b="1" dirty="0">
                <a:latin typeface="Times New Roman" panose="02020603050405020304" pitchFamily="18" charset="0"/>
                <a:ea typeface="Calibri" panose="020F0502020204030204" pitchFamily="34" charset="0"/>
                <a:cs typeface="Times New Roman" panose="02020603050405020304" pitchFamily="18" charset="0"/>
              </a:rPr>
              <a:t>Предмет исследования</a:t>
            </a:r>
            <a:r>
              <a:rPr lang="ru-RU" dirty="0">
                <a:latin typeface="Times New Roman" panose="02020603050405020304" pitchFamily="18" charset="0"/>
                <a:ea typeface="Calibri" panose="020F0502020204030204" pitchFamily="34" charset="0"/>
                <a:cs typeface="Times New Roman" panose="02020603050405020304" pitchFamily="18" charset="0"/>
              </a:rPr>
              <a:t>: с</a:t>
            </a:r>
            <a:r>
              <a:rPr lang="ru-RU" dirty="0">
                <a:latin typeface="Times New Roman" panose="02020603050405020304" pitchFamily="18" charset="0"/>
                <a:cs typeface="Times New Roman" panose="02020603050405020304" pitchFamily="18" charset="0"/>
              </a:rPr>
              <a:t>третчинг как средство развития гибкости обучающихся младшего школьного возраста на уроках физической культуры</a:t>
            </a:r>
          </a:p>
          <a:p>
            <a:pPr marL="0" indent="0" algn="just">
              <a:lnSpc>
                <a:spcPct val="150000"/>
              </a:lnSpc>
              <a:spcAft>
                <a:spcPts val="1000"/>
              </a:spcAft>
              <a:buNone/>
            </a:pPr>
            <a:endParaRPr lang="ru-RU" dirty="0"/>
          </a:p>
        </p:txBody>
      </p:sp>
    </p:spTree>
    <p:extLst>
      <p:ext uri="{BB962C8B-B14F-4D97-AF65-F5344CB8AC3E}">
        <p14:creationId xmlns:p14="http://schemas.microsoft.com/office/powerpoint/2010/main" val="755556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0D0BD9B-6729-4EC0-8620-C40D5510478E}"/>
              </a:ext>
            </a:extLst>
          </p:cNvPr>
          <p:cNvSpPr/>
          <p:nvPr/>
        </p:nvSpPr>
        <p:spPr>
          <a:xfrm>
            <a:off x="729660" y="1791103"/>
            <a:ext cx="10921869" cy="2062103"/>
          </a:xfrm>
          <a:prstGeom prst="rect">
            <a:avLst/>
          </a:prstGeom>
        </p:spPr>
        <p:txBody>
          <a:bodyPr wrap="square">
            <a:spAutoFit/>
          </a:bodyPr>
          <a:lstStyle/>
          <a:p>
            <a:pPr algn="just"/>
            <a:r>
              <a:rPr lang="ru-RU" sz="3200" b="1" dirty="0">
                <a:latin typeface="Times New Roman" panose="02020603050405020304" pitchFamily="18" charset="0"/>
                <a:cs typeface="Times New Roman" panose="02020603050405020304" pitchFamily="18" charset="0"/>
              </a:rPr>
              <a:t>Гипотеза: </a:t>
            </a:r>
            <a:r>
              <a:rPr lang="ru-RU" sz="3200" dirty="0">
                <a:latin typeface="Times New Roman" panose="02020603050405020304" pitchFamily="18" charset="0"/>
                <a:cs typeface="Times New Roman" panose="02020603050405020304" pitchFamily="18" charset="0"/>
              </a:rPr>
              <a:t>Предполагалось, что разработанные комплексы упражнений посредством стретчинга будут способствовать более эффективному развитию гибкости обучающихся младшего школьного возраста</a:t>
            </a:r>
          </a:p>
        </p:txBody>
      </p:sp>
    </p:spTree>
    <p:extLst>
      <p:ext uri="{BB962C8B-B14F-4D97-AF65-F5344CB8AC3E}">
        <p14:creationId xmlns:p14="http://schemas.microsoft.com/office/powerpoint/2010/main" val="2579998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B35F5E-2062-4FCA-B6FD-463C0935614D}"/>
              </a:ext>
            </a:extLst>
          </p:cNvPr>
          <p:cNvSpPr>
            <a:spLocks noGrp="1"/>
          </p:cNvSpPr>
          <p:nvPr>
            <p:ph idx="1"/>
          </p:nvPr>
        </p:nvSpPr>
        <p:spPr>
          <a:xfrm>
            <a:off x="340360" y="1253331"/>
            <a:ext cx="11353800" cy="4351338"/>
          </a:xfrm>
        </p:spPr>
        <p:txBody>
          <a:bodyPr/>
          <a:lstStyle/>
          <a:p>
            <a:pPr marL="0" indent="0" algn="just">
              <a:buNone/>
            </a:pP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p>
        </p:txBody>
      </p:sp>
      <p:sp>
        <p:nvSpPr>
          <p:cNvPr id="4" name="Прямоугольник 3">
            <a:extLst>
              <a:ext uri="{FF2B5EF4-FFF2-40B4-BE49-F238E27FC236}">
                <a16:creationId xmlns:a16="http://schemas.microsoft.com/office/drawing/2014/main" id="{B338492C-164A-41BA-9A0E-5BFB43CB840E}"/>
              </a:ext>
            </a:extLst>
          </p:cNvPr>
          <p:cNvSpPr/>
          <p:nvPr/>
        </p:nvSpPr>
        <p:spPr>
          <a:xfrm>
            <a:off x="497840" y="1079578"/>
            <a:ext cx="11612880" cy="4021101"/>
          </a:xfrm>
          <a:prstGeom prst="rect">
            <a:avLst/>
          </a:prstGeom>
        </p:spPr>
        <p:txBody>
          <a:bodyPr wrap="square">
            <a:spAutoFit/>
          </a:bodyPr>
          <a:lstStyle/>
          <a:p>
            <a:pPr>
              <a:lnSpc>
                <a:spcPct val="150000"/>
              </a:lnSpc>
              <a:spcAft>
                <a:spcPts val="100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Методы исследования</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изучение психолого-педагогической и методической литературы по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проблеме исследования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тестирование (определение) уровня гибкости обучающихся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педагогический эксперимент</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статистическая обработка полученных данных</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4406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FF5993F5-8DF5-4E65-A4F5-1E69B2D3C7BA}"/>
              </a:ext>
            </a:extLst>
          </p:cNvPr>
          <p:cNvSpPr/>
          <p:nvPr/>
        </p:nvSpPr>
        <p:spPr>
          <a:xfrm>
            <a:off x="149860" y="742495"/>
            <a:ext cx="11718486" cy="461665"/>
          </a:xfrm>
          <a:prstGeom prst="rect">
            <a:avLst/>
          </a:prstGeom>
        </p:spPr>
        <p:txBody>
          <a:bodyPr wrap="square">
            <a:spAutoFit/>
          </a:bodyPr>
          <a:lstStyle/>
          <a:p>
            <a:pPr algn="just">
              <a:spcAft>
                <a:spcPts val="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Этапы исследования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BFC5EC65-4DB3-4CCC-A50D-45CEB1F9E9C6}"/>
              </a:ext>
            </a:extLst>
          </p:cNvPr>
          <p:cNvSpPr txBox="1"/>
          <p:nvPr/>
        </p:nvSpPr>
        <p:spPr>
          <a:xfrm>
            <a:off x="292231" y="1781666"/>
            <a:ext cx="11576115" cy="3170099"/>
          </a:xfrm>
          <a:prstGeom prst="rect">
            <a:avLst/>
          </a:prstGeom>
          <a:noFill/>
        </p:spPr>
        <p:txBody>
          <a:bodyPr wrap="square" rtlCol="0">
            <a:spAutoFit/>
          </a:bodyPr>
          <a:lstStyle/>
          <a:p>
            <a:pPr algn="just"/>
            <a:r>
              <a:rPr lang="ru-RU" sz="2000" dirty="0">
                <a:latin typeface="Times New Roman" panose="02020603050405020304" pitchFamily="18" charset="0"/>
                <a:cs typeface="Times New Roman" panose="02020603050405020304" pitchFamily="18" charset="0"/>
              </a:rPr>
              <a:t>I этап: (сентябрь 2023 год – ноябрь 2023 год) – Теоретический. Изучалась и обобщалась научная литература по проблеме исследования, были определены объект и предмет, сформулированы цель и задачи исследования, выдвинута гипотеза.</a:t>
            </a:r>
          </a:p>
          <a:p>
            <a:pPr algn="just"/>
            <a:r>
              <a:rPr lang="ru-RU" sz="2000" dirty="0">
                <a:latin typeface="Times New Roman" panose="02020603050405020304" pitchFamily="18" charset="0"/>
                <a:cs typeface="Times New Roman" panose="02020603050405020304" pitchFamily="18" charset="0"/>
              </a:rPr>
              <a:t>II этап: (декабрь 2023 год – январь 2024 год) – Практический. Организован и проведен формирующий эксперимент, заключающийся в составлении комплексов упражнений, на правленные на развития гибкости посредством стретчинга.</a:t>
            </a:r>
          </a:p>
          <a:p>
            <a:pPr algn="just"/>
            <a:r>
              <a:rPr lang="ru-RU" sz="2000" dirty="0">
                <a:latin typeface="Times New Roman" panose="02020603050405020304" pitchFamily="18" charset="0"/>
                <a:cs typeface="Times New Roman" panose="02020603050405020304" pitchFamily="18" charset="0"/>
              </a:rPr>
              <a:t>III этап: (февраль 2024 год – мая 2024 год) – Аналитический. Был проведен контрольный эксперимент, анализировались и обрабатывались полученные результаты экспериментальног­о исследования, формировались общие выводы, так же было оформление выпускной квалификационной работы.</a:t>
            </a:r>
          </a:p>
          <a:p>
            <a:r>
              <a:rPr lang="ru-RU" sz="2000" b="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1654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EC534C-1C01-4860-868E-667F41A2F1B2}"/>
              </a:ext>
            </a:extLst>
          </p:cNvPr>
          <p:cNvSpPr txBox="1"/>
          <p:nvPr/>
        </p:nvSpPr>
        <p:spPr>
          <a:xfrm>
            <a:off x="274320" y="795538"/>
            <a:ext cx="6776720"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Организация исследования:</a:t>
            </a:r>
          </a:p>
        </p:txBody>
      </p:sp>
      <p:sp>
        <p:nvSpPr>
          <p:cNvPr id="5" name="TextBox 4">
            <a:extLst>
              <a:ext uri="{FF2B5EF4-FFF2-40B4-BE49-F238E27FC236}">
                <a16:creationId xmlns:a16="http://schemas.microsoft.com/office/drawing/2014/main" id="{B35170B8-3EF6-4B2E-A5CD-210CDF97544B}"/>
              </a:ext>
            </a:extLst>
          </p:cNvPr>
          <p:cNvSpPr txBox="1"/>
          <p:nvPr/>
        </p:nvSpPr>
        <p:spPr>
          <a:xfrm>
            <a:off x="274320" y="1692035"/>
            <a:ext cx="11338560" cy="3847207"/>
          </a:xfrm>
          <a:prstGeom prst="rect">
            <a:avLst/>
          </a:prstGeom>
          <a:noFill/>
        </p:spPr>
        <p:txBody>
          <a:bodyPr wrap="square" rtlCol="0">
            <a:spAutoFit/>
          </a:bodyPr>
          <a:lstStyle/>
          <a:p>
            <a:pPr algn="just">
              <a:lnSpc>
                <a:spcPct val="150000"/>
              </a:lnSpc>
            </a:pPr>
            <a:r>
              <a:rPr lang="ru-RU" sz="2400" dirty="0">
                <a:latin typeface="Times New Roman" panose="02020603050405020304" pitchFamily="18" charset="0"/>
                <a:cs typeface="Times New Roman" panose="02020603050405020304" pitchFamily="18" charset="0"/>
              </a:rPr>
              <a:t>Исследование проводилось на базе «МБОУ НСОШ №1 имени П.И. Шатова». Были сформированы две группы:</a:t>
            </a:r>
          </a:p>
          <a:p>
            <a:pPr algn="just">
              <a:lnSpc>
                <a:spcPct val="150000"/>
              </a:lnSpc>
            </a:pPr>
            <a:r>
              <a:rPr lang="ru-RU" sz="2400" dirty="0">
                <a:latin typeface="Times New Roman" panose="02020603050405020304" pitchFamily="18" charset="0"/>
                <a:cs typeface="Times New Roman" panose="02020603050405020304" pitchFamily="18" charset="0"/>
              </a:rPr>
              <a:t>Экспериментальная группа 10 обучающихся. Контрольная группа 10 обучающихся. Контрольная группа занималась по общепринятой программе МБОУ НСОШ, в экспериментальную группу ввели комплексы упражнений для развития гибкости посредством стретчинга младшего школьного возраста.</a:t>
            </a:r>
          </a:p>
          <a:p>
            <a:r>
              <a:rPr lang="ru-RU"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679789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394</TotalTime>
  <Words>1989</Words>
  <Application>Microsoft Office PowerPoint</Application>
  <PresentationFormat>Широкоэкранный</PresentationFormat>
  <Paragraphs>242</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Calibri Light</vt:lpstr>
      <vt:lpstr>Times New Roman</vt:lpstr>
      <vt:lpstr>Тема Office</vt:lpstr>
      <vt:lpstr> МИНИCТЕPCТВO ПРОСВЕЩЕНИЯ РОССИЙСКОЙ ФЕДЕРАЦИИ  федеральное государственное бюджетное образовательное учреждение высшего образования КPACНOЯPCКИЙ ГOCУДAPCТВЕННЫЙ ПЕДAГOГИЧЕCКИЙ УНИВЕPCИТЕТ им. В.П. ACТAФЬЕВA  (КГПУ им. В.П. Acтaфьевa)  Институт физической культуры спорта и здоровья им. И.С. Ярыгина Кафедра методики преподавания спортивных дисциплин и национальных видов спорта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МИНИCТЕPCТВO ПРОСВЕЩЕНИЯ РОССИЙСКОЙ ФЕДЕРАЦИИ  федеральное государственное бюджетное образовательное учреждение высшего образования КPACНOЯPCКИЙ ГOCУДAPCТВЕННЫЙ ПЕДAГOГИЧЕCКИЙ УНИВЕPCИТЕТ им. В.П. ACТAФЬЕВA  (КГПУ им. В.П. Acтaфьевa)  Институт физической культуры спорта и здоровья им. И.С. Ярыгина Кафедра методики преподавания спортивных дисциплин и национальных видов спорта ВЫПУCКНAЯ КВAЛИФИКAЦИOННAЯ PAБOТA  </dc:title>
  <dc:creator>admin</dc:creator>
  <cp:lastModifiedBy>admin</cp:lastModifiedBy>
  <cp:revision>7</cp:revision>
  <dcterms:created xsi:type="dcterms:W3CDTF">2024-05-30T17:51:18Z</dcterms:created>
  <dcterms:modified xsi:type="dcterms:W3CDTF">2024-06-04T16:00:05Z</dcterms:modified>
</cp:coreProperties>
</file>