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01" r:id="rId3"/>
    <p:sldId id="302" r:id="rId4"/>
    <p:sldId id="303" r:id="rId5"/>
    <p:sldId id="257" r:id="rId6"/>
    <p:sldId id="304" r:id="rId7"/>
    <p:sldId id="305" r:id="rId8"/>
    <p:sldId id="306" r:id="rId9"/>
    <p:sldId id="307" r:id="rId10"/>
    <p:sldId id="308" r:id="rId11"/>
    <p:sldId id="309" r:id="rId12"/>
    <p:sldId id="291" r:id="rId13"/>
    <p:sldId id="313" r:id="rId14"/>
    <p:sldId id="315" r:id="rId15"/>
    <p:sldId id="259" r:id="rId16"/>
    <p:sldId id="290" r:id="rId17"/>
    <p:sldId id="296" r:id="rId18"/>
    <p:sldId id="280" r:id="rId19"/>
    <p:sldId id="31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110" d="100"/>
          <a:sy n="110" d="100"/>
        </p:scale>
        <p:origin x="8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К.Г.</c:v>
                </c:pt>
              </c:strCache>
            </c:strRef>
          </c:tx>
          <c:invertIfNegative val="0"/>
          <c:cat>
            <c:strRef>
              <c:f>Лист1!$A$2:$A$3</c:f>
              <c:strCache>
                <c:ptCount val="2"/>
                <c:pt idx="0">
                  <c:v>констатирующий этап</c:v>
                </c:pt>
                <c:pt idx="1">
                  <c:v>заключительный этап</c:v>
                </c:pt>
              </c:strCache>
            </c:strRef>
          </c:cat>
          <c:val>
            <c:numRef>
              <c:f>Лист1!$B$2:$B$3</c:f>
              <c:numCache>
                <c:formatCode>General</c:formatCode>
                <c:ptCount val="2"/>
                <c:pt idx="0">
                  <c:v>10</c:v>
                </c:pt>
                <c:pt idx="1">
                  <c:v>9.9</c:v>
                </c:pt>
              </c:numCache>
            </c:numRef>
          </c:val>
        </c:ser>
        <c:ser>
          <c:idx val="1"/>
          <c:order val="1"/>
          <c:tx>
            <c:strRef>
              <c:f>Лист1!$C$1</c:f>
              <c:strCache>
                <c:ptCount val="1"/>
                <c:pt idx="0">
                  <c:v>Э.Г.</c:v>
                </c:pt>
              </c:strCache>
            </c:strRef>
          </c:tx>
          <c:invertIfNegative val="0"/>
          <c:cat>
            <c:strRef>
              <c:f>Лист1!$A$2:$A$3</c:f>
              <c:strCache>
                <c:ptCount val="2"/>
                <c:pt idx="0">
                  <c:v>констатирующий этап</c:v>
                </c:pt>
                <c:pt idx="1">
                  <c:v>заключительный этап</c:v>
                </c:pt>
              </c:strCache>
            </c:strRef>
          </c:cat>
          <c:val>
            <c:numRef>
              <c:f>Лист1!$C$2:$C$3</c:f>
              <c:numCache>
                <c:formatCode>General</c:formatCode>
                <c:ptCount val="2"/>
                <c:pt idx="0">
                  <c:v>9.9</c:v>
                </c:pt>
                <c:pt idx="1">
                  <c:v>9.6999999999999993</c:v>
                </c:pt>
              </c:numCache>
            </c:numRef>
          </c:val>
        </c:ser>
        <c:dLbls>
          <c:showLegendKey val="0"/>
          <c:showVal val="0"/>
          <c:showCatName val="0"/>
          <c:showSerName val="0"/>
          <c:showPercent val="0"/>
          <c:showBubbleSize val="0"/>
        </c:dLbls>
        <c:gapWidth val="150"/>
        <c:axId val="1802255312"/>
        <c:axId val="1802248240"/>
      </c:barChart>
      <c:catAx>
        <c:axId val="1802255312"/>
        <c:scaling>
          <c:orientation val="minMax"/>
        </c:scaling>
        <c:delete val="0"/>
        <c:axPos val="b"/>
        <c:numFmt formatCode="General" sourceLinked="0"/>
        <c:majorTickMark val="out"/>
        <c:minorTickMark val="none"/>
        <c:tickLblPos val="nextTo"/>
        <c:crossAx val="1802248240"/>
        <c:crosses val="autoZero"/>
        <c:auto val="1"/>
        <c:lblAlgn val="ctr"/>
        <c:lblOffset val="100"/>
        <c:noMultiLvlLbl val="0"/>
      </c:catAx>
      <c:valAx>
        <c:axId val="1802248240"/>
        <c:scaling>
          <c:orientation val="minMax"/>
        </c:scaling>
        <c:delete val="0"/>
        <c:axPos val="l"/>
        <c:majorGridlines/>
        <c:numFmt formatCode="General" sourceLinked="1"/>
        <c:majorTickMark val="out"/>
        <c:minorTickMark val="none"/>
        <c:tickLblPos val="nextTo"/>
        <c:crossAx val="1802255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К.Г.</c:v>
                </c:pt>
              </c:strCache>
            </c:strRef>
          </c:tx>
          <c:invertIfNegative val="0"/>
          <c:cat>
            <c:strRef>
              <c:f>Лист1!$A$2:$A$3</c:f>
              <c:strCache>
                <c:ptCount val="2"/>
                <c:pt idx="0">
                  <c:v>констатирующий этап</c:v>
                </c:pt>
                <c:pt idx="1">
                  <c:v>заключительный этап</c:v>
                </c:pt>
              </c:strCache>
            </c:strRef>
          </c:cat>
          <c:val>
            <c:numRef>
              <c:f>Лист1!$B$2:$B$3</c:f>
              <c:numCache>
                <c:formatCode>General</c:formatCode>
                <c:ptCount val="2"/>
                <c:pt idx="0">
                  <c:v>12.1</c:v>
                </c:pt>
                <c:pt idx="1">
                  <c:v>11.9</c:v>
                </c:pt>
              </c:numCache>
            </c:numRef>
          </c:val>
        </c:ser>
        <c:ser>
          <c:idx val="1"/>
          <c:order val="1"/>
          <c:tx>
            <c:strRef>
              <c:f>Лист1!$C$1</c:f>
              <c:strCache>
                <c:ptCount val="1"/>
                <c:pt idx="0">
                  <c:v>Э.Г.</c:v>
                </c:pt>
              </c:strCache>
            </c:strRef>
          </c:tx>
          <c:invertIfNegative val="0"/>
          <c:cat>
            <c:strRef>
              <c:f>Лист1!$A$2:$A$3</c:f>
              <c:strCache>
                <c:ptCount val="2"/>
                <c:pt idx="0">
                  <c:v>констатирующий этап</c:v>
                </c:pt>
                <c:pt idx="1">
                  <c:v>заключительный этап</c:v>
                </c:pt>
              </c:strCache>
            </c:strRef>
          </c:cat>
          <c:val>
            <c:numRef>
              <c:f>Лист1!$C$2:$C$3</c:f>
              <c:numCache>
                <c:formatCode>General</c:formatCode>
                <c:ptCount val="2"/>
                <c:pt idx="0">
                  <c:v>12.3</c:v>
                </c:pt>
                <c:pt idx="1">
                  <c:v>11.7</c:v>
                </c:pt>
              </c:numCache>
            </c:numRef>
          </c:val>
        </c:ser>
        <c:dLbls>
          <c:showLegendKey val="0"/>
          <c:showVal val="0"/>
          <c:showCatName val="0"/>
          <c:showSerName val="0"/>
          <c:showPercent val="0"/>
          <c:showBubbleSize val="0"/>
        </c:dLbls>
        <c:gapWidth val="150"/>
        <c:axId val="1802261296"/>
        <c:axId val="1886880576"/>
      </c:barChart>
      <c:catAx>
        <c:axId val="1802261296"/>
        <c:scaling>
          <c:orientation val="minMax"/>
        </c:scaling>
        <c:delete val="0"/>
        <c:axPos val="b"/>
        <c:numFmt formatCode="General" sourceLinked="0"/>
        <c:majorTickMark val="out"/>
        <c:minorTickMark val="none"/>
        <c:tickLblPos val="nextTo"/>
        <c:crossAx val="1886880576"/>
        <c:crosses val="autoZero"/>
        <c:auto val="1"/>
        <c:lblAlgn val="ctr"/>
        <c:lblOffset val="100"/>
        <c:noMultiLvlLbl val="0"/>
      </c:catAx>
      <c:valAx>
        <c:axId val="1886880576"/>
        <c:scaling>
          <c:orientation val="minMax"/>
        </c:scaling>
        <c:delete val="0"/>
        <c:axPos val="l"/>
        <c:majorGridlines/>
        <c:numFmt formatCode="General" sourceLinked="1"/>
        <c:majorTickMark val="out"/>
        <c:minorTickMark val="none"/>
        <c:tickLblPos val="nextTo"/>
        <c:crossAx val="18022612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К.Г.</c:v>
                </c:pt>
              </c:strCache>
            </c:strRef>
          </c:tx>
          <c:invertIfNegative val="0"/>
          <c:cat>
            <c:strRef>
              <c:f>Лист1!$A$2:$A$3</c:f>
              <c:strCache>
                <c:ptCount val="2"/>
                <c:pt idx="0">
                  <c:v>констатирующий этап</c:v>
                </c:pt>
                <c:pt idx="1">
                  <c:v>заключительный этап</c:v>
                </c:pt>
              </c:strCache>
            </c:strRef>
          </c:cat>
          <c:val>
            <c:numRef>
              <c:f>Лист1!$B$2:$B$3</c:f>
              <c:numCache>
                <c:formatCode>General</c:formatCode>
                <c:ptCount val="2"/>
                <c:pt idx="0">
                  <c:v>16</c:v>
                </c:pt>
                <c:pt idx="1">
                  <c:v>19</c:v>
                </c:pt>
              </c:numCache>
            </c:numRef>
          </c:val>
        </c:ser>
        <c:ser>
          <c:idx val="1"/>
          <c:order val="1"/>
          <c:tx>
            <c:strRef>
              <c:f>Лист1!$C$1</c:f>
              <c:strCache>
                <c:ptCount val="1"/>
                <c:pt idx="0">
                  <c:v>Э.Г.</c:v>
                </c:pt>
              </c:strCache>
            </c:strRef>
          </c:tx>
          <c:invertIfNegative val="0"/>
          <c:cat>
            <c:strRef>
              <c:f>Лист1!$A$2:$A$3</c:f>
              <c:strCache>
                <c:ptCount val="2"/>
                <c:pt idx="0">
                  <c:v>констатирующий этап</c:v>
                </c:pt>
                <c:pt idx="1">
                  <c:v>заключительный этап</c:v>
                </c:pt>
              </c:strCache>
            </c:strRef>
          </c:cat>
          <c:val>
            <c:numRef>
              <c:f>Лист1!$C$2:$C$3</c:f>
              <c:numCache>
                <c:formatCode>General</c:formatCode>
                <c:ptCount val="2"/>
                <c:pt idx="0">
                  <c:v>16</c:v>
                </c:pt>
                <c:pt idx="1">
                  <c:v>21</c:v>
                </c:pt>
              </c:numCache>
            </c:numRef>
          </c:val>
        </c:ser>
        <c:dLbls>
          <c:showLegendKey val="0"/>
          <c:showVal val="0"/>
          <c:showCatName val="0"/>
          <c:showSerName val="0"/>
          <c:showPercent val="0"/>
          <c:showBubbleSize val="0"/>
        </c:dLbls>
        <c:gapWidth val="150"/>
        <c:axId val="1886877312"/>
        <c:axId val="1886882752"/>
      </c:barChart>
      <c:catAx>
        <c:axId val="1886877312"/>
        <c:scaling>
          <c:orientation val="minMax"/>
        </c:scaling>
        <c:delete val="0"/>
        <c:axPos val="b"/>
        <c:numFmt formatCode="General" sourceLinked="0"/>
        <c:majorTickMark val="out"/>
        <c:minorTickMark val="none"/>
        <c:tickLblPos val="nextTo"/>
        <c:crossAx val="1886882752"/>
        <c:crosses val="autoZero"/>
        <c:auto val="1"/>
        <c:lblAlgn val="ctr"/>
        <c:lblOffset val="100"/>
        <c:noMultiLvlLbl val="0"/>
      </c:catAx>
      <c:valAx>
        <c:axId val="1886882752"/>
        <c:scaling>
          <c:orientation val="minMax"/>
        </c:scaling>
        <c:delete val="0"/>
        <c:axPos val="l"/>
        <c:majorGridlines/>
        <c:numFmt formatCode="General" sourceLinked="1"/>
        <c:majorTickMark val="out"/>
        <c:minorTickMark val="none"/>
        <c:tickLblPos val="nextTo"/>
        <c:crossAx val="18868773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К.Г.</c:v>
                </c:pt>
              </c:strCache>
            </c:strRef>
          </c:tx>
          <c:invertIfNegative val="0"/>
          <c:cat>
            <c:strRef>
              <c:f>Лист1!$A$2:$A$3</c:f>
              <c:strCache>
                <c:ptCount val="2"/>
                <c:pt idx="0">
                  <c:v>костатирующий этап</c:v>
                </c:pt>
                <c:pt idx="1">
                  <c:v>заключительный этап</c:v>
                </c:pt>
              </c:strCache>
            </c:strRef>
          </c:cat>
          <c:val>
            <c:numRef>
              <c:f>Лист1!$B$2:$B$3</c:f>
              <c:numCache>
                <c:formatCode>General</c:formatCode>
                <c:ptCount val="2"/>
                <c:pt idx="0">
                  <c:v>6</c:v>
                </c:pt>
                <c:pt idx="1">
                  <c:v>8</c:v>
                </c:pt>
              </c:numCache>
            </c:numRef>
          </c:val>
        </c:ser>
        <c:ser>
          <c:idx val="1"/>
          <c:order val="1"/>
          <c:tx>
            <c:strRef>
              <c:f>Лист1!$C$1</c:f>
              <c:strCache>
                <c:ptCount val="1"/>
                <c:pt idx="0">
                  <c:v>Э.Г.</c:v>
                </c:pt>
              </c:strCache>
            </c:strRef>
          </c:tx>
          <c:invertIfNegative val="0"/>
          <c:cat>
            <c:strRef>
              <c:f>Лист1!$A$2:$A$3</c:f>
              <c:strCache>
                <c:ptCount val="2"/>
                <c:pt idx="0">
                  <c:v>костатирующий этап</c:v>
                </c:pt>
                <c:pt idx="1">
                  <c:v>заключительный этап</c:v>
                </c:pt>
              </c:strCache>
            </c:strRef>
          </c:cat>
          <c:val>
            <c:numRef>
              <c:f>Лист1!$C$2:$C$3</c:f>
              <c:numCache>
                <c:formatCode>General</c:formatCode>
                <c:ptCount val="2"/>
                <c:pt idx="0">
                  <c:v>7</c:v>
                </c:pt>
                <c:pt idx="1">
                  <c:v>9</c:v>
                </c:pt>
              </c:numCache>
            </c:numRef>
          </c:val>
        </c:ser>
        <c:dLbls>
          <c:showLegendKey val="0"/>
          <c:showVal val="0"/>
          <c:showCatName val="0"/>
          <c:showSerName val="0"/>
          <c:showPercent val="0"/>
          <c:showBubbleSize val="0"/>
        </c:dLbls>
        <c:gapWidth val="150"/>
        <c:axId val="1886881664"/>
        <c:axId val="1886874592"/>
      </c:barChart>
      <c:catAx>
        <c:axId val="1886881664"/>
        <c:scaling>
          <c:orientation val="minMax"/>
        </c:scaling>
        <c:delete val="0"/>
        <c:axPos val="b"/>
        <c:numFmt formatCode="General" sourceLinked="0"/>
        <c:majorTickMark val="out"/>
        <c:minorTickMark val="none"/>
        <c:tickLblPos val="nextTo"/>
        <c:crossAx val="1886874592"/>
        <c:crosses val="autoZero"/>
        <c:auto val="1"/>
        <c:lblAlgn val="ctr"/>
        <c:lblOffset val="100"/>
        <c:noMultiLvlLbl val="0"/>
      </c:catAx>
      <c:valAx>
        <c:axId val="1886874592"/>
        <c:scaling>
          <c:orientation val="minMax"/>
        </c:scaling>
        <c:delete val="0"/>
        <c:axPos val="l"/>
        <c:majorGridlines/>
        <c:numFmt formatCode="General" sourceLinked="1"/>
        <c:majorTickMark val="out"/>
        <c:minorTickMark val="none"/>
        <c:tickLblPos val="nextTo"/>
        <c:crossAx val="188688166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23154-2A74-4148-8918-A2ECC04BC76C}" type="datetimeFigureOut">
              <a:rPr lang="ru-RU" smtClean="0"/>
              <a:pPr/>
              <a:t>22.05.2024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4AC81-E796-4AC9-8E9D-2BBBE8933224}" type="slidenum">
              <a:rPr lang="ru-RU" smtClean="0"/>
              <a:pPr/>
              <a:t>‹#›</a:t>
            </a:fld>
            <a:endParaRPr lang="ru-RU"/>
          </a:p>
        </p:txBody>
      </p:sp>
    </p:spTree>
    <p:extLst>
      <p:ext uri="{BB962C8B-B14F-4D97-AF65-F5344CB8AC3E}">
        <p14:creationId xmlns:p14="http://schemas.microsoft.com/office/powerpoint/2010/main" val="86989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A4A5175-CCAF-4D8B-9E82-11444247F140}" type="datetime1">
              <a:rPr lang="ru-RU" smtClean="0"/>
              <a:pPr/>
              <a:t>22.05.2024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83CFA56-12D1-487F-8CEC-819A4C126527}" type="datetime1">
              <a:rPr lang="ru-RU" smtClean="0"/>
              <a:pPr/>
              <a:t>22.05.2024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6F78A4F-7E6A-4791-8E65-D34917AC9D45}" type="datetime1">
              <a:rPr lang="ru-RU" smtClean="0"/>
              <a:pPr/>
              <a:t>22.05.2024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BF2570-3E80-44B7-B4AF-21E53D6D334F}" type="datetime1">
              <a:rPr lang="ru-RU" smtClean="0"/>
              <a:pPr/>
              <a:t>22.05.2024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396D39A-F556-43AE-8626-9FD3DC172D11}" type="datetime1">
              <a:rPr lang="ru-RU" smtClean="0"/>
              <a:pPr/>
              <a:t>22.05.2024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DBCCEE-9FDD-481C-94D7-25FBEF214C35}" type="datetime1">
              <a:rPr lang="ru-RU" smtClean="0"/>
              <a:pPr/>
              <a:t>22.05.2024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66F1496-412A-4577-B5E8-6A2CBAF7B05F}" type="datetime1">
              <a:rPr lang="ru-RU" smtClean="0"/>
              <a:pPr/>
              <a:t>22.05.2024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71A5CF-44FF-467A-8471-2483305A0429}" type="datetime1">
              <a:rPr lang="ru-RU" smtClean="0"/>
              <a:pPr/>
              <a:t>22.05.2024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D67015-5E67-4FA5-A9AF-9396484FDBE2}" type="datetime1">
              <a:rPr lang="ru-RU" smtClean="0"/>
              <a:pPr/>
              <a:t>22.05.2024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164B026-74E4-4A87-A647-CCE8CC4E0D7C}" type="datetime1">
              <a:rPr lang="ru-RU" smtClean="0"/>
              <a:pPr/>
              <a:t>22.05.2024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E9BE52A-79F0-4892-8A0B-B22447201DD6}" type="datetime1">
              <a:rPr lang="ru-RU" smtClean="0"/>
              <a:pPr/>
              <a:t>22.05.2024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E5AEC-7A90-4C0F-8435-0CA49244C98C}" type="datetime1">
              <a:rPr lang="ru-RU" smtClean="0"/>
              <a:pPr/>
              <a:t>22.05.2024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6" y="14118"/>
            <a:ext cx="9328376" cy="6996282"/>
          </a:xfrm>
          <a:prstGeom prst="rect">
            <a:avLst/>
          </a:prstGeom>
        </p:spPr>
      </p:pic>
      <p:sp>
        <p:nvSpPr>
          <p:cNvPr id="2" name="Заголовок 1"/>
          <p:cNvSpPr>
            <a:spLocks noGrp="1"/>
          </p:cNvSpPr>
          <p:nvPr>
            <p:ph type="ctrTitle"/>
          </p:nvPr>
        </p:nvSpPr>
        <p:spPr>
          <a:xfrm>
            <a:off x="685800" y="14118"/>
            <a:ext cx="7772400" cy="2262754"/>
          </a:xfrm>
        </p:spPr>
        <p:txBody>
          <a:bodyPr>
            <a:normAutofit fontScale="90000"/>
          </a:bodyPr>
          <a:lstStyle/>
          <a:p>
            <a:r>
              <a:rPr lang="ru-RU" sz="1600" b="1" dirty="0" smtClean="0">
                <a:latin typeface="Times New Roman" pitchFamily="18" charset="0"/>
                <a:cs typeface="Times New Roman" pitchFamily="18" charset="0"/>
              </a:rPr>
              <a:t>МИНИСТЕРСТВО ПРОСВЕЩЕНИЯ РОССИЙСКОЙ ФЕДЕРАЦИИ</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федеральное государственное бюджетное образовательное учреждение высшего образования</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КРАСНОЯРСКИЙ ГОСУДАРСТВЕННЫЙ ПЕДАГОГИЧЕСКИЙ УНИВЕРСИТЕТ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им. В.П. Астафьева»</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(КГПУ им. В.П. Астафьева)</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t>
            </a:r>
            <a:br>
              <a:rPr lang="ru-RU" sz="1600" b="1"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Институт физической культуры, спорта и здоровья им. И.С. Ярыгина</a:t>
            </a:r>
            <a:br>
              <a:rPr lang="ru-RU" sz="16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Выпускающая кафедра теоретических основ физического воспитания</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15516" y="2248937"/>
            <a:ext cx="8712968" cy="2620223"/>
          </a:xfrm>
        </p:spPr>
        <p:txBody>
          <a:bodyPr/>
          <a:lstStyle/>
          <a:p>
            <a:r>
              <a:rPr lang="ru-RU" sz="2000" b="1" dirty="0">
                <a:solidFill>
                  <a:schemeClr val="tx1"/>
                </a:solidFill>
                <a:latin typeface="Times New Roman" pitchFamily="18" charset="0"/>
                <a:cs typeface="Times New Roman" pitchFamily="18" charset="0"/>
              </a:rPr>
              <a:t>МАГИСТЕРСКАЯ  ДИССЕРТАЦИЯ</a:t>
            </a:r>
          </a:p>
          <a:p>
            <a:endParaRPr lang="ru-RU" sz="2000" b="1" dirty="0" smtClean="0">
              <a:solidFill>
                <a:schemeClr val="tx1"/>
              </a:solidFill>
              <a:latin typeface="Times New Roman" pitchFamily="18" charset="0"/>
              <a:cs typeface="Times New Roman" pitchFamily="18" charset="0"/>
            </a:endParaRPr>
          </a:p>
          <a:p>
            <a:r>
              <a:rPr lang="ru-RU" sz="2000" b="1" dirty="0" smtClean="0">
                <a:solidFill>
                  <a:schemeClr val="tx1"/>
                </a:solidFill>
                <a:latin typeface="Times New Roman" pitchFamily="18" charset="0"/>
                <a:cs typeface="Times New Roman" pitchFamily="18" charset="0"/>
              </a:rPr>
              <a:t>Воронин Константин Викторович</a:t>
            </a:r>
          </a:p>
          <a:p>
            <a:endParaRPr lang="ru-RU" sz="2000" b="1" dirty="0" smtClean="0">
              <a:solidFill>
                <a:schemeClr val="tx1"/>
              </a:solidFill>
              <a:latin typeface="Times New Roman" pitchFamily="18" charset="0"/>
              <a:cs typeface="Times New Roman" pitchFamily="18" charset="0"/>
            </a:endParaRPr>
          </a:p>
          <a:p>
            <a:r>
              <a:rPr lang="ru-RU" sz="2000" b="1" dirty="0">
                <a:solidFill>
                  <a:schemeClr val="tx1"/>
                </a:solidFill>
                <a:latin typeface="Times New Roman" panose="02020603050405020304" pitchFamily="18" charset="0"/>
                <a:cs typeface="Times New Roman" panose="02020603050405020304" pitchFamily="18" charset="0"/>
              </a:rPr>
              <a:t>Развитие быстроты у обучающихся 12–14 лет на </a:t>
            </a:r>
            <a:r>
              <a:rPr lang="ru-RU" sz="2000" b="1" dirty="0" err="1">
                <a:solidFill>
                  <a:schemeClr val="tx1"/>
                </a:solidFill>
                <a:latin typeface="Times New Roman" panose="02020603050405020304" pitchFamily="18" charset="0"/>
                <a:cs typeface="Times New Roman" panose="02020603050405020304" pitchFamily="18" charset="0"/>
              </a:rPr>
              <a:t>внеучебных</a:t>
            </a:r>
            <a:r>
              <a:rPr lang="ru-RU" sz="2000" b="1" dirty="0">
                <a:solidFill>
                  <a:schemeClr val="tx1"/>
                </a:solidFill>
                <a:latin typeface="Times New Roman" panose="02020603050405020304" pitchFamily="18" charset="0"/>
                <a:cs typeface="Times New Roman" panose="02020603050405020304" pitchFamily="18" charset="0"/>
              </a:rPr>
              <a:t> занятиях по баскетболу при помощи светового когнитивного тренажера  </a:t>
            </a:r>
          </a:p>
          <a:p>
            <a:endParaRPr lang="ru-RU" sz="2000" b="1" dirty="0" smtClean="0">
              <a:solidFill>
                <a:schemeClr val="tx1"/>
              </a:solidFill>
              <a:latin typeface="Times New Roman" pitchFamily="18" charset="0"/>
              <a:cs typeface="Times New Roman" pitchFamily="18" charset="0"/>
            </a:endParaRPr>
          </a:p>
        </p:txBody>
      </p:sp>
      <p:sp>
        <p:nvSpPr>
          <p:cNvPr id="10" name="TextBox 9"/>
          <p:cNvSpPr txBox="1"/>
          <p:nvPr/>
        </p:nvSpPr>
        <p:spPr>
          <a:xfrm>
            <a:off x="3871122" y="5334099"/>
            <a:ext cx="5424947" cy="646331"/>
          </a:xfrm>
          <a:prstGeom prst="rect">
            <a:avLst/>
          </a:prstGeom>
          <a:noFill/>
        </p:spPr>
        <p:txBody>
          <a:bodyPr wrap="none" rtlCol="0">
            <a:spAutoFit/>
          </a:bodyPr>
          <a:lstStyle/>
          <a:p>
            <a:pPr algn="r"/>
            <a:r>
              <a:rPr lang="ru-RU" sz="1600" dirty="0">
                <a:latin typeface="Times New Roman" pitchFamily="18" charset="0"/>
                <a:cs typeface="Times New Roman" pitchFamily="18" charset="0"/>
              </a:rPr>
              <a:t>Научный руководитель:</a:t>
            </a:r>
            <a:r>
              <a:rPr lang="ru-RU" sz="1600" b="1" dirty="0">
                <a:latin typeface="Times New Roman" pitchFamily="18" charset="0"/>
                <a:cs typeface="Times New Roman" pitchFamily="18" charset="0"/>
              </a:rPr>
              <a:t> </a:t>
            </a:r>
            <a:r>
              <a:rPr lang="ru-RU" b="1" dirty="0" smtClean="0">
                <a:latin typeface="Times New Roman" panose="02020603050405020304" pitchFamily="18" charset="0"/>
                <a:cs typeface="Times New Roman" pitchFamily="18" charset="0"/>
              </a:rPr>
              <a:t>Шевчук Юлия Валентиновна</a:t>
            </a:r>
          </a:p>
          <a:p>
            <a:pPr algn="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кандидат педагогических наук, доцент </a:t>
            </a:r>
            <a:endParaRPr lang="ru-RU"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4228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81"/>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10</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707904" y="5155543"/>
            <a:ext cx="5436096" cy="16901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smtClean="0">
                <a:latin typeface="Times New Roman" panose="02020603050405020304" pitchFamily="18" charset="0"/>
                <a:cs typeface="Times New Roman" panose="02020603050405020304" pitchFamily="18" charset="0"/>
              </a:rPr>
              <a:t>Основные положения, выносимые на защиту:</a:t>
            </a:r>
            <a:r>
              <a:rPr lang="ru-RU" sz="3200" dirty="0" smtClean="0">
                <a:latin typeface="Times New Roman" pitchFamily="18" charset="0"/>
                <a:cs typeface="Times New Roman" pitchFamily="18" charset="0"/>
              </a:rPr>
              <a:t> </a:t>
            </a:r>
          </a:p>
          <a:p>
            <a:pPr algn="ctr"/>
            <a:r>
              <a:rPr lang="ru-RU" sz="3200" dirty="0" smtClean="0">
                <a:latin typeface="Times New Roman" pitchFamily="18" charset="0"/>
                <a:cs typeface="Times New Roman" pitchFamily="18" charset="0"/>
              </a:rPr>
              <a:t> </a:t>
            </a:r>
          </a:p>
          <a:p>
            <a:pPr algn="ctr"/>
            <a:endParaRPr lang="ru-RU" dirty="0"/>
          </a:p>
        </p:txBody>
      </p:sp>
      <p:sp>
        <p:nvSpPr>
          <p:cNvPr id="7" name="Прямоугольник 6"/>
          <p:cNvSpPr/>
          <p:nvPr/>
        </p:nvSpPr>
        <p:spPr>
          <a:xfrm>
            <a:off x="-108520" y="116632"/>
            <a:ext cx="9252520" cy="38092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1. К основным способам применения светового когнитивного тренажера на секционных занятиях по баскетболу относятся:</a:t>
            </a:r>
          </a:p>
          <a:p>
            <a:r>
              <a:rPr lang="ru-RU" sz="1600" dirty="0">
                <a:latin typeface="Times New Roman" panose="02020603050405020304" pitchFamily="18" charset="0"/>
                <a:cs typeface="Times New Roman" panose="02020603050405020304" pitchFamily="18" charset="0"/>
              </a:rPr>
              <a:t>Способ 1. Обучающейся выполняет нанесение одиночных ударов по загорающимся, в случайном порядке, фишкам. Упражнение направлено на развитие скорости реакции выбора, а также, учитывая тесную взаимосвязь сложной двигательной реакции и двигательных координационных способностей, на развитие кинестетической дифференциации. </a:t>
            </a:r>
          </a:p>
          <a:p>
            <a:r>
              <a:rPr lang="ru-RU" sz="1600" dirty="0">
                <a:latin typeface="Times New Roman" panose="02020603050405020304" pitchFamily="18" charset="0"/>
                <a:cs typeface="Times New Roman" panose="02020603050405020304" pitchFamily="18" charset="0"/>
              </a:rPr>
              <a:t>Способ 2. Обучающейся выполняет техническое действие из баскетбола (предусмотренное для каждой фишки условиями задания) после реагирования на световой сигнал предварительно погасив его прикосновением ноги. Данное упражнение направлено на развитие скорости сложной двигательной реакции. </a:t>
            </a:r>
          </a:p>
          <a:p>
            <a:r>
              <a:rPr lang="ru-RU" sz="1600" dirty="0">
                <a:latin typeface="Times New Roman" panose="02020603050405020304" pitchFamily="18" charset="0"/>
                <a:cs typeface="Times New Roman" panose="02020603050405020304" pitchFamily="18" charset="0"/>
              </a:rPr>
              <a:t>Способ 3. Обучающейся выполняет удары по фишкам, на которых световые сигналы загораются случайным образом. Данное упражнение направлено на развитие скорости реакции выбора.</a:t>
            </a:r>
          </a:p>
          <a:p>
            <a:r>
              <a:rPr lang="ru-RU" sz="1600" dirty="0">
                <a:latin typeface="Times New Roman" panose="02020603050405020304" pitchFamily="18" charset="0"/>
                <a:cs typeface="Times New Roman" panose="02020603050405020304" pitchFamily="18" charset="0"/>
              </a:rPr>
              <a:t> Способ 4. Обучающейся ловит передачу баскетбольного мяча от партнера, далее выполняет нажатие ногой по той фишке, цвет которой проговорит партнер. Выполняя данное упражнение, развивается быстрота сложной двигательной реакции. </a:t>
            </a:r>
          </a:p>
          <a:p>
            <a:endParaRPr lang="ru-RU" dirty="0"/>
          </a:p>
        </p:txBody>
      </p:sp>
      <p:sp>
        <p:nvSpPr>
          <p:cNvPr id="8" name="Прямоугольник 7"/>
          <p:cNvSpPr/>
          <p:nvPr/>
        </p:nvSpPr>
        <p:spPr>
          <a:xfrm>
            <a:off x="19512" y="3934272"/>
            <a:ext cx="6804248" cy="6826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2. Программа развития быстроты у обучающихся 12-14 лет на секционных занятия по баскетболу при помощи светового когнитивного тренажера. </a:t>
            </a:r>
          </a:p>
        </p:txBody>
      </p:sp>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397" y="-297"/>
            <a:ext cx="9144793" cy="6858594"/>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mtClean="0"/>
              <a:pPr/>
              <a:t>11</a:t>
            </a:fld>
            <a:endParaRPr lang="ru-RU"/>
          </a:p>
        </p:txBody>
      </p:sp>
      <p:sp>
        <p:nvSpPr>
          <p:cNvPr id="10" name="Прямоугольник 9"/>
          <p:cNvSpPr/>
          <p:nvPr/>
        </p:nvSpPr>
        <p:spPr>
          <a:xfrm>
            <a:off x="683568" y="476672"/>
            <a:ext cx="3670941" cy="400110"/>
          </a:xfrm>
          <a:prstGeom prst="rect">
            <a:avLst/>
          </a:prstGeom>
        </p:spPr>
        <p:txBody>
          <a:bodyPr wrap="none">
            <a:spAutoFit/>
          </a:bodyPr>
          <a:lstStyle/>
          <a:p>
            <a:r>
              <a:rPr lang="ru-RU" sz="2000" b="1" dirty="0" smtClean="0">
                <a:latin typeface="Times New Roman" panose="02020603050405020304" pitchFamily="18" charset="0"/>
                <a:ea typeface="Times New Roman" panose="02020603050405020304" pitchFamily="18" charset="0"/>
              </a:rPr>
              <a:t>МЕТОДЫ ИССЛЕДОВАНИЯ</a:t>
            </a:r>
            <a:endParaRPr lang="ru-RU" sz="2000" dirty="0"/>
          </a:p>
        </p:txBody>
      </p:sp>
      <p:sp>
        <p:nvSpPr>
          <p:cNvPr id="11" name="Прямоугольник 10"/>
          <p:cNvSpPr/>
          <p:nvPr/>
        </p:nvSpPr>
        <p:spPr>
          <a:xfrm>
            <a:off x="395536" y="1196752"/>
            <a:ext cx="4572000" cy="4832092"/>
          </a:xfrm>
          <a:prstGeom prst="rect">
            <a:avLst/>
          </a:prstGeom>
        </p:spPr>
        <p:txBody>
          <a:bodyPr>
            <a:spAutoFit/>
          </a:bodyPr>
          <a:lstStyle/>
          <a:p>
            <a:pPr marL="285750" indent="-285750">
              <a:buFont typeface="Arial" panose="020B0604020202020204" pitchFamily="34" charset="0"/>
              <a:buChar char="•"/>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Анализ теоретических источников, поиск информации в научно-методической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литературе</a:t>
            </a:r>
          </a:p>
          <a:p>
            <a:pPr marL="28575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Работа с документами планирования </a:t>
            </a:r>
            <a:endParaRPr lang="ru-RU"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Педагогическое наблюдение </a:t>
            </a:r>
            <a:endParaRPr lang="ru-RU"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Спортивно-педагогическое исследование</a:t>
            </a:r>
          </a:p>
          <a:p>
            <a:pPr marL="28575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Педагогический эксперимент </a:t>
            </a:r>
            <a:endParaRPr lang="ru-RU"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Методы математической статистики </a:t>
            </a:r>
            <a:endParaRPr lang="ru-RU"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978549" y="332656"/>
            <a:ext cx="3779912" cy="5324535"/>
          </a:xfrm>
          <a:prstGeom prst="rect">
            <a:avLst/>
          </a:prstGeom>
        </p:spPr>
        <p:txBody>
          <a:bodyPr wrap="square">
            <a:spAutoFit/>
          </a:bodyPr>
          <a:lstStyle/>
          <a:p>
            <a:pPr indent="449580">
              <a:spcAft>
                <a:spcPts val="0"/>
              </a:spcAft>
            </a:pPr>
            <a:r>
              <a:rPr lang="ru-RU" sz="2000" b="1" dirty="0">
                <a:latin typeface="Times New Roman" panose="02020603050405020304" pitchFamily="18" charset="0"/>
                <a:ea typeface="Times New Roman" panose="02020603050405020304" pitchFamily="18" charset="0"/>
              </a:rPr>
              <a:t>Цель</a:t>
            </a:r>
            <a:r>
              <a:rPr lang="ru-RU" sz="2000" dirty="0">
                <a:latin typeface="Times New Roman" panose="02020603050405020304" pitchFamily="18" charset="0"/>
                <a:ea typeface="Times New Roman" panose="02020603050405020304" pitchFamily="18" charset="0"/>
              </a:rPr>
              <a:t> настоящего исследования предполагала проведение экспериментальной работы с выделением двух групп испытуемых по 10 человек – контрольной, служащей индикатором изменений, и экспериментальной, собственно и подвергавшейся формирующему воздействию, обе группы осуществляли учебно-тренировочные мероприятия на базе МАУ «СКМЖ СОЛОНЦЫ». Экспериментальная работа была организована в несколько последовательных этапов. </a:t>
            </a:r>
            <a:endParaRPr lang="ru-RU" sz="1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Номер слайда 4"/>
          <p:cNvSpPr>
            <a:spLocks noGrp="1"/>
          </p:cNvSpPr>
          <p:nvPr>
            <p:ph type="sldNum" sz="quarter" idx="12"/>
          </p:nvPr>
        </p:nvSpPr>
        <p:spPr>
          <a:xfrm>
            <a:off x="6553200" y="6356350"/>
            <a:ext cx="2133600" cy="365125"/>
          </a:xfrm>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12</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1251" y="191894"/>
            <a:ext cx="9108504" cy="5016758"/>
          </a:xfrm>
          <a:prstGeom prst="rect">
            <a:avLst/>
          </a:prstGeom>
        </p:spPr>
        <p:txBody>
          <a:bodyPr wrap="square">
            <a:spAutoFit/>
          </a:bodyPr>
          <a:lstStyle/>
          <a:p>
            <a:pPr indent="449580" algn="just">
              <a:spcAft>
                <a:spcPts val="0"/>
              </a:spcAft>
            </a:pPr>
            <a:r>
              <a:rPr lang="ru-RU" sz="2000" b="1" dirty="0">
                <a:latin typeface="Times New Roman" panose="02020603050405020304" pitchFamily="18" charset="0"/>
                <a:ea typeface="Times New Roman" panose="02020603050405020304" pitchFamily="18" charset="0"/>
              </a:rPr>
              <a:t>На первом этапе </a:t>
            </a:r>
            <a:r>
              <a:rPr lang="ru-RU" sz="2000" dirty="0">
                <a:latin typeface="Times New Roman" panose="02020603050405020304" pitchFamily="18" charset="0"/>
                <a:ea typeface="Times New Roman" panose="02020603050405020304" pitchFamily="18" charset="0"/>
              </a:rPr>
              <a:t>(сентябрь 2022 г. – апрель 2023 г.) осуществлялся анализ теоретических источников, изучалось состояние проблемы, обобщались полученные сведения с последующим направлением дальнейших исследований. Формулировалась цель, задачи и рабочая гипотеза. Осуществлялся подбор методов оценки развития быстроты. </a:t>
            </a:r>
          </a:p>
          <a:p>
            <a:pPr indent="449580" algn="just">
              <a:spcAft>
                <a:spcPts val="0"/>
              </a:spcAft>
            </a:pPr>
            <a:r>
              <a:rPr lang="ru-RU" sz="2000" b="1" dirty="0">
                <a:latin typeface="Times New Roman" panose="02020603050405020304" pitchFamily="18" charset="0"/>
                <a:ea typeface="Times New Roman" panose="02020603050405020304" pitchFamily="18" charset="0"/>
              </a:rPr>
              <a:t>На втором этапе исследования</a:t>
            </a:r>
            <a:r>
              <a:rPr lang="ru-RU" sz="2000" dirty="0">
                <a:latin typeface="Times New Roman" panose="02020603050405020304" pitchFamily="18" charset="0"/>
                <a:ea typeface="Times New Roman" panose="02020603050405020304" pitchFamily="18" charset="0"/>
              </a:rPr>
              <a:t>, который проходил с мая 2023 года по апрель 2024 года был проведен сравнительный анализ развития быстроты. На основании данных, полученных на констатирующем этапе эксперимента, удалось установить различия между командами в развитии быстроты, что послужило основанием для разработки программы развития быстроты при помощи светового когнитивного тренажера. Была реализована разработанная программа. Проведено вторичное тестирование, проведен сравнительный анализ данных экспериментальной и контрольной групп.</a:t>
            </a:r>
          </a:p>
          <a:p>
            <a:pPr indent="449580" algn="just">
              <a:spcAft>
                <a:spcPts val="0"/>
              </a:spcAft>
            </a:pPr>
            <a:r>
              <a:rPr lang="ru-RU" sz="2000" b="1" dirty="0">
                <a:latin typeface="Times New Roman" panose="02020603050405020304" pitchFamily="18" charset="0"/>
                <a:ea typeface="Times New Roman" panose="02020603050405020304" pitchFamily="18" charset="0"/>
              </a:rPr>
              <a:t>На  завершающем этапе</a:t>
            </a:r>
            <a:r>
              <a:rPr lang="ru-RU" sz="2000" dirty="0">
                <a:latin typeface="Times New Roman" panose="02020603050405020304" pitchFamily="18" charset="0"/>
                <a:ea typeface="Times New Roman" panose="02020603050405020304" pitchFamily="18" charset="0"/>
              </a:rPr>
              <a:t> работы (февраль 2024 г. – май 2024 г.) на основании полученных данных оформлены результаты исследования, сделаны выводы.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0839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13</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17802"/>
            <a:ext cx="4572000" cy="5601533"/>
          </a:xfrm>
          <a:prstGeom prst="rect">
            <a:avLst/>
          </a:prstGeom>
        </p:spPr>
        <p:txBody>
          <a:bodyPr>
            <a:spAutoFit/>
          </a:bodyPr>
          <a:lstStyle/>
          <a:p>
            <a:pPr indent="449580" algn="just">
              <a:spcAft>
                <a:spcPts val="0"/>
              </a:spcAft>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Световой когнитивный тренажер– это уникальный, световой сенсомоторный тренажер для активного развития реакции, скорости, ловкости, координации движений. Периферического зрения. Развития умственной деятельности спортсменов. Световой когнитивный тренажер это набор фишек, который и составляет основу всего тренажера, функционирует по типу целей. В результате задача занимающегося заключается в деактивации данных фишек путем их касания или перекрытия</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indent="449580" algn="just"/>
            <a:r>
              <a:rPr lang="ru-RU" dirty="0">
                <a:latin typeface="Times New Roman" panose="02020603050405020304" pitchFamily="18" charset="0"/>
                <a:cs typeface="Times New Roman" panose="02020603050405020304" pitchFamily="18" charset="0"/>
              </a:rPr>
              <a:t>С целью применения данного технического средства во внеурочных занятиях баскетболом, нами были выявлены и внедрены физические упражнения с применением светового когнитивного тренажера и объединены в комплексы упражнении.  </a:t>
            </a:r>
          </a:p>
          <a:p>
            <a:pPr indent="449580" algn="just">
              <a:spcAft>
                <a:spcPts val="0"/>
              </a:spcAft>
            </a:pPr>
            <a:endParaRPr lang="ru-RU" sz="1600" dirty="0">
              <a:solidFill>
                <a:srgbClr val="000000"/>
              </a:solidFill>
              <a:effectLst/>
              <a:latin typeface="Times New Roman" panose="02020603050405020304" pitchFamily="18" charset="0"/>
              <a:ea typeface="Calibri" panose="020F0502020204030204" pitchFamily="34" charset="0"/>
            </a:endParaRPr>
          </a:p>
        </p:txBody>
      </p:sp>
      <p:pic>
        <p:nvPicPr>
          <p:cNvPr id="4" name="Рисунок 3"/>
          <p:cNvPicPr>
            <a:picLocks noChangeAspect="1"/>
          </p:cNvPicPr>
          <p:nvPr/>
        </p:nvPicPr>
        <p:blipFill>
          <a:blip r:embed="rId3"/>
          <a:stretch>
            <a:fillRect/>
          </a:stretch>
        </p:blipFill>
        <p:spPr>
          <a:xfrm>
            <a:off x="4705016" y="1052736"/>
            <a:ext cx="4413471" cy="3312368"/>
          </a:xfrm>
          <a:prstGeom prst="rect">
            <a:avLst/>
          </a:prstGeom>
        </p:spPr>
      </p:pic>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14</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4" y="117802"/>
            <a:ext cx="9036496" cy="397031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Комплекс № 1</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1 Фишки расставляются на </a:t>
            </a:r>
            <a:r>
              <a:rPr lang="ru-RU" dirty="0" err="1">
                <a:latin typeface="Times New Roman" panose="02020603050405020304" pitchFamily="18" charset="0"/>
                <a:cs typeface="Times New Roman" panose="02020603050405020304" pitchFamily="18" charset="0"/>
              </a:rPr>
              <a:t>трехочковой</a:t>
            </a:r>
            <a:r>
              <a:rPr lang="ru-RU" dirty="0">
                <a:latin typeface="Times New Roman" panose="02020603050405020304" pitchFamily="18" charset="0"/>
                <a:cs typeface="Times New Roman" panose="02020603050405020304" pitchFamily="18" charset="0"/>
              </a:rPr>
              <a:t> линии, фишки загораются в хаотичном порядке. Игрок от средней линии при световом сигнале фишки начинает к ней ускорении и совершает атаку кольца. </a:t>
            </a:r>
          </a:p>
          <a:p>
            <a:r>
              <a:rPr lang="ru-RU" dirty="0">
                <a:latin typeface="Times New Roman" panose="02020603050405020304" pitchFamily="18" charset="0"/>
                <a:cs typeface="Times New Roman" panose="02020603050405020304" pitchFamily="18" charset="0"/>
              </a:rPr>
              <a:t>2. Фишки расставляются на средней дистанции, фишки загораются в хаотичном порядке. Игрок от средней линии при световом сигнале фишки начинает к ней ускорении и совершает атаку кольца. </a:t>
            </a: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Дриблинг вдоль стены, фишки крепятся стену, фишки подают разный цветовой сигнал, каждый цвет определенный перевод. Например: зеленый перед собой, красный под ногой, желтый за спиной.  </a:t>
            </a:r>
          </a:p>
          <a:p>
            <a:r>
              <a:rPr lang="ru-RU" dirty="0">
                <a:latin typeface="Times New Roman" panose="02020603050405020304" pitchFamily="18" charset="0"/>
                <a:cs typeface="Times New Roman" panose="02020603050405020304" pitchFamily="18" charset="0"/>
              </a:rPr>
              <a:t>4. Фишки расположены в форме квадрата, занимающейся на каждый цветовой сигнал любой из фишек, совершает передвижение к ней в защитной стойке.  </a:t>
            </a:r>
          </a:p>
          <a:p>
            <a:r>
              <a:rPr lang="ru-RU" dirty="0">
                <a:latin typeface="Times New Roman" panose="02020603050405020304" pitchFamily="18" charset="0"/>
                <a:cs typeface="Times New Roman" panose="02020603050405020304" pitchFamily="18" charset="0"/>
              </a:rPr>
              <a:t>5. Фишки кладутся на штрафную линию и подают разный цветовой сигнал, каждый цветовой сигнал обозначает разные завершения атаки кольца.</a:t>
            </a:r>
          </a:p>
        </p:txBody>
      </p:sp>
    </p:spTree>
    <p:extLst>
      <p:ext uri="{BB962C8B-B14F-4D97-AF65-F5344CB8AC3E}">
        <p14:creationId xmlns:p14="http://schemas.microsoft.com/office/powerpoint/2010/main" val="290957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386610"/>
          </a:xfrm>
        </p:spPr>
        <p:txBody>
          <a:bodyPr>
            <a:normAutofit/>
          </a:bodyPr>
          <a:lstStyle/>
          <a:p>
            <a:pPr indent="450215">
              <a:lnSpc>
                <a:spcPct val="150000"/>
              </a:lnSpc>
            </a:pPr>
            <a:r>
              <a:rPr lang="ru-RU" sz="2400" kern="100" dirty="0">
                <a:latin typeface="Times New Roman"/>
                <a:ea typeface="Times New Roman"/>
              </a:rPr>
              <a:t/>
            </a:r>
            <a:br>
              <a:rPr lang="ru-RU" sz="2400" kern="100" dirty="0">
                <a:latin typeface="Times New Roman"/>
                <a:ea typeface="Times New Roman"/>
              </a:rPr>
            </a:br>
            <a:r>
              <a:rPr lang="ru-RU" sz="2000" dirty="0">
                <a:latin typeface="Times New Roman"/>
                <a:ea typeface="Times New Roman"/>
                <a:cs typeface="Times New Roman"/>
              </a:rPr>
              <a:t> </a:t>
            </a:r>
            <a:r>
              <a:rPr lang="ru-RU" sz="1600" dirty="0">
                <a:ea typeface="Times New Roman"/>
                <a:cs typeface="Times New Roman"/>
              </a:rPr>
              <a:t/>
            </a:r>
            <a:br>
              <a:rPr lang="ru-RU" sz="1600" dirty="0">
                <a:ea typeface="Times New Roman"/>
                <a:cs typeface="Times New Roman"/>
              </a:rPr>
            </a:br>
            <a:endParaRPr lang="ru-RU" sz="20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15</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7504" y="274638"/>
            <a:ext cx="8856984" cy="923330"/>
          </a:xfrm>
          <a:prstGeom prst="rect">
            <a:avLst/>
          </a:prstGeom>
        </p:spPr>
        <p:txBody>
          <a:bodyPr wrap="square">
            <a:spAutoFit/>
          </a:bodyPr>
          <a:lstStyle/>
          <a:p>
            <a:pPr algn="ctr">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Тесты направленные на развитие быстроты</a:t>
            </a:r>
            <a:endParaRPr lang="ru-RU" dirty="0">
              <a:solidFill>
                <a:srgbClr val="000000"/>
              </a:solidFill>
              <a:latin typeface="Times New Roman" panose="02020603050405020304" pitchFamily="18" charset="0"/>
              <a:ea typeface="Calibri" panose="020F0502020204030204" pitchFamily="34" charset="0"/>
            </a:endParaRPr>
          </a:p>
          <a:p>
            <a:pPr algn="ctr">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 до и после педагогического эксперимента</a:t>
            </a:r>
            <a:endParaRPr lang="ru-RU" dirty="0">
              <a:solidFill>
                <a:srgbClr val="000000"/>
              </a:solidFill>
              <a:effectLst/>
              <a:latin typeface="Times New Roman" panose="02020603050405020304" pitchFamily="18" charset="0"/>
              <a:ea typeface="Calibri" panose="020F050202020403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525500348"/>
              </p:ext>
            </p:extLst>
          </p:nvPr>
        </p:nvGraphicFramePr>
        <p:xfrm>
          <a:off x="107504" y="1268760"/>
          <a:ext cx="8856982" cy="3796726"/>
        </p:xfrm>
        <a:graphic>
          <a:graphicData uri="http://schemas.openxmlformats.org/drawingml/2006/table">
            <a:tbl>
              <a:tblPr firstRow="1" firstCol="1" bandRow="1">
                <a:tableStyleId>{5C22544A-7EE6-4342-B048-85BDC9FD1C3A}</a:tableStyleId>
              </a:tblPr>
              <a:tblGrid>
                <a:gridCol w="2162574"/>
                <a:gridCol w="1320585"/>
                <a:gridCol w="1320585"/>
                <a:gridCol w="720858"/>
                <a:gridCol w="1307878"/>
                <a:gridCol w="1213007"/>
                <a:gridCol w="811495"/>
              </a:tblGrid>
              <a:tr h="379673">
                <a:tc rowSpan="2">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Показатели</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До эксперимента</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rowSpan="2">
                  <a:txBody>
                    <a:bodyPr/>
                    <a:lstStyle/>
                    <a:p>
                      <a:pPr algn="ctr">
                        <a:spcAft>
                          <a:spcPts val="0"/>
                        </a:spcAft>
                      </a:pPr>
                      <a:r>
                        <a:rPr lang="ru-RU" sz="1200">
                          <a:effectLst/>
                          <a:latin typeface="Times New Roman" panose="02020603050405020304" pitchFamily="18" charset="0"/>
                          <a:cs typeface="Times New Roman" panose="02020603050405020304" pitchFamily="18" charset="0"/>
                        </a:rPr>
                        <a:t>Р</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spcAft>
                          <a:spcPts val="0"/>
                        </a:spcAft>
                      </a:pPr>
                      <a:r>
                        <a:rPr lang="ru-RU" sz="1200">
                          <a:effectLst/>
                          <a:latin typeface="Times New Roman" panose="02020603050405020304" pitchFamily="18" charset="0"/>
                          <a:cs typeface="Times New Roman" panose="02020603050405020304" pitchFamily="18" charset="0"/>
                        </a:rPr>
                        <a:t>После эксперимента</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rowSpan="2">
                  <a:txBody>
                    <a:bodyPr/>
                    <a:lstStyle/>
                    <a:p>
                      <a:pPr algn="ctr">
                        <a:spcAft>
                          <a:spcPts val="0"/>
                        </a:spcAft>
                      </a:pPr>
                      <a:r>
                        <a:rPr lang="ru-RU" sz="1200">
                          <a:effectLst/>
                          <a:latin typeface="Times New Roman" panose="02020603050405020304" pitchFamily="18" charset="0"/>
                          <a:cs typeface="Times New Roman" panose="02020603050405020304" pitchFamily="18" charset="0"/>
                        </a:rPr>
                        <a:t>Р</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9673">
                <a:tc vMerge="1">
                  <a:txBody>
                    <a:bodyPr/>
                    <a:lstStyle/>
                    <a:p>
                      <a:endParaRPr lang="ru-RU"/>
                    </a:p>
                  </a:txBody>
                  <a:tcPr/>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ЭГ</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КГ</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ru-RU"/>
                    </a:p>
                  </a:txBody>
                  <a:tcP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ЭГ</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КГ</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ru-RU"/>
                    </a:p>
                  </a:txBody>
                  <a:tcPr/>
                </a:tc>
              </a:tr>
              <a:tr h="759345">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Ведение мяча на 20 м (сек.).</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330200" algn="l"/>
                        </a:tabLst>
                      </a:pPr>
                      <a:r>
                        <a:rPr lang="ru-RU" sz="1200">
                          <a:effectLst/>
                          <a:latin typeface="Times New Roman" panose="02020603050405020304" pitchFamily="18" charset="0"/>
                          <a:cs typeface="Times New Roman" panose="02020603050405020304" pitchFamily="18" charset="0"/>
                        </a:rPr>
                        <a:t>3,91 ± 0,56</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330200" algn="l"/>
                        </a:tabLst>
                      </a:pPr>
                      <a:r>
                        <a:rPr lang="ru-RU" sz="1200" dirty="0">
                          <a:effectLst/>
                          <a:latin typeface="Times New Roman" panose="02020603050405020304" pitchFamily="18" charset="0"/>
                          <a:cs typeface="Times New Roman" panose="02020603050405020304" pitchFamily="18" charset="0"/>
                        </a:rPr>
                        <a:t>4,14 ± 0,27</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 0,05</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3,68 ± 0,36</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355600" algn="l"/>
                        </a:tabLst>
                      </a:pPr>
                      <a:r>
                        <a:rPr lang="ru-RU" sz="1200">
                          <a:effectLst/>
                          <a:latin typeface="Times New Roman" panose="02020603050405020304" pitchFamily="18" charset="0"/>
                          <a:cs typeface="Times New Roman" panose="02020603050405020304" pitchFamily="18" charset="0"/>
                        </a:rPr>
                        <a:t>4,35 ± 0,22</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&lt;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59345">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Тест «Быстрота реакции»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tabLst>
                          <a:tab pos="463550" algn="l"/>
                        </a:tabLst>
                      </a:pPr>
                      <a:r>
                        <a:rPr lang="ru-RU" sz="1200">
                          <a:effectLst/>
                          <a:latin typeface="Times New Roman" panose="02020603050405020304" pitchFamily="18" charset="0"/>
                          <a:cs typeface="Times New Roman" panose="02020603050405020304" pitchFamily="18" charset="0"/>
                        </a:rPr>
                        <a:t>12,75 ± 1,85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13,5 ± 3,33</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dirty="0">
                          <a:effectLst/>
                          <a:latin typeface="Times New Roman" panose="02020603050405020304" pitchFamily="18" charset="0"/>
                          <a:cs typeface="Times New Roman" panose="02020603050405020304" pitchFamily="18" charset="0"/>
                        </a:rPr>
                        <a:t>10,59 ± 3,65</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13,95 ± 6,71</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&lt;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59345">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Тест «Распознанные слова»</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16,88 ± 1,11</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200">
                          <a:effectLst/>
                          <a:latin typeface="Times New Roman" panose="02020603050405020304" pitchFamily="18" charset="0"/>
                          <a:cs typeface="Times New Roman" panose="02020603050405020304" pitchFamily="18" charset="0"/>
                        </a:rPr>
                        <a:t>18,45 ± 3,17 </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21,0 ± 2,53</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342900" algn="l"/>
                        </a:tabLst>
                      </a:pPr>
                      <a:r>
                        <a:rPr lang="ru-RU" sz="1200" dirty="0">
                          <a:effectLst/>
                          <a:latin typeface="Times New Roman" panose="02020603050405020304" pitchFamily="18" charset="0"/>
                          <a:cs typeface="Times New Roman" panose="02020603050405020304" pitchFamily="18" charset="0"/>
                        </a:rPr>
                        <a:t>20,18 ± 2,96</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&lt;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59345">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Тест «Запомни и расставь точки».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8,75 ± 1,29</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463550" algn="l"/>
                        </a:tabLst>
                      </a:pPr>
                      <a:r>
                        <a:rPr lang="ru-RU" sz="1200">
                          <a:effectLst/>
                          <a:latin typeface="Times New Roman" panose="02020603050405020304" pitchFamily="18" charset="0"/>
                          <a:cs typeface="Times New Roman" panose="02020603050405020304" pitchFamily="18" charset="0"/>
                        </a:rPr>
                        <a:t>8,55 ± 1,97</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463550" algn="l"/>
                        </a:tabLst>
                      </a:pPr>
                      <a:r>
                        <a:rPr lang="ru-RU" sz="1200">
                          <a:effectLst/>
                          <a:latin typeface="Times New Roman" panose="02020603050405020304" pitchFamily="18" charset="0"/>
                          <a:cs typeface="Times New Roman" panose="02020603050405020304" pitchFamily="18" charset="0"/>
                        </a:rPr>
                        <a:t>˃ 0,05</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463550" algn="l"/>
                        </a:tabLst>
                      </a:pPr>
                      <a:r>
                        <a:rPr lang="ru-RU" sz="1200">
                          <a:effectLst/>
                          <a:latin typeface="Times New Roman" panose="02020603050405020304" pitchFamily="18" charset="0"/>
                          <a:cs typeface="Times New Roman" panose="02020603050405020304" pitchFamily="18" charset="0"/>
                        </a:rPr>
                        <a:t>9,31 ± 0,7</a:t>
                      </a:r>
                      <a:endParaRPr lang="ru-RU"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tabLst>
                          <a:tab pos="463550" algn="l"/>
                        </a:tabLst>
                      </a:pPr>
                      <a:r>
                        <a:rPr lang="ru-RU" sz="1200" dirty="0">
                          <a:effectLst/>
                          <a:latin typeface="Times New Roman" panose="02020603050405020304" pitchFamily="18" charset="0"/>
                          <a:cs typeface="Times New Roman" panose="02020603050405020304" pitchFamily="18" charset="0"/>
                        </a:rPr>
                        <a:t>9,45 ± 1,04</a:t>
                      </a:r>
                      <a:endParaRPr lang="ru-RU"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tabLst>
                          <a:tab pos="298450" algn="l"/>
                        </a:tabLst>
                      </a:pPr>
                      <a:r>
                        <a:rPr lang="ru-RU" sz="1200" dirty="0">
                          <a:effectLst/>
                          <a:latin typeface="Times New Roman" panose="02020603050405020304" pitchFamily="18" charset="0"/>
                          <a:cs typeface="Times New Roman" panose="02020603050405020304" pitchFamily="18" charset="0"/>
                        </a:rPr>
                        <a:t>&lt; 0,05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386610"/>
          </a:xfrm>
        </p:spPr>
        <p:txBody>
          <a:bodyPr>
            <a:normAutofit/>
          </a:bodyPr>
          <a:lstStyle/>
          <a:p>
            <a:pPr indent="450215">
              <a:lnSpc>
                <a:spcPct val="150000"/>
              </a:lnSpc>
            </a:pPr>
            <a:r>
              <a:rPr lang="ru-RU" sz="2400" kern="100" dirty="0">
                <a:latin typeface="Times New Roman"/>
                <a:ea typeface="Times New Roman"/>
              </a:rPr>
              <a:t/>
            </a:r>
            <a:br>
              <a:rPr lang="ru-RU" sz="2400" kern="100" dirty="0">
                <a:latin typeface="Times New Roman"/>
                <a:ea typeface="Times New Roman"/>
              </a:rPr>
            </a:br>
            <a:r>
              <a:rPr lang="ru-RU" sz="2000" dirty="0">
                <a:latin typeface="Times New Roman"/>
                <a:ea typeface="Times New Roman"/>
                <a:cs typeface="Times New Roman"/>
              </a:rPr>
              <a:t> </a:t>
            </a:r>
            <a:r>
              <a:rPr lang="ru-RU" sz="1600" dirty="0">
                <a:ea typeface="Times New Roman"/>
                <a:cs typeface="Times New Roman"/>
              </a:rPr>
              <a:t/>
            </a:r>
            <a:br>
              <a:rPr lang="ru-RU" sz="1600" dirty="0">
                <a:ea typeface="Times New Roman"/>
                <a:cs typeface="Times New Roman"/>
              </a:rPr>
            </a:br>
            <a:endParaRPr lang="ru-RU" sz="20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16</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298748"/>
            <a:ext cx="4572000" cy="923330"/>
          </a:xfrm>
          <a:prstGeom prst="rect">
            <a:avLst/>
          </a:prstGeom>
        </p:spPr>
        <p:txBody>
          <a:bodyPr>
            <a:spAutoFit/>
          </a:bodyPr>
          <a:lstStyle/>
          <a:p>
            <a:pPr indent="450215" algn="just">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Изменение показателей в тесте Ведение мяча на 20 м (сек.).</a:t>
            </a:r>
            <a:endParaRPr lang="ru-RU" sz="16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7" name="Диаграмма 6"/>
          <p:cNvGraphicFramePr/>
          <p:nvPr>
            <p:extLst>
              <p:ext uri="{D42A27DB-BD31-4B8C-83A1-F6EECF244321}">
                <p14:modId xmlns:p14="http://schemas.microsoft.com/office/powerpoint/2010/main" val="162265460"/>
              </p:ext>
            </p:extLst>
          </p:nvPr>
        </p:nvGraphicFramePr>
        <p:xfrm>
          <a:off x="107504" y="1700808"/>
          <a:ext cx="4788024"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4505164" y="294891"/>
            <a:ext cx="4572000" cy="923330"/>
          </a:xfrm>
          <a:prstGeom prst="rect">
            <a:avLst/>
          </a:prstGeom>
        </p:spPr>
        <p:txBody>
          <a:bodyPr>
            <a:spAutoFit/>
          </a:bodyPr>
          <a:lstStyle/>
          <a:p>
            <a:pPr indent="450215" algn="ctr">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Изменение показателей в тесте «Быстрота реакции (см)»</a:t>
            </a:r>
            <a:endParaRPr lang="ru-RU" sz="16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9" name="Диаграмма 8"/>
          <p:cNvGraphicFramePr/>
          <p:nvPr>
            <p:extLst>
              <p:ext uri="{D42A27DB-BD31-4B8C-83A1-F6EECF244321}">
                <p14:modId xmlns:p14="http://schemas.microsoft.com/office/powerpoint/2010/main" val="2939759125"/>
              </p:ext>
            </p:extLst>
          </p:nvPr>
        </p:nvGraphicFramePr>
        <p:xfrm>
          <a:off x="4816624" y="1700808"/>
          <a:ext cx="4327376"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077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0" y="1308830"/>
            <a:ext cx="9036496" cy="1358588"/>
          </a:xfrm>
        </p:spPr>
        <p:txBody>
          <a:bodyPr wrap="square" lIns="432000" anchor="t">
            <a:noAutofit/>
          </a:bodyPr>
          <a:lstStyle/>
          <a:p>
            <a:pPr algn="l"/>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dirty="0"/>
              <a:t/>
            </a:r>
            <a:br>
              <a:rPr lang="ru-RU" dirty="0"/>
            </a:br>
            <a:endParaRPr lang="ru-RU" dirty="0"/>
          </a:p>
        </p:txBody>
      </p:sp>
      <p:sp>
        <p:nvSpPr>
          <p:cNvPr id="8" name="Номер слайда 4"/>
          <p:cNvSpPr>
            <a:spLocks noGrp="1"/>
          </p:cNvSpPr>
          <p:nvPr>
            <p:ph type="sldNum" sz="quarter" idx="12"/>
          </p:nvPr>
        </p:nvSpPr>
        <p:spPr>
          <a:xfrm>
            <a:off x="6553200" y="6356350"/>
            <a:ext cx="2133600" cy="365125"/>
          </a:xfrm>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17</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2536" y="226385"/>
            <a:ext cx="4572000" cy="923330"/>
          </a:xfrm>
          <a:prstGeom prst="rect">
            <a:avLst/>
          </a:prstGeom>
        </p:spPr>
        <p:txBody>
          <a:bodyPr>
            <a:spAutoFit/>
          </a:bodyPr>
          <a:lstStyle/>
          <a:p>
            <a:pPr indent="450215" algn="ctr">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Изменение показателей в тесте «</a:t>
            </a:r>
            <a:r>
              <a:rPr lang="ru-RU" b="1" u="sng" dirty="0">
                <a:solidFill>
                  <a:srgbClr val="000000"/>
                </a:solidFill>
                <a:latin typeface="Times New Roman" panose="02020603050405020304" pitchFamily="18" charset="0"/>
                <a:ea typeface="Calibri" panose="020F0502020204030204" pitchFamily="34" charset="0"/>
              </a:rPr>
              <a:t>Распознанные слова»</a:t>
            </a:r>
            <a:endParaRPr lang="ru-RU" sz="16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13" name="Диаграмма 12"/>
          <p:cNvGraphicFramePr/>
          <p:nvPr>
            <p:extLst>
              <p:ext uri="{D42A27DB-BD31-4B8C-83A1-F6EECF244321}">
                <p14:modId xmlns:p14="http://schemas.microsoft.com/office/powerpoint/2010/main" val="1809748076"/>
              </p:ext>
            </p:extLst>
          </p:nvPr>
        </p:nvGraphicFramePr>
        <p:xfrm>
          <a:off x="251520" y="1610838"/>
          <a:ext cx="4824536"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Прямоугольник 13"/>
          <p:cNvSpPr/>
          <p:nvPr/>
        </p:nvSpPr>
        <p:spPr>
          <a:xfrm>
            <a:off x="4424375" y="305943"/>
            <a:ext cx="4572000" cy="923330"/>
          </a:xfrm>
          <a:prstGeom prst="rect">
            <a:avLst/>
          </a:prstGeom>
        </p:spPr>
        <p:txBody>
          <a:bodyPr>
            <a:spAutoFit/>
          </a:bodyPr>
          <a:lstStyle/>
          <a:p>
            <a:pPr indent="450215" algn="ctr">
              <a:lnSpc>
                <a:spcPct val="150000"/>
              </a:lnSpc>
              <a:spcAft>
                <a:spcPts val="0"/>
              </a:spcAft>
            </a:pPr>
            <a:r>
              <a:rPr lang="ru-RU" b="1" dirty="0">
                <a:solidFill>
                  <a:srgbClr val="000000"/>
                </a:solidFill>
                <a:latin typeface="Times New Roman" panose="02020603050405020304" pitchFamily="18" charset="0"/>
                <a:ea typeface="Calibri" panose="020F0502020204030204" pitchFamily="34" charset="0"/>
              </a:rPr>
              <a:t>Изменение показателей в тесте «Запомни и расставь точки (баллы)»</a:t>
            </a:r>
            <a:endParaRPr lang="ru-RU" sz="1600" dirty="0">
              <a:solidFill>
                <a:srgbClr val="000000"/>
              </a:solidFill>
              <a:effectLst/>
              <a:latin typeface="Times New Roman" panose="02020603050405020304" pitchFamily="18" charset="0"/>
              <a:ea typeface="Calibri" panose="020F0502020204030204" pitchFamily="34" charset="0"/>
            </a:endParaRPr>
          </a:p>
        </p:txBody>
      </p:sp>
      <p:graphicFrame>
        <p:nvGraphicFramePr>
          <p:cNvPr id="15" name="Диаграмма 14"/>
          <p:cNvGraphicFramePr/>
          <p:nvPr>
            <p:extLst>
              <p:ext uri="{D42A27DB-BD31-4B8C-83A1-F6EECF244321}">
                <p14:modId xmlns:p14="http://schemas.microsoft.com/office/powerpoint/2010/main" val="3621032717"/>
              </p:ext>
            </p:extLst>
          </p:nvPr>
        </p:nvGraphicFramePr>
        <p:xfrm>
          <a:off x="4992427" y="1562309"/>
          <a:ext cx="4118248"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70042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8" y="0"/>
            <a:ext cx="9144000" cy="6858000"/>
          </a:xfrm>
          <a:prstGeom prst="rect">
            <a:avLst/>
          </a:prstGeom>
        </p:spPr>
      </p:pic>
      <p:sp>
        <p:nvSpPr>
          <p:cNvPr id="12" name="Заголовок 1"/>
          <p:cNvSpPr txBox="1">
            <a:spLocks/>
          </p:cNvSpPr>
          <p:nvPr/>
        </p:nvSpPr>
        <p:spPr>
          <a:xfrm>
            <a:off x="152400" y="152400"/>
            <a:ext cx="8956104" cy="12603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itchFamily="18" charset="0"/>
              <a:cs typeface="Times New Roman" pitchFamily="18" charset="0"/>
            </a:endParaRPr>
          </a:p>
        </p:txBody>
      </p:sp>
      <p:sp>
        <p:nvSpPr>
          <p:cNvPr id="3" name="Объект 2"/>
          <p:cNvSpPr>
            <a:spLocks noGrp="1"/>
          </p:cNvSpPr>
          <p:nvPr>
            <p:ph sz="half" idx="1"/>
          </p:nvPr>
        </p:nvSpPr>
        <p:spPr>
          <a:xfrm>
            <a:off x="-5078" y="476672"/>
            <a:ext cx="8969566" cy="4608511"/>
          </a:xfrm>
        </p:spPr>
        <p:txBody>
          <a:bodyPr>
            <a:normAutofit/>
          </a:bodyPr>
          <a:lstStyle/>
          <a:p>
            <a:pPr marL="0" indent="0" algn="ctr">
              <a:buNone/>
            </a:pPr>
            <a:r>
              <a:rPr lang="ru-RU" sz="1800" b="1" dirty="0" smtClean="0">
                <a:latin typeface="Times New Roman" panose="02020603050405020304" pitchFamily="18" charset="0"/>
                <a:cs typeface="Times New Roman" panose="02020603050405020304" pitchFamily="18" charset="0"/>
              </a:rPr>
              <a:t>ВЫВОДЫ</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1. К основным способам применения светового когнитивного тренажера на секционных занятиях по баскетболу относятся:</a:t>
            </a:r>
          </a:p>
          <a:p>
            <a:r>
              <a:rPr lang="ru-RU" sz="1800" dirty="0">
                <a:latin typeface="Times New Roman" panose="02020603050405020304" pitchFamily="18" charset="0"/>
                <a:cs typeface="Times New Roman" panose="02020603050405020304" pitchFamily="18" charset="0"/>
              </a:rPr>
              <a:t>Способ 1. Обучающейся выполняет нанесение одиночных ударов по загорающимся, в случайном порядке, фишкам. Упражнение направлено на развитие скорости реакции выбора, а также, учитывая тесную взаимосвязь сложной двигательной реакции и двигательных координационных способностей, на развитие кинестетической дифференциации. </a:t>
            </a:r>
          </a:p>
          <a:p>
            <a:r>
              <a:rPr lang="ru-RU" sz="1800" dirty="0">
                <a:latin typeface="Times New Roman" panose="02020603050405020304" pitchFamily="18" charset="0"/>
                <a:cs typeface="Times New Roman" panose="02020603050405020304" pitchFamily="18" charset="0"/>
              </a:rPr>
              <a:t>Способ 2. Обучающейся выполняет техническое действие из баскетбола (предусмотренное для каждой фишки условиями задания) после реагирования на световой сигнал предварительно погасив его прикосновением ноги. Данное упражнение направлено на развитие скорости сложной двигательной реакции. </a:t>
            </a:r>
          </a:p>
          <a:p>
            <a:r>
              <a:rPr lang="ru-RU" sz="1800" dirty="0">
                <a:latin typeface="Times New Roman" panose="02020603050405020304" pitchFamily="18" charset="0"/>
                <a:cs typeface="Times New Roman" panose="02020603050405020304" pitchFamily="18" charset="0"/>
              </a:rPr>
              <a:t>Способ 3. Обучающейся выполняет удары по фишкам, на которых световые сигналы загораются случайным образом. Данное упражнение направлено на развитие скорости реакции выбора.</a:t>
            </a:r>
          </a:p>
          <a:p>
            <a:pPr marL="0" indent="0">
              <a:lnSpc>
                <a:spcPct val="110000"/>
              </a:lnSpc>
              <a:buNone/>
            </a:pPr>
            <a:endParaRPr lang="ru-RU" sz="1800" dirty="0"/>
          </a:p>
        </p:txBody>
      </p:sp>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18</a:t>
            </a:fld>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46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8" y="0"/>
            <a:ext cx="9144000" cy="6858000"/>
          </a:xfrm>
          <a:prstGeom prst="rect">
            <a:avLst/>
          </a:prstGeom>
        </p:spPr>
      </p:pic>
      <p:sp>
        <p:nvSpPr>
          <p:cNvPr id="12" name="Заголовок 1"/>
          <p:cNvSpPr txBox="1">
            <a:spLocks/>
          </p:cNvSpPr>
          <p:nvPr/>
        </p:nvSpPr>
        <p:spPr>
          <a:xfrm>
            <a:off x="152400" y="152400"/>
            <a:ext cx="8956104" cy="12603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19</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0912" y="620688"/>
            <a:ext cx="8784976" cy="3970318"/>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Times New Roman" panose="02020603050405020304" pitchFamily="18" charset="0"/>
              </a:rPr>
              <a:t> Способ 4. Обучающейся ловит передачу баскетбольного мяча от партнера, далее выполняет нажатие ногой по той фишке, цвет которой проговорит партнер. Выполняя данное упражнение, развивается быстрота сложной двигательной реакции. </a:t>
            </a:r>
          </a:p>
          <a:p>
            <a:pPr indent="450215" algn="just">
              <a:spcAft>
                <a:spcPts val="0"/>
              </a:spcAft>
            </a:pPr>
            <a:r>
              <a:rPr lang="ru-RU" dirty="0">
                <a:latin typeface="Times New Roman" panose="02020603050405020304" pitchFamily="18" charset="0"/>
                <a:ea typeface="Times New Roman" panose="02020603050405020304" pitchFamily="18" charset="0"/>
              </a:rPr>
              <a:t>2) Выявлены и обоснованы физические упражнения с  использование светового когнитивного тренажера направленные на развитие быстроты. Которые способствуют развитию у занимающихся систем получения внешних сигналов, и развития психических процессов, своевременностью и адекватностью реакции на разнообразные воздействия.   </a:t>
            </a:r>
          </a:p>
          <a:p>
            <a:pPr indent="450215" algn="just">
              <a:spcAft>
                <a:spcPts val="0"/>
              </a:spcAft>
            </a:pPr>
            <a:r>
              <a:rPr lang="ru-RU" dirty="0">
                <a:latin typeface="Times New Roman" panose="02020603050405020304" pitchFamily="18" charset="0"/>
                <a:ea typeface="Times New Roman" panose="02020603050405020304" pitchFamily="18" charset="0"/>
              </a:rPr>
              <a:t>3) В результате внедрения комплексов упражнении с применением светового когнитивного тренажера «функциональные опоры 131 технико-тактических действий» в экспериментальной группе на уровне достоверных различий (при р&lt;0,05)  были отмечены позитивные сдвиги в показателях развития быстроты и особенностей переработки сенсорно-перцептивной информации: «Ведение мяча 20 метров»,  «Запомнить и расставить точки», «Распознанные слова», «Быстрота реакции».</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3246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5096" y="-387424"/>
            <a:ext cx="8496944" cy="1412775"/>
          </a:xfrm>
        </p:spPr>
        <p:txBody>
          <a:bodyPr/>
          <a:lstStyle/>
          <a:p>
            <a:r>
              <a:rPr lang="ru-RU" b="1" dirty="0" smtClean="0"/>
              <a:t>Актуальность исследования</a:t>
            </a:r>
            <a:r>
              <a:rPr lang="ru-RU" dirty="0" smtClean="0"/>
              <a:t> </a:t>
            </a:r>
            <a:endParaRPr lang="ru-RU" dirty="0"/>
          </a:p>
        </p:txBody>
      </p:sp>
      <p:sp>
        <p:nvSpPr>
          <p:cNvPr id="5" name="Прямоугольник 4"/>
          <p:cNvSpPr/>
          <p:nvPr/>
        </p:nvSpPr>
        <p:spPr>
          <a:xfrm>
            <a:off x="198552" y="620688"/>
            <a:ext cx="8750032" cy="3046988"/>
          </a:xfrm>
          <a:prstGeom prst="rect">
            <a:avLst/>
          </a:prstGeom>
        </p:spPr>
        <p:txBody>
          <a:bodyPr wrap="square">
            <a:spAutoFit/>
          </a:bodyPr>
          <a:lstStyle/>
          <a:p>
            <a:pPr indent="450215" algn="just">
              <a:lnSpc>
                <a:spcPct val="150000"/>
              </a:lnSpc>
              <a:spcAft>
                <a:spcPts val="0"/>
              </a:spcAft>
            </a:pPr>
            <a:r>
              <a:rPr lang="ru-RU" sz="1600" dirty="0">
                <a:latin typeface="Times New Roman" panose="02020603050405020304" pitchFamily="18" charset="0"/>
                <a:ea typeface="Times New Roman" panose="02020603050405020304" pitchFamily="18" charset="0"/>
              </a:rPr>
              <a:t>Баскетбол - одна из самых популярных игр не только в нашей стране, а также во всем мире. </a:t>
            </a:r>
            <a:r>
              <a:rPr lang="ru-RU" sz="1600" dirty="0" smtClean="0">
                <a:latin typeface="Times New Roman" panose="02020603050405020304" pitchFamily="18" charset="0"/>
                <a:ea typeface="Times New Roman" panose="02020603050405020304" pitchFamily="18" charset="0"/>
              </a:rPr>
              <a:t>Освоенные </a:t>
            </a:r>
            <a:r>
              <a:rPr lang="ru-RU" sz="1600" dirty="0">
                <a:latin typeface="Times New Roman" panose="02020603050405020304" pitchFamily="18" charset="0"/>
                <a:ea typeface="Times New Roman" panose="02020603050405020304" pitchFamily="18" charset="0"/>
              </a:rPr>
              <a:t>двигательные действия игры в баскетбол и сопряжённые с ним физические упражнения являются эффективными средствами укрепления здоровья и решение данной задачи также присуще процессу физического воспитания общеобразовательных организации. </a:t>
            </a:r>
            <a:r>
              <a:rPr lang="ru-RU" sz="1600" dirty="0" smtClean="0">
                <a:latin typeface="Times New Roman" panose="02020603050405020304" pitchFamily="18" charset="0"/>
                <a:ea typeface="Times New Roman" panose="02020603050405020304" pitchFamily="18" charset="0"/>
              </a:rPr>
              <a:t>Одним </a:t>
            </a:r>
            <a:r>
              <a:rPr lang="ru-RU" sz="1600" dirty="0">
                <a:latin typeface="Times New Roman" panose="02020603050405020304" pitchFamily="18" charset="0"/>
                <a:ea typeface="Times New Roman" panose="02020603050405020304" pitchFamily="18" charset="0"/>
              </a:rPr>
              <a:t>из самых популярных видов </a:t>
            </a:r>
            <a:r>
              <a:rPr lang="ru-RU" sz="1600" dirty="0" err="1" smtClean="0">
                <a:latin typeface="Times New Roman" panose="02020603050405020304" pitchFamily="18" charset="0"/>
                <a:ea typeface="Times New Roman" panose="02020603050405020304" pitchFamily="18" charset="0"/>
              </a:rPr>
              <a:t>внеучебной</a:t>
            </a:r>
            <a:r>
              <a:rPr lang="ru-RU" sz="1600" dirty="0" smtClean="0">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спортивной работы, является занятия по баскетболу. Однако вместе с позитивными результатами, фиксирующими определенное продвижение в решении проблем подготовки </a:t>
            </a:r>
            <a:r>
              <a:rPr lang="ru-RU" sz="1600" dirty="0" smtClean="0">
                <a:latin typeface="Times New Roman" panose="02020603050405020304" pitchFamily="18" charset="0"/>
                <a:ea typeface="Times New Roman" panose="02020603050405020304" pitchFamily="18" charset="0"/>
              </a:rPr>
              <a:t>в баскетболе, </a:t>
            </a:r>
            <a:r>
              <a:rPr lang="ru-RU" sz="1600" dirty="0">
                <a:latin typeface="Times New Roman" panose="02020603050405020304" pitchFamily="18" charset="0"/>
                <a:ea typeface="Times New Roman" panose="02020603050405020304" pitchFamily="18" charset="0"/>
              </a:rPr>
              <a:t>следует выделить проблему слабой разработанности программ по развитию физических качеств баскетболистов с применением новых технологии. </a:t>
            </a:r>
            <a:endParaRPr lang="ru-RU"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97" y="-297"/>
            <a:ext cx="9144793" cy="6858594"/>
          </a:xfrm>
          <a:prstGeom prst="rect">
            <a:avLst/>
          </a:prstGeom>
        </p:spPr>
      </p:pic>
      <p:sp>
        <p:nvSpPr>
          <p:cNvPr id="2" name="Заголовок 1"/>
          <p:cNvSpPr>
            <a:spLocks noGrp="1"/>
          </p:cNvSpPr>
          <p:nvPr>
            <p:ph type="ctrTitle"/>
          </p:nvPr>
        </p:nvSpPr>
        <p:spPr>
          <a:xfrm>
            <a:off x="-397" y="1"/>
            <a:ext cx="9144397" cy="692695"/>
          </a:xfrm>
        </p:spPr>
        <p:txBody>
          <a:bodyPr>
            <a:normAutofit/>
          </a:bodyPr>
          <a:lstStyle/>
          <a:p>
            <a:r>
              <a:rPr lang="ru-RU" sz="2800" b="1" dirty="0" smtClean="0">
                <a:latin typeface="Times New Roman" panose="02020603050405020304" pitchFamily="18" charset="0"/>
                <a:cs typeface="Times New Roman" panose="02020603050405020304" pitchFamily="18" charset="0"/>
              </a:rPr>
              <a:t>Степень научной разработанности темы </a:t>
            </a:r>
            <a:r>
              <a:rPr lang="ru-RU" sz="2800" b="1" dirty="0" smtClean="0">
                <a:latin typeface="Times New Roman" panose="02020603050405020304" pitchFamily="18" charset="0"/>
                <a:cs typeface="Times New Roman" panose="02020603050405020304" pitchFamily="18" charset="0"/>
              </a:rPr>
              <a:t>исследования</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7504" y="548680"/>
            <a:ext cx="8928992" cy="5522168"/>
          </a:xfrm>
        </p:spPr>
        <p:txBody>
          <a:bodyPr>
            <a:no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Особенности </a:t>
            </a:r>
            <a:r>
              <a:rPr lang="ru-RU" sz="2000" dirty="0" smtClean="0">
                <a:solidFill>
                  <a:schemeClr val="tx1"/>
                </a:solidFill>
                <a:latin typeface="Times New Roman" panose="02020603050405020304" pitchFamily="18" charset="0"/>
                <a:cs typeface="Times New Roman" panose="02020603050405020304" pitchFamily="18" charset="0"/>
              </a:rPr>
              <a:t>учебно-тренировочного </a:t>
            </a:r>
            <a:r>
              <a:rPr lang="ru-RU" sz="2000" dirty="0">
                <a:solidFill>
                  <a:schemeClr val="tx1"/>
                </a:solidFill>
                <a:latin typeface="Times New Roman" panose="02020603050405020304" pitchFamily="18" charset="0"/>
                <a:cs typeface="Times New Roman" panose="02020603050405020304" pitchFamily="18" charset="0"/>
              </a:rPr>
              <a:t>процесса и роль развития быстроты у </a:t>
            </a:r>
            <a:r>
              <a:rPr lang="ru-RU" sz="2000" dirty="0" smtClean="0">
                <a:solidFill>
                  <a:schemeClr val="tx1"/>
                </a:solidFill>
                <a:latin typeface="Times New Roman" panose="02020603050405020304" pitchFamily="18" charset="0"/>
                <a:cs typeface="Times New Roman" panose="02020603050405020304" pitchFamily="18" charset="0"/>
              </a:rPr>
              <a:t>занимающихся баскетболом </a:t>
            </a:r>
            <a:r>
              <a:rPr lang="ru-RU" sz="2000" dirty="0">
                <a:solidFill>
                  <a:schemeClr val="tx1"/>
                </a:solidFill>
                <a:latin typeface="Times New Roman" panose="02020603050405020304" pitchFamily="18" charset="0"/>
                <a:cs typeface="Times New Roman" panose="02020603050405020304" pitchFamily="18" charset="0"/>
              </a:rPr>
              <a:t>являлись предметом научного исследования многих авторов</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Г.Н.Германова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А.Я.Гомельского</a:t>
            </a:r>
            <a:r>
              <a:rPr lang="ru-RU" sz="2000" dirty="0">
                <a:solidFill>
                  <a:schemeClr val="tx1"/>
                </a:solidFill>
                <a:latin typeface="Times New Roman" panose="02020603050405020304" pitchFamily="18" charset="0"/>
                <a:cs typeface="Times New Roman" panose="02020603050405020304" pitchFamily="18" charset="0"/>
              </a:rPr>
              <a:t>, В.П. </a:t>
            </a:r>
            <a:r>
              <a:rPr lang="ru-RU" sz="2000" dirty="0" err="1">
                <a:solidFill>
                  <a:schemeClr val="tx1"/>
                </a:solidFill>
                <a:latin typeface="Times New Roman" panose="02020603050405020304" pitchFamily="18" charset="0"/>
                <a:cs typeface="Times New Roman" panose="02020603050405020304" pitchFamily="18" charset="0"/>
              </a:rPr>
              <a:t>Гречишкина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В.Н.Мышкина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В.И.Сысоева</a:t>
            </a:r>
            <a:r>
              <a:rPr lang="ru-RU" sz="2000" dirty="0">
                <a:solidFill>
                  <a:schemeClr val="tx1"/>
                </a:solidFill>
                <a:latin typeface="Times New Roman" panose="02020603050405020304" pitchFamily="18" charset="0"/>
                <a:cs typeface="Times New Roman" panose="02020603050405020304" pitchFamily="18" charset="0"/>
              </a:rPr>
              <a:t> и др. Результаты проведенных исследований указывают на целесообразность поиска наиболее эффективных форм, средств и методов, направленных на повышение быстроты у </a:t>
            </a:r>
            <a:r>
              <a:rPr lang="ru-RU" sz="2000" dirty="0" smtClean="0">
                <a:solidFill>
                  <a:schemeClr val="tx1"/>
                </a:solidFill>
                <a:latin typeface="Times New Roman" panose="02020603050405020304" pitchFamily="18" charset="0"/>
                <a:cs typeface="Times New Roman" panose="02020603050405020304" pitchFamily="18" charset="0"/>
              </a:rPr>
              <a:t>занимающихся </a:t>
            </a:r>
            <a:r>
              <a:rPr lang="ru-RU" sz="2000" dirty="0">
                <a:solidFill>
                  <a:schemeClr val="tx1"/>
                </a:solidFill>
                <a:latin typeface="Times New Roman" panose="02020603050405020304" pitchFamily="18" charset="0"/>
                <a:cs typeface="Times New Roman" panose="02020603050405020304" pitchFamily="18" charset="0"/>
              </a:rPr>
              <a:t>баскетболистов.</a:t>
            </a:r>
          </a:p>
          <a:p>
            <a:r>
              <a:rPr lang="ru-RU" sz="2000" dirty="0">
                <a:solidFill>
                  <a:schemeClr val="tx1"/>
                </a:solidFill>
                <a:latin typeface="Times New Roman" panose="02020603050405020304" pitchFamily="18" charset="0"/>
                <a:cs typeface="Times New Roman" panose="02020603050405020304" pitchFamily="18" charset="0"/>
              </a:rPr>
              <a:t>По мнению ряда авторов </a:t>
            </a:r>
            <a:r>
              <a:rPr lang="ru-RU" sz="2000" b="1" dirty="0">
                <a:solidFill>
                  <a:schemeClr val="tx1"/>
                </a:solidFill>
                <a:latin typeface="Times New Roman" panose="02020603050405020304" pitchFamily="18" charset="0"/>
                <a:cs typeface="Times New Roman" panose="02020603050405020304" pitchFamily="18" charset="0"/>
              </a:rPr>
              <a:t>В.Н. Мышкина, В.И. Сысоева</a:t>
            </a:r>
            <a:r>
              <a:rPr lang="ru-RU" sz="2000" dirty="0">
                <a:solidFill>
                  <a:schemeClr val="tx1"/>
                </a:solidFill>
                <a:latin typeface="Times New Roman" panose="02020603050405020304" pitchFamily="18" charset="0"/>
                <a:cs typeface="Times New Roman" panose="02020603050405020304" pitchFamily="18" charset="0"/>
              </a:rPr>
              <a:t>, современные методики развития быстроты </a:t>
            </a:r>
            <a:r>
              <a:rPr lang="ru-RU" sz="2000" dirty="0" smtClean="0">
                <a:solidFill>
                  <a:schemeClr val="tx1"/>
                </a:solidFill>
                <a:latin typeface="Times New Roman" panose="02020603050405020304" pitchFamily="18" charset="0"/>
                <a:cs typeface="Times New Roman" panose="02020603050405020304" pitchFamily="18" charset="0"/>
              </a:rPr>
              <a:t>у занимающихся баскетболом</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не предусматривают использования новых технологии. </a:t>
            </a:r>
            <a:endParaRPr lang="ru-RU" sz="2000" dirty="0" smtClean="0">
              <a:solidFill>
                <a:schemeClr val="tx1"/>
              </a:solidFill>
              <a:latin typeface="Times New Roman" panose="02020603050405020304" pitchFamily="18" charset="0"/>
              <a:cs typeface="Times New Roman" panose="02020603050405020304" pitchFamily="18" charset="0"/>
            </a:endParaRPr>
          </a:p>
          <a:p>
            <a:r>
              <a:rPr lang="ru-RU" sz="2000" dirty="0" smtClean="0">
                <a:solidFill>
                  <a:schemeClr val="tx1"/>
                </a:solidFill>
                <a:latin typeface="Times New Roman" panose="02020603050405020304" pitchFamily="18" charset="0"/>
                <a:cs typeface="Times New Roman" panose="02020603050405020304" pitchFamily="18" charset="0"/>
              </a:rPr>
              <a:t>Эти </a:t>
            </a:r>
            <a:r>
              <a:rPr lang="ru-RU" sz="2000" dirty="0">
                <a:solidFill>
                  <a:schemeClr val="tx1"/>
                </a:solidFill>
                <a:latin typeface="Times New Roman" panose="02020603050405020304" pitchFamily="18" charset="0"/>
                <a:cs typeface="Times New Roman" panose="02020603050405020304" pitchFamily="18" charset="0"/>
              </a:rPr>
              <a:t>и другие работы способствовали накоплению и систематизации знаний по исследуемой проблеме. Между тем, работ, посвященных анализу применения новых технологии в учебно-тренировочном процессе для улучшения быстроты юных баскетболистов, малое количество.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397" y="-297"/>
            <a:ext cx="9144793" cy="6858594"/>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mtClean="0"/>
              <a:pPr/>
              <a:t>4</a:t>
            </a:fld>
            <a:endParaRPr lang="ru-RU"/>
          </a:p>
        </p:txBody>
      </p:sp>
      <p:sp>
        <p:nvSpPr>
          <p:cNvPr id="9" name="Прямоугольник 8"/>
          <p:cNvSpPr/>
          <p:nvPr/>
        </p:nvSpPr>
        <p:spPr>
          <a:xfrm>
            <a:off x="467544" y="1484784"/>
            <a:ext cx="8100392" cy="3416320"/>
          </a:xfrm>
          <a:prstGeom prst="rect">
            <a:avLst/>
          </a:prstGeom>
        </p:spPr>
        <p:txBody>
          <a:bodyPr wrap="square">
            <a:spAutoFit/>
          </a:bodyPr>
          <a:lstStyle/>
          <a:p>
            <a:pPr indent="450215" algn="just">
              <a:lnSpc>
                <a:spcPct val="150000"/>
              </a:lnSpc>
              <a:spcAft>
                <a:spcPts val="0"/>
              </a:spcAft>
            </a:pPr>
            <a:r>
              <a:rPr lang="ru-RU" sz="2400" dirty="0">
                <a:latin typeface="Times New Roman" panose="02020603050405020304" pitchFamily="18" charset="0"/>
                <a:ea typeface="Times New Roman" panose="02020603050405020304" pitchFamily="18" charset="0"/>
              </a:rPr>
              <a:t>Таким образом, актуальность данного исследования вызвана наличием </a:t>
            </a:r>
            <a:r>
              <a:rPr lang="ru-RU" sz="2400" b="1" dirty="0">
                <a:latin typeface="Times New Roman" panose="02020603050405020304" pitchFamily="18" charset="0"/>
                <a:ea typeface="Times New Roman" panose="02020603050405020304" pitchFamily="18" charset="0"/>
              </a:rPr>
              <a:t>противоречия</a:t>
            </a:r>
            <a:r>
              <a:rPr lang="ru-RU" sz="2400" dirty="0">
                <a:latin typeface="Times New Roman" panose="02020603050405020304" pitchFamily="18" charset="0"/>
                <a:ea typeface="Times New Roman" panose="02020603050405020304" pitchFamily="18" charset="0"/>
              </a:rPr>
              <a:t> между существующей объективной потребностью в хорошо физически подготовленных баскетболистах 12-14 лет и отсутствием научно обоснованной программы развития быстроты, с применением новых технологии.</a:t>
            </a:r>
            <a:endParaRPr lang="ru-RU"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5</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231232" y="-16336"/>
            <a:ext cx="6912768"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Цель исследования</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теоретическое </a:t>
            </a:r>
            <a:r>
              <a:rPr lang="ru-RU" dirty="0">
                <a:latin typeface="Times New Roman" panose="02020603050405020304" pitchFamily="18" charset="0"/>
                <a:cs typeface="Times New Roman" panose="02020603050405020304" pitchFamily="18" charset="0"/>
              </a:rPr>
              <a:t>обоснование, разработка и экспериментальная проверка программы развития быстроты у обучающихся 10–12 лет на </a:t>
            </a:r>
            <a:r>
              <a:rPr lang="ru-RU" dirty="0" err="1">
                <a:latin typeface="Times New Roman" panose="02020603050405020304" pitchFamily="18" charset="0"/>
                <a:cs typeface="Times New Roman" panose="02020603050405020304" pitchFamily="18" charset="0"/>
              </a:rPr>
              <a:t>внеучебных</a:t>
            </a:r>
            <a:r>
              <a:rPr lang="ru-RU" dirty="0">
                <a:latin typeface="Times New Roman" panose="02020603050405020304" pitchFamily="18" charset="0"/>
                <a:cs typeface="Times New Roman" panose="02020603050405020304" pitchFamily="18" charset="0"/>
              </a:rPr>
              <a:t> занятиях по баскетболу при помощи светового когнитивного тренажера. </a:t>
            </a:r>
          </a:p>
          <a:p>
            <a:pPr algn="ct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0" y="1368152"/>
            <a:ext cx="4211960" cy="1368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Объект исследования:</a:t>
            </a:r>
            <a:r>
              <a:rPr lang="en-US" b="1"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внеучебные</a:t>
            </a:r>
            <a:r>
              <a:rPr lang="ru-RU" dirty="0">
                <a:latin typeface="Times New Roman" panose="02020603050405020304" pitchFamily="18" charset="0"/>
                <a:cs typeface="Times New Roman" panose="02020603050405020304" pitchFamily="18" charset="0"/>
              </a:rPr>
              <a:t> занятия по баскетболу.</a:t>
            </a:r>
            <a:r>
              <a:rPr lang="ru-RU" u="sng"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932040" y="1368152"/>
            <a:ext cx="4211960"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Предмет исследования:</a:t>
            </a:r>
            <a:r>
              <a:rPr lang="en-US" b="1"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программа развития быстроты с применением светового когнитивного тренажера.</a:t>
            </a:r>
            <a:r>
              <a:rPr lang="ru-RU" u="sng"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6</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0"/>
            <a:ext cx="9144000" cy="2160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Гипотеза исследования</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развитие быстроты у обучающихся 12–14 лет на </a:t>
            </a:r>
            <a:r>
              <a:rPr lang="ru-RU" sz="2400" dirty="0" err="1">
                <a:latin typeface="Times New Roman" panose="02020603050405020304" pitchFamily="18" charset="0"/>
                <a:cs typeface="Times New Roman" panose="02020603050405020304" pitchFamily="18" charset="0"/>
              </a:rPr>
              <a:t>внеучебных</a:t>
            </a:r>
            <a:r>
              <a:rPr lang="ru-RU" sz="2400" dirty="0">
                <a:latin typeface="Times New Roman" panose="02020603050405020304" pitchFamily="18" charset="0"/>
                <a:cs typeface="Times New Roman" panose="02020603050405020304" pitchFamily="18" charset="0"/>
              </a:rPr>
              <a:t> занятиях по баскетболу будет результативнее, если разработать, внедрить и объединить в  программу физические упражнения с применением светового когнитивного тренажера.</a:t>
            </a:r>
          </a:p>
        </p:txBody>
      </p:sp>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Номер слайда 4"/>
          <p:cNvSpPr>
            <a:spLocks noGrp="1"/>
          </p:cNvSpPr>
          <p:nvPr>
            <p:ph type="sldNum" sz="quarter" idx="12"/>
          </p:nvPr>
        </p:nvSpPr>
        <p:spPr/>
        <p:txBody>
          <a:bodyPr/>
          <a:lstStyle/>
          <a:p>
            <a:fld id="{B19B0651-EE4F-4900-A07F-96A6BFA9D0F0}" type="slidenum">
              <a:rPr lang="ru-RU" sz="1600" b="1" smtClean="0">
                <a:solidFill>
                  <a:schemeClr val="tx1"/>
                </a:solidFill>
                <a:latin typeface="Times New Roman" panose="02020603050405020304" pitchFamily="18" charset="0"/>
                <a:cs typeface="Times New Roman" panose="02020603050405020304" pitchFamily="18" charset="0"/>
              </a:rPr>
              <a:pPr/>
              <a:t>7</a:t>
            </a:fld>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276872"/>
            <a:ext cx="3329929" cy="115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b="1" dirty="0" smtClean="0">
                <a:latin typeface="Times New Roman" pitchFamily="18" charset="0"/>
                <a:cs typeface="Times New Roman" pitchFamily="18" charset="0"/>
              </a:rPr>
              <a:t>Задачи исследования:</a:t>
            </a:r>
            <a:r>
              <a:rPr lang="ru-RU" sz="3200" dirty="0" smtClean="0">
                <a:latin typeface="Times New Roman" pitchFamily="18" charset="0"/>
                <a:cs typeface="Times New Roman" pitchFamily="18" charset="0"/>
              </a:rPr>
              <a:t> </a:t>
            </a:r>
          </a:p>
          <a:p>
            <a:pPr algn="ctr"/>
            <a:endParaRPr lang="ru-RU" dirty="0"/>
          </a:p>
        </p:txBody>
      </p:sp>
      <p:sp>
        <p:nvSpPr>
          <p:cNvPr id="7" name="Прямоугольник 6"/>
          <p:cNvSpPr/>
          <p:nvPr/>
        </p:nvSpPr>
        <p:spPr>
          <a:xfrm>
            <a:off x="3332918" y="0"/>
            <a:ext cx="581108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О</a:t>
            </a:r>
            <a:r>
              <a:rPr lang="ru-RU" dirty="0" smtClean="0">
                <a:latin typeface="Times New Roman" panose="02020603050405020304" pitchFamily="18" charset="0"/>
                <a:cs typeface="Times New Roman" panose="02020603050405020304" pitchFamily="18" charset="0"/>
              </a:rPr>
              <a:t>писать </a:t>
            </a:r>
            <a:r>
              <a:rPr lang="ru-RU" dirty="0">
                <a:latin typeface="Times New Roman" panose="02020603050405020304" pitchFamily="18" charset="0"/>
                <a:cs typeface="Times New Roman" panose="02020603050405020304" pitchFamily="18" charset="0"/>
              </a:rPr>
              <a:t>способы применения светового когнитивного тренажера на секционных занятиях по </a:t>
            </a:r>
            <a:r>
              <a:rPr lang="ru-RU" dirty="0" smtClean="0">
                <a:latin typeface="Times New Roman" panose="02020603050405020304" pitchFamily="18" charset="0"/>
                <a:cs typeface="Times New Roman" panose="02020603050405020304" pitchFamily="18" charset="0"/>
              </a:rPr>
              <a:t>баскетболу</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329928" y="1296298"/>
            <a:ext cx="5814071" cy="17726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ru-RU" dirty="0">
                <a:latin typeface="Times New Roman" panose="02020603050405020304" pitchFamily="18" charset="0"/>
                <a:cs typeface="Times New Roman" panose="02020603050405020304" pitchFamily="18" charset="0"/>
              </a:rPr>
              <a:t>Выявит и обосновать физические упражнения с  использование светового когнитивного тренажера направленные на развитие быстроты и объединить их в </a:t>
            </a:r>
            <a:r>
              <a:rPr lang="ru-RU" dirty="0" smtClean="0">
                <a:latin typeface="Times New Roman" panose="02020603050405020304" pitchFamily="18" charset="0"/>
                <a:cs typeface="Times New Roman" panose="02020603050405020304" pitchFamily="18" charset="0"/>
              </a:rPr>
              <a:t>программу</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329927" y="3071528"/>
            <a:ext cx="5814072" cy="1869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Внедрить программу развития быстроты при помощи светового когнитивного тренажера во </a:t>
            </a:r>
            <a:r>
              <a:rPr lang="ru-RU" dirty="0" err="1">
                <a:latin typeface="Times New Roman" panose="02020603050405020304" pitchFamily="18" charset="0"/>
                <a:cs typeface="Times New Roman" panose="02020603050405020304" pitchFamily="18" charset="0"/>
              </a:rPr>
              <a:t>внеучебные</a:t>
            </a:r>
            <a:r>
              <a:rPr lang="ru-RU" dirty="0">
                <a:latin typeface="Times New Roman" panose="02020603050405020304" pitchFamily="18" charset="0"/>
                <a:cs typeface="Times New Roman" panose="02020603050405020304" pitchFamily="18" charset="0"/>
              </a:rPr>
              <a:t>  занятия по баскетболу обучающихся 12-14 лет и выявить ее </a:t>
            </a:r>
            <a:r>
              <a:rPr lang="ru-RU" dirty="0" smtClean="0">
                <a:latin typeface="Times New Roman" panose="02020603050405020304" pitchFamily="18" charset="0"/>
                <a:cs typeface="Times New Roman" panose="02020603050405020304" pitchFamily="18" charset="0"/>
              </a:rPr>
              <a:t>результативность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879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97" y="-297"/>
            <a:ext cx="9144793" cy="6858594"/>
          </a:xfrm>
          <a:prstGeom prst="rect">
            <a:avLst/>
          </a:prstGeom>
        </p:spPr>
      </p:pic>
      <p:sp>
        <p:nvSpPr>
          <p:cNvPr id="3" name="Текст 2"/>
          <p:cNvSpPr>
            <a:spLocks noGrp="1"/>
          </p:cNvSpPr>
          <p:nvPr>
            <p:ph type="body" idx="1"/>
          </p:nvPr>
        </p:nvSpPr>
        <p:spPr>
          <a:xfrm>
            <a:off x="457200" y="260649"/>
            <a:ext cx="4040188" cy="864095"/>
          </a:xfrm>
        </p:spPr>
        <p:txBody>
          <a:bodyPr/>
          <a:lstStyle/>
          <a:p>
            <a:pPr algn="ctr"/>
            <a:r>
              <a:rPr lang="ru-RU" dirty="0" smtClean="0">
                <a:latin typeface="Times New Roman" panose="02020603050405020304" pitchFamily="18" charset="0"/>
                <a:cs typeface="Times New Roman" panose="02020603050405020304" pitchFamily="18" charset="0"/>
              </a:rPr>
              <a:t>Теоретической основой исследования стали:</a:t>
            </a:r>
            <a:endParaRPr lang="ru-RU" dirty="0">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sz="half" idx="2"/>
          </p:nvPr>
        </p:nvSpPr>
        <p:spPr>
          <a:xfrm>
            <a:off x="431993" y="1742084"/>
            <a:ext cx="4040188" cy="3951288"/>
          </a:xfrm>
        </p:spPr>
        <p:txBody>
          <a:bodyPr>
            <a:normAutofit fontScale="70000" lnSpcReduction="20000"/>
          </a:bodyPr>
          <a:lstStyle/>
          <a:p>
            <a:r>
              <a:rPr lang="ru-RU" sz="2600" dirty="0">
                <a:latin typeface="Times New Roman" panose="02020603050405020304" pitchFamily="18" charset="0"/>
                <a:cs typeface="Times New Roman" panose="02020603050405020304" pitchFamily="18" charset="0"/>
              </a:rPr>
              <a:t>- законодательные и нормативные акты Федерации баскетбола Российской Федерации в сфере подготовки юных баскетболистов;</a:t>
            </a:r>
          </a:p>
          <a:p>
            <a:r>
              <a:rPr lang="ru-RU" sz="2600" dirty="0">
                <a:latin typeface="Times New Roman" panose="02020603050405020304" pitchFamily="18" charset="0"/>
                <a:cs typeface="Times New Roman" panose="02020603050405020304" pitchFamily="18" charset="0"/>
              </a:rPr>
              <a:t>- ведущие положения теории и методики спортивной тренировки (А.Ф Иванов, Л.П. Матвеев);</a:t>
            </a:r>
          </a:p>
          <a:p>
            <a:r>
              <a:rPr lang="ru-RU" sz="2600" dirty="0">
                <a:latin typeface="Times New Roman" panose="02020603050405020304" pitchFamily="18" charset="0"/>
                <a:cs typeface="Times New Roman" panose="02020603050405020304" pitchFamily="18" charset="0"/>
              </a:rPr>
              <a:t> - основные положения теории индивидуально-типологического подхода к тренировке спортсменов (Н.Д. Санин, Е.А. Климов);  </a:t>
            </a:r>
          </a:p>
          <a:p>
            <a:r>
              <a:rPr lang="ru-RU" sz="2600" dirty="0">
                <a:latin typeface="Times New Roman" panose="02020603050405020304" pitchFamily="18" charset="0"/>
                <a:cs typeface="Times New Roman" panose="02020603050405020304" pitchFamily="18" charset="0"/>
              </a:rPr>
              <a:t>- исследования в сфере подготовки юных баскетболистов (В.В. Кузнецов, А.А. Новиков, В.Н. Платонов, С.В. </a:t>
            </a:r>
            <a:r>
              <a:rPr lang="ru-RU" sz="2600" dirty="0" err="1">
                <a:latin typeface="Times New Roman" panose="02020603050405020304" pitchFamily="18" charset="0"/>
                <a:cs typeface="Times New Roman" panose="02020603050405020304" pitchFamily="18" charset="0"/>
              </a:rPr>
              <a:t>Мухаев</a:t>
            </a:r>
            <a:r>
              <a:rPr lang="ru-RU" sz="2600" dirty="0">
                <a:latin typeface="Times New Roman" panose="02020603050405020304" pitchFamily="18" charset="0"/>
                <a:cs typeface="Times New Roman" panose="02020603050405020304" pitchFamily="18" charset="0"/>
              </a:rPr>
              <a:t>).</a:t>
            </a:r>
          </a:p>
          <a:p>
            <a:pPr>
              <a:buNone/>
            </a:pPr>
            <a:endParaRPr lang="ru-RU" dirty="0"/>
          </a:p>
        </p:txBody>
      </p:sp>
      <p:sp>
        <p:nvSpPr>
          <p:cNvPr id="6" name="Содержимое 5"/>
          <p:cNvSpPr>
            <a:spLocks noGrp="1"/>
          </p:cNvSpPr>
          <p:nvPr>
            <p:ph sz="quarter" idx="4"/>
          </p:nvPr>
        </p:nvSpPr>
        <p:spPr>
          <a:xfrm>
            <a:off x="4645025" y="1742084"/>
            <a:ext cx="4041775" cy="3951288"/>
          </a:xfrm>
        </p:spPr>
        <p:txBody>
          <a:bodyPr>
            <a:normAutofit fontScale="92500" lnSpcReduction="20000"/>
          </a:bodyPr>
          <a:lstStyle/>
          <a:p>
            <a:r>
              <a:rPr lang="ru-RU" dirty="0">
                <a:latin typeface="Times New Roman" panose="02020603050405020304" pitchFamily="18" charset="0"/>
                <a:cs typeface="Times New Roman" panose="02020603050405020304" pitchFamily="18" charset="0"/>
                <a:sym typeface="Symbol" panose="05050102010706020507" pitchFamily="18" charset="2"/>
              </a:rPr>
              <a:t></a:t>
            </a:r>
            <a:r>
              <a:rPr lang="ru-RU" dirty="0">
                <a:latin typeface="Times New Roman" panose="02020603050405020304" pitchFamily="18" charset="0"/>
                <a:cs typeface="Times New Roman" panose="02020603050405020304" pitchFamily="18" charset="0"/>
              </a:rPr>
              <a:t> раскрыты способы применения светового когнитивного тренажера на </a:t>
            </a:r>
            <a:r>
              <a:rPr lang="ru-RU" dirty="0" err="1">
                <a:latin typeface="Times New Roman" panose="02020603050405020304" pitchFamily="18" charset="0"/>
                <a:cs typeface="Times New Roman" panose="02020603050405020304" pitchFamily="18" charset="0"/>
              </a:rPr>
              <a:t>внеучебных</a:t>
            </a:r>
            <a:r>
              <a:rPr lang="ru-RU" dirty="0">
                <a:latin typeface="Times New Roman" panose="02020603050405020304" pitchFamily="18" charset="0"/>
                <a:cs typeface="Times New Roman" panose="02020603050405020304" pitchFamily="18" charset="0"/>
              </a:rPr>
              <a:t> занятиях по баскетболу обучающихся 12-14 лет; </a:t>
            </a:r>
          </a:p>
          <a:p>
            <a:r>
              <a:rPr lang="ru-RU" dirty="0">
                <a:latin typeface="Times New Roman" panose="02020603050405020304" pitchFamily="18" charset="0"/>
                <a:cs typeface="Times New Roman" panose="02020603050405020304" pitchFamily="18" charset="0"/>
                <a:sym typeface="Symbol" panose="05050102010706020507" pitchFamily="18" charset="2"/>
              </a:rPr>
              <a:t></a:t>
            </a:r>
            <a:r>
              <a:rPr lang="ru-RU" dirty="0">
                <a:latin typeface="Times New Roman" panose="02020603050405020304" pitchFamily="18" charset="0"/>
                <a:cs typeface="Times New Roman" panose="02020603050405020304" pitchFamily="18" charset="0"/>
              </a:rPr>
              <a:t> разработана и внедрена программа развития быстроты при помощи светового когнитивного тренажера у обучающихся 12–14 лет на </a:t>
            </a:r>
            <a:r>
              <a:rPr lang="ru-RU" dirty="0" err="1">
                <a:latin typeface="Times New Roman" panose="02020603050405020304" pitchFamily="18" charset="0"/>
                <a:cs typeface="Times New Roman" panose="02020603050405020304" pitchFamily="18" charset="0"/>
              </a:rPr>
              <a:t>внеучебных</a:t>
            </a:r>
            <a:r>
              <a:rPr lang="ru-RU" dirty="0">
                <a:latin typeface="Times New Roman" panose="02020603050405020304" pitchFamily="18" charset="0"/>
                <a:cs typeface="Times New Roman" panose="02020603050405020304" pitchFamily="18" charset="0"/>
              </a:rPr>
              <a:t> занятиях по баскетболу. </a:t>
            </a:r>
          </a:p>
          <a:p>
            <a:pPr>
              <a:buNone/>
            </a:pPr>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8</a:t>
            </a:fld>
            <a:endParaRPr lang="ru-RU"/>
          </a:p>
        </p:txBody>
      </p:sp>
      <p:sp>
        <p:nvSpPr>
          <p:cNvPr id="2" name="Текст 1"/>
          <p:cNvSpPr>
            <a:spLocks noGrp="1"/>
          </p:cNvSpPr>
          <p:nvPr>
            <p:ph type="body" sz="quarter" idx="3"/>
          </p:nvPr>
        </p:nvSpPr>
        <p:spPr>
          <a:xfrm>
            <a:off x="4645025" y="692696"/>
            <a:ext cx="4041775" cy="639762"/>
          </a:xfrm>
        </p:spPr>
        <p:txBody>
          <a:bodyPr>
            <a:noAutofit/>
          </a:bodyPr>
          <a:lstStyle/>
          <a:p>
            <a:pPr algn="ctr"/>
            <a:r>
              <a:rPr lang="ru-RU" dirty="0">
                <a:latin typeface="Times New Roman" panose="02020603050405020304" pitchFamily="18" charset="0"/>
                <a:cs typeface="Times New Roman" panose="02020603050405020304" pitchFamily="18" charset="0"/>
              </a:rPr>
              <a:t>Научная новизна исследования заключается в </a:t>
            </a:r>
            <a:r>
              <a:rPr lang="ru-RU" dirty="0" smtClean="0">
                <a:latin typeface="Times New Roman" panose="02020603050405020304" pitchFamily="18" charset="0"/>
                <a:cs typeface="Times New Roman" panose="02020603050405020304" pitchFamily="18" charset="0"/>
              </a:rPr>
              <a:t>следующем:</a:t>
            </a:r>
            <a:endParaRPr 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stretch>
            <a:fillRect/>
          </a:stretch>
        </p:blipFill>
        <p:spPr>
          <a:xfrm>
            <a:off x="-397" y="-297"/>
            <a:ext cx="9144793" cy="6858594"/>
          </a:xfrm>
          <a:prstGeom prst="rect">
            <a:avLst/>
          </a:prstGeom>
        </p:spPr>
      </p:pic>
      <p:sp>
        <p:nvSpPr>
          <p:cNvPr id="7" name="Номер слайда 6"/>
          <p:cNvSpPr>
            <a:spLocks noGrp="1"/>
          </p:cNvSpPr>
          <p:nvPr>
            <p:ph type="sldNum" sz="quarter" idx="12"/>
          </p:nvPr>
        </p:nvSpPr>
        <p:spPr/>
        <p:txBody>
          <a:bodyPr/>
          <a:lstStyle/>
          <a:p>
            <a:fld id="{B19B0651-EE4F-4900-A07F-96A6BFA9D0F0}" type="slidenum">
              <a:rPr lang="ru-RU" smtClean="0"/>
              <a:pPr/>
              <a:t>9</a:t>
            </a:fld>
            <a:endParaRPr lang="ru-RU"/>
          </a:p>
        </p:txBody>
      </p:sp>
      <p:sp>
        <p:nvSpPr>
          <p:cNvPr id="9" name="Прямоугольник 8"/>
          <p:cNvSpPr/>
          <p:nvPr/>
        </p:nvSpPr>
        <p:spPr>
          <a:xfrm>
            <a:off x="395536" y="926178"/>
            <a:ext cx="3960440" cy="3477875"/>
          </a:xfrm>
          <a:prstGeom prst="rect">
            <a:avLst/>
          </a:prstGeom>
        </p:spPr>
        <p:txBody>
          <a:bodyPr wrap="square">
            <a:spAutoFit/>
          </a:bodyPr>
          <a:lstStyle/>
          <a:p>
            <a:pPr indent="450215" algn="just">
              <a:spcAft>
                <a:spcPts val="0"/>
              </a:spcAft>
            </a:pPr>
            <a:r>
              <a:rPr lang="ru-RU" sz="2000" b="1" dirty="0">
                <a:latin typeface="Times New Roman" panose="02020603050405020304" pitchFamily="18" charset="0"/>
                <a:ea typeface="Times New Roman" panose="02020603050405020304" pitchFamily="18" charset="0"/>
              </a:rPr>
              <a:t>Теоретическая значимость работы состоит</a:t>
            </a:r>
            <a:r>
              <a:rPr lang="ru-RU" sz="2000" dirty="0">
                <a:latin typeface="Times New Roman" panose="02020603050405020304" pitchFamily="18" charset="0"/>
                <a:ea typeface="Times New Roman" panose="02020603050405020304" pitchFamily="18" charset="0"/>
              </a:rPr>
              <a:t> в том, что ее результаты вносят вклад в теорию и методику подготовки баскетболистов 12-14 лет: обогащена методологическая база комплексных педагогических исследований в сфере интеграции новых технологии и средств физического воспитания в развитие быстроты. </a:t>
            </a:r>
            <a:endParaRPr lang="ru-RU" sz="1200" dirty="0">
              <a:effectLst/>
              <a:latin typeface="Times New Roman" panose="02020603050405020304" pitchFamily="18" charset="0"/>
              <a:ea typeface="Times New Roman" panose="02020603050405020304" pitchFamily="18" charset="0"/>
            </a:endParaRPr>
          </a:p>
        </p:txBody>
      </p:sp>
      <p:sp>
        <p:nvSpPr>
          <p:cNvPr id="12" name="Прямоугольник 11"/>
          <p:cNvSpPr/>
          <p:nvPr/>
        </p:nvSpPr>
        <p:spPr>
          <a:xfrm>
            <a:off x="5194920" y="926178"/>
            <a:ext cx="3491880" cy="2862322"/>
          </a:xfrm>
          <a:prstGeom prst="rect">
            <a:avLst/>
          </a:prstGeom>
        </p:spPr>
        <p:txBody>
          <a:bodyPr wrap="square">
            <a:spAutoFit/>
          </a:bodyPr>
          <a:lstStyle/>
          <a:p>
            <a:pPr indent="450215" algn="just">
              <a:spcAft>
                <a:spcPts val="0"/>
              </a:spcAft>
            </a:pPr>
            <a:r>
              <a:rPr lang="ru-RU" sz="2000" b="1" dirty="0">
                <a:latin typeface="Times New Roman" panose="02020603050405020304" pitchFamily="18" charset="0"/>
                <a:ea typeface="Times New Roman" panose="02020603050405020304" pitchFamily="18" charset="0"/>
              </a:rPr>
              <a:t>Практическая значимость</a:t>
            </a:r>
            <a:r>
              <a:rPr lang="ru-RU" sz="2000" dirty="0">
                <a:latin typeface="Times New Roman" panose="02020603050405020304" pitchFamily="18" charset="0"/>
                <a:ea typeface="Times New Roman" panose="02020603050405020304" pitchFamily="18" charset="0"/>
              </a:rPr>
              <a:t> состоит в том, что разработана программа развития быстроты у обучающихся </a:t>
            </a:r>
            <a:r>
              <a:rPr lang="ru-RU" sz="2000" dirty="0" smtClean="0">
                <a:latin typeface="Times New Roman" panose="02020603050405020304" pitchFamily="18" charset="0"/>
                <a:ea typeface="Times New Roman" panose="02020603050405020304" pitchFamily="18" charset="0"/>
              </a:rPr>
              <a:t>12–14 </a:t>
            </a:r>
            <a:r>
              <a:rPr lang="ru-RU" sz="2000" dirty="0">
                <a:latin typeface="Times New Roman" panose="02020603050405020304" pitchFamily="18" charset="0"/>
                <a:ea typeface="Times New Roman" panose="02020603050405020304" pitchFamily="18" charset="0"/>
              </a:rPr>
              <a:t>лет на </a:t>
            </a:r>
            <a:r>
              <a:rPr lang="ru-RU" sz="2000" dirty="0" err="1">
                <a:latin typeface="Times New Roman" panose="02020603050405020304" pitchFamily="18" charset="0"/>
                <a:ea typeface="Times New Roman" panose="02020603050405020304" pitchFamily="18" charset="0"/>
              </a:rPr>
              <a:t>внеучебных</a:t>
            </a:r>
            <a:r>
              <a:rPr lang="ru-RU" sz="2000" dirty="0">
                <a:latin typeface="Times New Roman" panose="02020603050405020304" pitchFamily="18" charset="0"/>
                <a:ea typeface="Times New Roman" panose="02020603050405020304" pitchFamily="18" charset="0"/>
              </a:rPr>
              <a:t> занятиях по баскетболу при помощи светового когнитивного тренажера.  </a:t>
            </a:r>
            <a:endParaRPr lang="ru-RU" sz="1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1608</Words>
  <Application>Microsoft Office PowerPoint</Application>
  <PresentationFormat>Экран (4:3)</PresentationFormat>
  <Paragraphs>130</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Symbol</vt:lpstr>
      <vt:lpstr>Times New Roman</vt:lpstr>
      <vt:lpstr>Тема Office</vt:lpstr>
      <vt:lpstr>МИНИСТЕРСТВО ПРОСВЕЩЕНИЯ РОССИЙСКОЙ ФЕДЕРАЦИИ федеральное государственное бюджетное образовательное учреждение высшего образования «КРАСНОЯРСКИЙ ГОСУДАРСТВЕННЫЙ ПЕДАГОГИЧЕСКИЙ УНИВЕРСИТЕТ  им. В.П. Астафьева» (КГПУ им. В.П. Астафьева)   Институт физической культуры, спорта и здоровья им. И.С. Ярыгина Выпускающая кафедра теоретических основ физического воспитания </vt:lpstr>
      <vt:lpstr>Актуальность исследования </vt:lpstr>
      <vt:lpstr>Степень научной разработанности темы исследования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  </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ПРОСВЕЩЕНИЯ РОССИЙСКОЙ ФЕДЕРАЦИИ федеральное государственное бюджетное образовательное учреждение высшего образования «КРАСНОЯРСКИЙ ГОСУДАРСТВЕННЫЙ ПЕДАГОГИЧЕСКИЙ УНИВЕРСИТЕТ  им. В.П. Астафьева» (КГПУ им. В.П. Астафьева)   Институт физической культуры, спорта и здоровья им. И.С. Ярыгина Выпускающая кафедра теоретических основ физического воспитания</dc:title>
  <dc:creator>Admin</dc:creator>
  <cp:lastModifiedBy>user</cp:lastModifiedBy>
  <cp:revision>48</cp:revision>
  <dcterms:created xsi:type="dcterms:W3CDTF">2022-05-16T09:54:26Z</dcterms:created>
  <dcterms:modified xsi:type="dcterms:W3CDTF">2024-05-22T10:26:22Z</dcterms:modified>
</cp:coreProperties>
</file>