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3"/>
  </p:notesMasterIdLst>
  <p:sldIdLst>
    <p:sldId id="256" r:id="rId2"/>
    <p:sldId id="257" r:id="rId3"/>
    <p:sldId id="258" r:id="rId4"/>
    <p:sldId id="284" r:id="rId5"/>
    <p:sldId id="285" r:id="rId6"/>
    <p:sldId id="259" r:id="rId7"/>
    <p:sldId id="260" r:id="rId8"/>
    <p:sldId id="286" r:id="rId9"/>
    <p:sldId id="282" r:id="rId10"/>
    <p:sldId id="261" r:id="rId11"/>
    <p:sldId id="262" r:id="rId12"/>
    <p:sldId id="263" r:id="rId13"/>
    <p:sldId id="266" r:id="rId14"/>
    <p:sldId id="267" r:id="rId15"/>
    <p:sldId id="268" r:id="rId16"/>
    <p:sldId id="269" r:id="rId17"/>
    <p:sldId id="270" r:id="rId18"/>
    <p:sldId id="271" r:id="rId19"/>
    <p:sldId id="274" r:id="rId20"/>
    <p:sldId id="272" r:id="rId21"/>
    <p:sldId id="273" r:id="rId22"/>
    <p:sldId id="275" r:id="rId23"/>
    <p:sldId id="276" r:id="rId24"/>
    <p:sldId id="277" r:id="rId25"/>
    <p:sldId id="278" r:id="rId26"/>
    <p:sldId id="279" r:id="rId27"/>
    <p:sldId id="280" r:id="rId28"/>
    <p:sldId id="287" r:id="rId29"/>
    <p:sldId id="289" r:id="rId30"/>
    <p:sldId id="288" r:id="rId31"/>
    <p:sldId id="281" r:id="rId32"/>
  </p:sldIdLst>
  <p:sldSz cx="9144000" cy="5145088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Calibri" panose="020F050202020403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196B89"/>
    <a:srgbClr val="8F502F"/>
    <a:srgbClr val="4B848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21"/>
    <p:restoredTop sz="92294" autoAdjust="0"/>
  </p:normalViewPr>
  <p:slideViewPr>
    <p:cSldViewPr>
      <p:cViewPr varScale="1">
        <p:scale>
          <a:sx n="85" d="100"/>
          <a:sy n="85" d="100"/>
        </p:scale>
        <p:origin x="-894" y="-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1 замер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Лист1!$A$2:$A$11</c:f>
              <c:strCache>
                <c:ptCount val="10"/>
                <c:pt idx="0">
                  <c:v>Бажинова Д</c:v>
                </c:pt>
                <c:pt idx="1">
                  <c:v>Губачева Д</c:v>
                </c:pt>
                <c:pt idx="2">
                  <c:v>Дорошин Д</c:v>
                </c:pt>
                <c:pt idx="3">
                  <c:v>Исаев С</c:v>
                </c:pt>
                <c:pt idx="4">
                  <c:v>Овчинников В</c:v>
                </c:pt>
                <c:pt idx="5">
                  <c:v>Савинченко Е</c:v>
                </c:pt>
                <c:pt idx="6">
                  <c:v>Сибелева А</c:v>
                </c:pt>
                <c:pt idx="7">
                  <c:v>Сюртукова А</c:v>
                </c:pt>
                <c:pt idx="8">
                  <c:v>Хаменя Н</c:v>
                </c:pt>
                <c:pt idx="9">
                  <c:v>Юдин С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12</c:v>
                </c:pt>
                <c:pt idx="1">
                  <c:v>12.03</c:v>
                </c:pt>
                <c:pt idx="2">
                  <c:v>11.05</c:v>
                </c:pt>
                <c:pt idx="3">
                  <c:v>10.01</c:v>
                </c:pt>
                <c:pt idx="4">
                  <c:v>10.3</c:v>
                </c:pt>
                <c:pt idx="5">
                  <c:v>9.5300000000000011</c:v>
                </c:pt>
                <c:pt idx="6">
                  <c:v>11.5</c:v>
                </c:pt>
                <c:pt idx="7">
                  <c:v>11.09</c:v>
                </c:pt>
                <c:pt idx="8">
                  <c:v>12.17</c:v>
                </c:pt>
                <c:pt idx="9">
                  <c:v>11.02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302-482B-822E-F87300FB443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замер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Лист1!$A$2:$A$11</c:f>
              <c:strCache>
                <c:ptCount val="10"/>
                <c:pt idx="0">
                  <c:v>Бажинова Д</c:v>
                </c:pt>
                <c:pt idx="1">
                  <c:v>Губачева Д</c:v>
                </c:pt>
                <c:pt idx="2">
                  <c:v>Дорошин Д</c:v>
                </c:pt>
                <c:pt idx="3">
                  <c:v>Исаев С</c:v>
                </c:pt>
                <c:pt idx="4">
                  <c:v>Овчинников В</c:v>
                </c:pt>
                <c:pt idx="5">
                  <c:v>Савинченко Е</c:v>
                </c:pt>
                <c:pt idx="6">
                  <c:v>Сибелева А</c:v>
                </c:pt>
                <c:pt idx="7">
                  <c:v>Сюртукова А</c:v>
                </c:pt>
                <c:pt idx="8">
                  <c:v>Хаменя Н</c:v>
                </c:pt>
                <c:pt idx="9">
                  <c:v>Юдин С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10.3</c:v>
                </c:pt>
                <c:pt idx="1">
                  <c:v>11.450000000000003</c:v>
                </c:pt>
                <c:pt idx="2">
                  <c:v>9</c:v>
                </c:pt>
                <c:pt idx="3">
                  <c:v>9.4500000000000028</c:v>
                </c:pt>
                <c:pt idx="4">
                  <c:v>10.030000000000001</c:v>
                </c:pt>
                <c:pt idx="5">
                  <c:v>9.3000000000000007</c:v>
                </c:pt>
                <c:pt idx="6">
                  <c:v>11.5</c:v>
                </c:pt>
                <c:pt idx="7">
                  <c:v>10.01</c:v>
                </c:pt>
                <c:pt idx="8">
                  <c:v>12.07</c:v>
                </c:pt>
                <c:pt idx="9">
                  <c:v>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302-482B-822E-F87300FB4438}"/>
            </c:ext>
          </c:extLst>
        </c:ser>
        <c:marker val="1"/>
        <c:axId val="101239808"/>
        <c:axId val="131967232"/>
      </c:lineChart>
      <c:catAx>
        <c:axId val="101239808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1967232"/>
        <c:crosses val="autoZero"/>
        <c:auto val="1"/>
        <c:lblAlgn val="ctr"/>
        <c:lblOffset val="100"/>
      </c:catAx>
      <c:valAx>
        <c:axId val="1319672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01239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1 замер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Лист1!$A$2:$A$11</c:f>
              <c:strCache>
                <c:ptCount val="10"/>
                <c:pt idx="0">
                  <c:v>Бажинова Д</c:v>
                </c:pt>
                <c:pt idx="1">
                  <c:v>Губачева Д</c:v>
                </c:pt>
                <c:pt idx="2">
                  <c:v>Дорошин Д</c:v>
                </c:pt>
                <c:pt idx="3">
                  <c:v>Исаев С</c:v>
                </c:pt>
                <c:pt idx="4">
                  <c:v>Овчинников В</c:v>
                </c:pt>
                <c:pt idx="5">
                  <c:v>Савинченко Е</c:v>
                </c:pt>
                <c:pt idx="6">
                  <c:v>Сибелева А</c:v>
                </c:pt>
                <c:pt idx="7">
                  <c:v>Сюртукова А</c:v>
                </c:pt>
                <c:pt idx="8">
                  <c:v>Хаменя Н</c:v>
                </c:pt>
                <c:pt idx="9">
                  <c:v>Юдин С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22</c:v>
                </c:pt>
                <c:pt idx="1">
                  <c:v>20</c:v>
                </c:pt>
                <c:pt idx="2">
                  <c:v>35</c:v>
                </c:pt>
                <c:pt idx="3">
                  <c:v>32</c:v>
                </c:pt>
                <c:pt idx="4">
                  <c:v>29</c:v>
                </c:pt>
                <c:pt idx="5">
                  <c:v>31</c:v>
                </c:pt>
                <c:pt idx="6">
                  <c:v>22</c:v>
                </c:pt>
                <c:pt idx="7">
                  <c:v>21</c:v>
                </c:pt>
                <c:pt idx="8">
                  <c:v>17</c:v>
                </c:pt>
                <c:pt idx="9">
                  <c:v>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759-4D92-B062-6C163761E47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замер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Лист1!$A$2:$A$11</c:f>
              <c:strCache>
                <c:ptCount val="10"/>
                <c:pt idx="0">
                  <c:v>Бажинова Д</c:v>
                </c:pt>
                <c:pt idx="1">
                  <c:v>Губачева Д</c:v>
                </c:pt>
                <c:pt idx="2">
                  <c:v>Дорошин Д</c:v>
                </c:pt>
                <c:pt idx="3">
                  <c:v>Исаев С</c:v>
                </c:pt>
                <c:pt idx="4">
                  <c:v>Овчинников В</c:v>
                </c:pt>
                <c:pt idx="5">
                  <c:v>Савинченко Е</c:v>
                </c:pt>
                <c:pt idx="6">
                  <c:v>Сибелева А</c:v>
                </c:pt>
                <c:pt idx="7">
                  <c:v>Сюртукова А</c:v>
                </c:pt>
                <c:pt idx="8">
                  <c:v>Хаменя Н</c:v>
                </c:pt>
                <c:pt idx="9">
                  <c:v>Юдин С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23</c:v>
                </c:pt>
                <c:pt idx="1">
                  <c:v>22</c:v>
                </c:pt>
                <c:pt idx="2">
                  <c:v>35</c:v>
                </c:pt>
                <c:pt idx="3">
                  <c:v>32</c:v>
                </c:pt>
                <c:pt idx="4">
                  <c:v>30</c:v>
                </c:pt>
                <c:pt idx="5">
                  <c:v>33</c:v>
                </c:pt>
                <c:pt idx="6">
                  <c:v>23</c:v>
                </c:pt>
                <c:pt idx="7">
                  <c:v>23</c:v>
                </c:pt>
                <c:pt idx="8">
                  <c:v>17</c:v>
                </c:pt>
                <c:pt idx="9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759-4D92-B062-6C163761E473}"/>
            </c:ext>
          </c:extLst>
        </c:ser>
        <c:marker val="1"/>
        <c:axId val="132448256"/>
        <c:axId val="132449792"/>
      </c:lineChart>
      <c:catAx>
        <c:axId val="132448256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2449792"/>
        <c:crosses val="autoZero"/>
        <c:auto val="1"/>
        <c:lblAlgn val="ctr"/>
        <c:lblOffset val="100"/>
      </c:catAx>
      <c:valAx>
        <c:axId val="13244979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32448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7.5761829627168473E-2"/>
          <c:y val="2.9187192066766652E-2"/>
          <c:w val="0.89908111374581579"/>
          <c:h val="0.64058720368314581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1 замер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Лист1!$A$2:$A$11</c:f>
              <c:strCache>
                <c:ptCount val="10"/>
                <c:pt idx="0">
                  <c:v>Бажинова Д</c:v>
                </c:pt>
                <c:pt idx="1">
                  <c:v>Губачева Д</c:v>
                </c:pt>
                <c:pt idx="2">
                  <c:v>Дорошин Д</c:v>
                </c:pt>
                <c:pt idx="3">
                  <c:v>Исаев С</c:v>
                </c:pt>
                <c:pt idx="4">
                  <c:v>Овчинников В</c:v>
                </c:pt>
                <c:pt idx="5">
                  <c:v>Савинченко Е</c:v>
                </c:pt>
                <c:pt idx="6">
                  <c:v>Сибелева А</c:v>
                </c:pt>
                <c:pt idx="7">
                  <c:v>Сюртукова А</c:v>
                </c:pt>
                <c:pt idx="8">
                  <c:v>Хаменя Н</c:v>
                </c:pt>
                <c:pt idx="9">
                  <c:v>Юдин С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49</c:v>
                </c:pt>
                <c:pt idx="1">
                  <c:v>53</c:v>
                </c:pt>
                <c:pt idx="2">
                  <c:v>35</c:v>
                </c:pt>
                <c:pt idx="3">
                  <c:v>55</c:v>
                </c:pt>
                <c:pt idx="4">
                  <c:v>60</c:v>
                </c:pt>
                <c:pt idx="5">
                  <c:v>62</c:v>
                </c:pt>
                <c:pt idx="6">
                  <c:v>52</c:v>
                </c:pt>
                <c:pt idx="7">
                  <c:v>48</c:v>
                </c:pt>
                <c:pt idx="8">
                  <c:v>59</c:v>
                </c:pt>
                <c:pt idx="9">
                  <c:v>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7E3-4B68-B858-862C08FBC2B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замер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Лист1!$A$2:$A$11</c:f>
              <c:strCache>
                <c:ptCount val="10"/>
                <c:pt idx="0">
                  <c:v>Бажинова Д</c:v>
                </c:pt>
                <c:pt idx="1">
                  <c:v>Губачева Д</c:v>
                </c:pt>
                <c:pt idx="2">
                  <c:v>Дорошин Д</c:v>
                </c:pt>
                <c:pt idx="3">
                  <c:v>Исаев С</c:v>
                </c:pt>
                <c:pt idx="4">
                  <c:v>Овчинников В</c:v>
                </c:pt>
                <c:pt idx="5">
                  <c:v>Савинченко Е</c:v>
                </c:pt>
                <c:pt idx="6">
                  <c:v>Сибелева А</c:v>
                </c:pt>
                <c:pt idx="7">
                  <c:v>Сюртукова А</c:v>
                </c:pt>
                <c:pt idx="8">
                  <c:v>Хаменя Н</c:v>
                </c:pt>
                <c:pt idx="9">
                  <c:v>Юдин С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53</c:v>
                </c:pt>
                <c:pt idx="1">
                  <c:v>59</c:v>
                </c:pt>
                <c:pt idx="2">
                  <c:v>42</c:v>
                </c:pt>
                <c:pt idx="3">
                  <c:v>60</c:v>
                </c:pt>
                <c:pt idx="4">
                  <c:v>73</c:v>
                </c:pt>
                <c:pt idx="5">
                  <c:v>71</c:v>
                </c:pt>
                <c:pt idx="6">
                  <c:v>58</c:v>
                </c:pt>
                <c:pt idx="7">
                  <c:v>51</c:v>
                </c:pt>
                <c:pt idx="8">
                  <c:v>62</c:v>
                </c:pt>
                <c:pt idx="9">
                  <c:v>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7E3-4B68-B858-862C08FBC2B0}"/>
            </c:ext>
          </c:extLst>
        </c:ser>
        <c:marker val="1"/>
        <c:axId val="132512768"/>
        <c:axId val="132547328"/>
      </c:lineChart>
      <c:catAx>
        <c:axId val="132512768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32547328"/>
        <c:crosses val="autoZero"/>
        <c:auto val="1"/>
        <c:lblAlgn val="ctr"/>
        <c:lblOffset val="100"/>
      </c:catAx>
      <c:valAx>
        <c:axId val="13254732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ru-RU">
                    <a:latin typeface="Times New Roman" pitchFamily="18" charset="0"/>
                    <a:cs typeface="Times New Roman" pitchFamily="18" charset="0"/>
                  </a:rPr>
                  <a:t>метр</a:t>
                </a:r>
              </a:p>
            </c:rich>
          </c:tx>
          <c:layout>
            <c:manualLayout>
              <c:xMode val="edge"/>
              <c:yMode val="edge"/>
              <c:x val="2.5462962962962982E-2"/>
              <c:y val="0"/>
            </c:manualLayout>
          </c:layout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32512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3921395739456489"/>
          <c:y val="0.91858420959762588"/>
          <c:w val="0.2677645045089152"/>
          <c:h val="8.1415790402373581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1 замер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Лист1!$A$2:$A$11</c:f>
              <c:strCache>
                <c:ptCount val="10"/>
                <c:pt idx="0">
                  <c:v>Бажинова Д</c:v>
                </c:pt>
                <c:pt idx="1">
                  <c:v>Губачева Д</c:v>
                </c:pt>
                <c:pt idx="2">
                  <c:v>Дорошин Д</c:v>
                </c:pt>
                <c:pt idx="3">
                  <c:v>Исаев С</c:v>
                </c:pt>
                <c:pt idx="4">
                  <c:v>Овчинников В</c:v>
                </c:pt>
                <c:pt idx="5">
                  <c:v>Савинченко Е</c:v>
                </c:pt>
                <c:pt idx="6">
                  <c:v>Сибелева А</c:v>
                </c:pt>
                <c:pt idx="7">
                  <c:v>Сюртукова А</c:v>
                </c:pt>
                <c:pt idx="8">
                  <c:v>Хаменя Н</c:v>
                </c:pt>
                <c:pt idx="9">
                  <c:v>Юдин С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22.3</c:v>
                </c:pt>
                <c:pt idx="1">
                  <c:v>21.17</c:v>
                </c:pt>
                <c:pt idx="2">
                  <c:v>28.03</c:v>
                </c:pt>
                <c:pt idx="3">
                  <c:v>19.05</c:v>
                </c:pt>
                <c:pt idx="4">
                  <c:v>18.3</c:v>
                </c:pt>
                <c:pt idx="5">
                  <c:v>17.05</c:v>
                </c:pt>
                <c:pt idx="6">
                  <c:v>21.08</c:v>
                </c:pt>
                <c:pt idx="7">
                  <c:v>24.07</c:v>
                </c:pt>
                <c:pt idx="8">
                  <c:v>24.57</c:v>
                </c:pt>
                <c:pt idx="9">
                  <c:v>17.09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ED-45D2-8754-19FED614234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замер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Лист1!$A$2:$A$11</c:f>
              <c:strCache>
                <c:ptCount val="10"/>
                <c:pt idx="0">
                  <c:v>Бажинова Д</c:v>
                </c:pt>
                <c:pt idx="1">
                  <c:v>Губачева Д</c:v>
                </c:pt>
                <c:pt idx="2">
                  <c:v>Дорошин Д</c:v>
                </c:pt>
                <c:pt idx="3">
                  <c:v>Исаев С</c:v>
                </c:pt>
                <c:pt idx="4">
                  <c:v>Овчинников В</c:v>
                </c:pt>
                <c:pt idx="5">
                  <c:v>Савинченко Е</c:v>
                </c:pt>
                <c:pt idx="6">
                  <c:v>Сибелева А</c:v>
                </c:pt>
                <c:pt idx="7">
                  <c:v>Сюртукова А</c:v>
                </c:pt>
                <c:pt idx="8">
                  <c:v>Хаменя Н</c:v>
                </c:pt>
                <c:pt idx="9">
                  <c:v>Юдин С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20.170000000000005</c:v>
                </c:pt>
                <c:pt idx="1">
                  <c:v>20.45</c:v>
                </c:pt>
                <c:pt idx="2">
                  <c:v>25</c:v>
                </c:pt>
                <c:pt idx="3">
                  <c:v>17.45</c:v>
                </c:pt>
                <c:pt idx="4">
                  <c:v>17.03</c:v>
                </c:pt>
                <c:pt idx="5">
                  <c:v>17.05</c:v>
                </c:pt>
                <c:pt idx="6">
                  <c:v>20.170000000000005</c:v>
                </c:pt>
                <c:pt idx="7">
                  <c:v>22.08</c:v>
                </c:pt>
                <c:pt idx="8">
                  <c:v>23.57</c:v>
                </c:pt>
                <c:pt idx="9">
                  <c:v>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DED-45D2-8754-19FED6142349}"/>
            </c:ext>
          </c:extLst>
        </c:ser>
        <c:marker val="1"/>
        <c:axId val="132706304"/>
        <c:axId val="132707840"/>
      </c:lineChart>
      <c:catAx>
        <c:axId val="132706304"/>
        <c:scaling>
          <c:orientation val="minMax"/>
        </c:scaling>
        <c:axPos val="b"/>
        <c:numFmt formatCode="General" sourceLinked="1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32707840"/>
        <c:crosses val="autoZero"/>
        <c:auto val="1"/>
        <c:lblAlgn val="ctr"/>
        <c:lblOffset val="100"/>
      </c:catAx>
      <c:valAx>
        <c:axId val="132707840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ru-RU">
                    <a:latin typeface="Times New Roman" pitchFamily="18" charset="0"/>
                    <a:cs typeface="Times New Roman" pitchFamily="18" charset="0"/>
                  </a:rPr>
                  <a:t>сек.</a:t>
                </a:r>
              </a:p>
            </c:rich>
          </c:tx>
          <c:layout>
            <c:manualLayout>
              <c:xMode val="edge"/>
              <c:yMode val="edge"/>
              <c:x val="2.0833333333333412E-2"/>
              <c:y val="3.8098362704662215E-3"/>
            </c:manualLayout>
          </c:layout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pPr>
            <a:endParaRPr lang="ru-RU"/>
          </a:p>
        </c:txPr>
        <c:crossAx val="132706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2"/>
              </a:solidFill>
              <a:latin typeface="Times New Roman" pitchFamily="18" charset="0"/>
              <a:ea typeface="+mn-ea"/>
              <a:cs typeface="Times New Roman" pitchFamily="18" charset="0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2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1 замер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Лист1!$A$2:$A$11</c:f>
              <c:strCache>
                <c:ptCount val="10"/>
                <c:pt idx="0">
                  <c:v>Бажинова Д</c:v>
                </c:pt>
                <c:pt idx="1">
                  <c:v>Губачева Д</c:v>
                </c:pt>
                <c:pt idx="2">
                  <c:v>Дорошин Д</c:v>
                </c:pt>
                <c:pt idx="3">
                  <c:v>Исаев С</c:v>
                </c:pt>
                <c:pt idx="4">
                  <c:v>Овчинников В</c:v>
                </c:pt>
                <c:pt idx="5">
                  <c:v>Савинченко Е</c:v>
                </c:pt>
                <c:pt idx="6">
                  <c:v>Сибилева А</c:v>
                </c:pt>
                <c:pt idx="7">
                  <c:v>Сюртукова А</c:v>
                </c:pt>
                <c:pt idx="8">
                  <c:v>Хаменя Н</c:v>
                </c:pt>
                <c:pt idx="9">
                  <c:v>Юдин С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105.3</c:v>
                </c:pt>
                <c:pt idx="1">
                  <c:v>106.2</c:v>
                </c:pt>
                <c:pt idx="2">
                  <c:v>109.08</c:v>
                </c:pt>
                <c:pt idx="3">
                  <c:v>106.06</c:v>
                </c:pt>
                <c:pt idx="4">
                  <c:v>117.6</c:v>
                </c:pt>
                <c:pt idx="5">
                  <c:v>121.58</c:v>
                </c:pt>
                <c:pt idx="6">
                  <c:v>106.1</c:v>
                </c:pt>
                <c:pt idx="7">
                  <c:v>104.57</c:v>
                </c:pt>
                <c:pt idx="8">
                  <c:v>112.14</c:v>
                </c:pt>
                <c:pt idx="9">
                  <c:v>126.17999999999998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B6B-492D-A1C0-9D7061AE312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замер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Лист1!$A$2:$A$11</c:f>
              <c:strCache>
                <c:ptCount val="10"/>
                <c:pt idx="0">
                  <c:v>Бажинова Д</c:v>
                </c:pt>
                <c:pt idx="1">
                  <c:v>Губачева Д</c:v>
                </c:pt>
                <c:pt idx="2">
                  <c:v>Дорошин Д</c:v>
                </c:pt>
                <c:pt idx="3">
                  <c:v>Исаев С</c:v>
                </c:pt>
                <c:pt idx="4">
                  <c:v>Овчинников В</c:v>
                </c:pt>
                <c:pt idx="5">
                  <c:v>Савинченко Е</c:v>
                </c:pt>
                <c:pt idx="6">
                  <c:v>Сибилева А</c:v>
                </c:pt>
                <c:pt idx="7">
                  <c:v>Сюртукова А</c:v>
                </c:pt>
                <c:pt idx="8">
                  <c:v>Хаменя Н</c:v>
                </c:pt>
                <c:pt idx="9">
                  <c:v>Юдин С</c:v>
                </c:pt>
              </c:strCache>
            </c:strRef>
          </c:cat>
          <c:val>
            <c:numRef>
              <c:f>Лист1!$C$2:$C$11</c:f>
              <c:numCache>
                <c:formatCode>General</c:formatCode>
                <c:ptCount val="10"/>
                <c:pt idx="0">
                  <c:v>106.47</c:v>
                </c:pt>
                <c:pt idx="1">
                  <c:v>112.9</c:v>
                </c:pt>
                <c:pt idx="2">
                  <c:v>111</c:v>
                </c:pt>
                <c:pt idx="3">
                  <c:v>118.9</c:v>
                </c:pt>
                <c:pt idx="4">
                  <c:v>130.06</c:v>
                </c:pt>
                <c:pt idx="5">
                  <c:v>132.35000000000048</c:v>
                </c:pt>
                <c:pt idx="6">
                  <c:v>112.16999999999999</c:v>
                </c:pt>
                <c:pt idx="7">
                  <c:v>107.58</c:v>
                </c:pt>
                <c:pt idx="8">
                  <c:v>114.64</c:v>
                </c:pt>
                <c:pt idx="9">
                  <c:v>129.01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B6B-492D-A1C0-9D7061AE3127}"/>
            </c:ext>
          </c:extLst>
        </c:ser>
        <c:gapWidth val="219"/>
        <c:overlap val="-27"/>
        <c:axId val="111958656"/>
        <c:axId val="111960448"/>
      </c:barChart>
      <c:catAx>
        <c:axId val="11195865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1960448"/>
        <c:crosses val="autoZero"/>
        <c:auto val="1"/>
        <c:lblAlgn val="ctr"/>
        <c:lblOffset val="100"/>
      </c:catAx>
      <c:valAx>
        <c:axId val="11196044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11958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="" xmlns:a16="http://schemas.microsoft.com/office/drawing/2014/main" id="{AC0660D7-DE0D-88EC-981F-7B72C840A430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="" xmlns:a16="http://schemas.microsoft.com/office/drawing/2014/main" id="{CCE9DE62-D109-458A-9A84-D7D4772253F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noProof="0"/>
          </a:p>
        </p:txBody>
      </p:sp>
    </p:spTree>
    <p:extLst>
      <p:ext uri="{BB962C8B-B14F-4D97-AF65-F5344CB8AC3E}">
        <p14:creationId xmlns:p14="http://schemas.microsoft.com/office/powerpoint/2010/main" xmlns="" val="4356637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EEDD252-6848-45F3-89E6-F81E3A4D4B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228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FD945E3-18F7-4E35-90DB-AFCB0101F5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301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1215E83-57DC-37D2-6CD1-EC1242FA48D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2B3FAB2-6935-37AF-3E92-4BA6FE7F236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376F3C-6CB2-B14C-A0F8-0BD2E9AFE39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80652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3581F5F-82BB-4067-982A-AE1C27128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F07E20F-842D-4EAF-972C-E6D89A2B62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2652161-FFA8-6859-5C62-780E3EB7D6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BB49DB75-EC54-F1C9-5145-471E194F25E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8DB69B-2CCF-634E-9402-4AD001E0760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258392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5285B5F-E4CA-412D-80A3-62BBE74ABE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-82550"/>
            <a:ext cx="2055813" cy="5029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92C49649-359E-4315-8DBF-29A91A75A2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-82550"/>
            <a:ext cx="6019800" cy="5029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CECACA1-20F6-34BF-9DC7-133DB573EFB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AD475DC-5982-1C63-757D-71FC810922C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45AA84-2A75-B940-9C4A-1725159F2AA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231002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F53CE13-0D17-4748-BDFF-DC529CD68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231FF65-8A1F-4D83-A5F4-730BC703B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2624467-3515-9172-F90E-9D67519D6D4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39DE995F-6666-012B-1E92-7B3F0158BE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4B18B7-9A05-4A4F-9312-D6120C9CA4A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69623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16BF1D-F564-479A-81FF-CDA88EF79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3315D61-4F74-4A50-A0FF-4B17E2D72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3288"/>
            <a:ext cx="7886700" cy="112553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96C0863C-FC3D-E0D3-77C0-C6E0D45AA85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1E0838FA-1165-DF7D-4836-497495A041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FBE786-7A2A-3744-B663-93E3A69803C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64809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92FF3A-1CDA-4945-B682-52C48FEC9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4D372F3-24C8-4322-BF27-14C266281D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7013" cy="3746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428B1FD-61D5-4571-85C0-A74B75A539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6613" y="1200150"/>
            <a:ext cx="4038600" cy="3746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5B5450B2-F18D-150D-0635-CD97E16943D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39C173E-6522-2AE2-D1E8-8AB62DB7828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C1D305-42F5-724E-AD96-9E7EED21490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1138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6FDA84-CC48-4E50-9C24-5CED1D0441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129C274-47A5-4664-8147-C8FA1A9CC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B655C33-2EF6-4ADE-AFF5-58845F349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3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F98536E4-8B43-458C-87E8-945DC666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3CB2697-917B-433A-A1F3-B3874E8D42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3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="" xmlns:a16="http://schemas.microsoft.com/office/drawing/2014/main" id="{DBB4A094-38D4-B91B-A9D7-4A94545382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AEAD736A-8579-B885-5884-DFA9A8137AD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CBADAA-B0B0-1949-ADAF-857307E55F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904400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6402738-1AD0-4471-AA5E-5A664A554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="" xmlns:a16="http://schemas.microsoft.com/office/drawing/2014/main" id="{000FBC99-9FBD-061F-ACC8-104692C8360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E761DAEB-3D68-30E0-5AD3-5D12AD7A77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F3944D-3A7A-7E4F-99CB-0F3B92C40F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879383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="" xmlns:a16="http://schemas.microsoft.com/office/drawing/2014/main" id="{BEEA5EEE-1838-0630-BE3A-1EC25205B0F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BB2106C1-55D4-FDAE-7739-4884F7EF47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7EB4EFC-143B-924F-8A7C-2C434B0BA5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894509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0B100F2-06DF-47B4-AE6E-C8532C643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6184216-0C90-4BE5-8CA9-18B621C62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60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A3A14A5D-6019-46C9-A8BF-610999E68C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606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FF200AEC-0031-6CFF-D74C-832DBFFADFC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BA831D90-3C8E-E852-A2F5-BC520EBCE98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7CBD6F-9956-2940-952F-26728B4752C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71013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B969191-7C28-4C62-86AC-089626EAB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41F2D31F-6684-4BC3-AE4C-CCB56F7865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60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057C18B-B4FB-4DF7-B243-263018BC77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606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="" xmlns:a16="http://schemas.microsoft.com/office/drawing/2014/main" id="{F31675D5-61D7-4D1F-0C96-CC265FF08C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09E4D70-C0A4-ED3E-A8D2-9113C0CB4C4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7E125C-0A44-6B4A-B488-A7E5C6E63DD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65622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="" xmlns:a16="http://schemas.microsoft.com/office/drawing/2014/main" id="{45838274-42EF-9FB0-BAD3-26C4A13C31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82550"/>
            <a:ext cx="8228013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текста заголовка щелкните мышью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="" xmlns:a16="http://schemas.microsoft.com/office/drawing/2014/main" id="{B1689734-E05B-97ED-B35A-2E6CB36242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8013" cy="374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/>
              <a:t>Для правки структуры щелкните мышью</a:t>
            </a:r>
          </a:p>
          <a:p>
            <a:pPr lvl="1"/>
            <a:r>
              <a:rPr lang="en-GB" altLang="ru-RU"/>
              <a:t>Второй уровень структуры</a:t>
            </a:r>
          </a:p>
          <a:p>
            <a:pPr lvl="2"/>
            <a:r>
              <a:rPr lang="en-GB" altLang="ru-RU"/>
              <a:t>Третий уровень структуры</a:t>
            </a:r>
          </a:p>
          <a:p>
            <a:pPr lvl="3"/>
            <a:r>
              <a:rPr lang="en-GB" altLang="ru-RU"/>
              <a:t>Четвёртый уровень структуры</a:t>
            </a:r>
          </a:p>
          <a:p>
            <a:pPr lvl="4"/>
            <a:r>
              <a:rPr lang="en-GB" altLang="ru-RU"/>
              <a:t>Пятый уровень структуры</a:t>
            </a:r>
          </a:p>
          <a:p>
            <a:pPr lvl="4"/>
            <a:r>
              <a:rPr lang="en-GB" altLang="ru-RU"/>
              <a:t>Шестой уровень структуры</a:t>
            </a:r>
          </a:p>
          <a:p>
            <a:pPr lvl="4"/>
            <a:r>
              <a:rPr lang="en-GB" altLang="ru-RU"/>
              <a:t>Седьмой уровень структуры</a:t>
            </a:r>
          </a:p>
          <a:p>
            <a:pPr lvl="4"/>
            <a:r>
              <a:rPr lang="en-GB" altLang="ru-RU"/>
              <a:t>Восьмой уровень структуры</a:t>
            </a:r>
          </a:p>
          <a:p>
            <a:pPr lvl="4"/>
            <a:r>
              <a:rPr lang="en-GB" altLang="ru-RU"/>
              <a:t>Девятый уровень структуры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="" xmlns:a16="http://schemas.microsoft.com/office/drawing/2014/main" id="{F50EE0A2-579F-415E-8342-35868F86254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4718050"/>
            <a:ext cx="2132013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29" name="Text Box 4">
            <a:extLst>
              <a:ext uri="{FF2B5EF4-FFF2-40B4-BE49-F238E27FC236}">
                <a16:creationId xmlns="" xmlns:a16="http://schemas.microsoft.com/office/drawing/2014/main" id="{D801D2CD-C787-CDC3-6DAB-5DDBFAF5F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4719638"/>
            <a:ext cx="28956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RU"/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44CE72D8-9A51-4699-9A10-441E9A6B640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4718050"/>
            <a:ext cx="2132013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</a:lstStyle>
          <a:p>
            <a:fld id="{E06A275E-DD26-714A-BAE7-7877FF2B36C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C916CFC-8566-4579-F094-ED4237FD02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1560" y="844352"/>
            <a:ext cx="7893496" cy="3024336"/>
          </a:xfrm>
        </p:spPr>
        <p:txBody>
          <a:bodyPr/>
          <a:lstStyle/>
          <a:p>
            <a:pPr lvl="0" defTabSz="914400" eaLnBrk="1" hangingPunct="1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МИНИСТЕРСТВО ПРОСВЕЩЕНИЯ РОССИЙСКОЙ ФЕДЕРАЦИИ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федеральное государственное бюджетное образовательное учреждение высшего образования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КРАСНОЯРСКИЙ ГОСУДАРСТВЕННЫЙ ПЕДАГОГИЧЕСКИЙ УНИВЕРСИТЕТ им. В.П. АСТАФЬЕВА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(КГПУ им. В.П. Астафьева)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Институт физической культуры, спорта и здоровья им. И.С. Ярыгина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Выпускающая кафедра методики преподавания спортивных дисциплин и национальных видов спорта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Азаров Николай Александрович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ВЫПУСКНАЯ КВАЛИФИКАЦИОННАЯ РАБОТА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координационных способностей у обучающихся среднего школьного возраста с применением подвижных игр.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44.03.01. Педагогическое образование	</a:t>
            </a:r>
            <a:b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Физическая культура с основами безопасности жизнедеятельности</a:t>
            </a:r>
            <a:endParaRPr lang="ru-RU" sz="1400" b="1" dirty="0">
              <a:solidFill>
                <a:srgbClr val="8F502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8905F069-B147-CC3C-A038-466F10F3B403}"/>
              </a:ext>
            </a:extLst>
          </p:cNvPr>
          <p:cNvSpPr txBox="1">
            <a:spLocks/>
          </p:cNvSpPr>
          <p:nvPr/>
        </p:nvSpPr>
        <p:spPr bwMode="auto">
          <a:xfrm>
            <a:off x="683568" y="4228728"/>
            <a:ext cx="8195220" cy="576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60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algn="ctr" defTabSz="449263" rtl="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algn="ctr" defTabSz="449263" rtl="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4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Азаров Н.А</a:t>
            </a:r>
          </a:p>
          <a:p>
            <a:pPr algn="r"/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студент </a:t>
            </a:r>
            <a:r>
              <a:rPr lang="en-US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JZ-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Б18А-03 учебной группы </a:t>
            </a:r>
          </a:p>
          <a:p>
            <a:pPr algn="r"/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Руководитель: </a:t>
            </a:r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Янова М.Г., </a:t>
            </a:r>
          </a:p>
          <a:p>
            <a:pPr algn="r"/>
            <a:r>
              <a:rPr lang="ru-RU" sz="1400" dirty="0" smtClean="0">
                <a:solidFill>
                  <a:schemeClr val="tx1"/>
                </a:solidFill>
              </a:rPr>
              <a:t>Зав. кафедрой д.п.н., профессор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Изображение выглядит как текст, знак&#10;&#10;Автоматически созданное описание">
            <a:extLst>
              <a:ext uri="{FF2B5EF4-FFF2-40B4-BE49-F238E27FC236}">
                <a16:creationId xmlns="" xmlns:a16="http://schemas.microsoft.com/office/drawing/2014/main" id="{EA81CCFC-BB73-8805-3059-B6E91FE6B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96336" y="124272"/>
            <a:ext cx="1312621" cy="69248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19672" y="430073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Красноярск </a:t>
            </a:r>
          </a:p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2023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6303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Координационные способности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  способность управлять своими движениями и быстро перестраивать двигательную деятельность в соответствии с требованиями меняющейся обстановки.</a:t>
            </a:r>
            <a:endParaRPr lang="ru-RU" sz="2400" dirty="0" smtClean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4312"/>
            <a:ext cx="8228013" cy="866651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Методы развития координационных способностей</a:t>
            </a:r>
            <a:r>
              <a:rPr lang="ru-RU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466077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*Теория и методика физического воспитания и спорта, Холодов Ж.К., Кузнецов B.C.,2013 г.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анализ литературы по теме исследования;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педагогическое наблюдение;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тестирование;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педагогическое эксперимент;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метод математической статистики обработки данных;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сравнение, синтез изученного.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8288"/>
            <a:ext cx="8300021" cy="235768"/>
          </a:xfrm>
        </p:spPr>
        <p:txBody>
          <a:bodyPr/>
          <a:lstStyle/>
          <a:p>
            <a:pPr indent="347345">
              <a:spcAft>
                <a:spcPts val="1000"/>
              </a:spcAf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Анатомо-физиологические особенности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среднего школьного возраста</a:t>
            </a:r>
            <a: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/>
          </a:p>
        </p:txBody>
      </p:sp>
      <p:pic>
        <p:nvPicPr>
          <p:cNvPr id="4" name="Picture 2" descr="https://thumbs.dreamstime.com/z/kid-body-parts-human-boy-vector-cartoon-illustration-kids-386936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rcRect r="62905" b="9116"/>
          <a:stretch>
            <a:fillRect/>
          </a:stretch>
        </p:blipFill>
        <p:spPr bwMode="auto">
          <a:xfrm>
            <a:off x="3440187" y="555625"/>
            <a:ext cx="2262039" cy="4391025"/>
          </a:xfrm>
          <a:prstGeom prst="rect">
            <a:avLst/>
          </a:prstGeom>
          <a:noFill/>
        </p:spPr>
      </p:pic>
      <p:cxnSp>
        <p:nvCxnSpPr>
          <p:cNvPr id="5" name="Прямая со стрелкой 4"/>
          <p:cNvCxnSpPr/>
          <p:nvPr/>
        </p:nvCxnSpPr>
        <p:spPr>
          <a:xfrm flipH="1" flipV="1">
            <a:off x="3131840" y="988368"/>
            <a:ext cx="72008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0" y="628328"/>
            <a:ext cx="2808312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Масса тела прибавляется ежегодно на 3-6 кг.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1420416"/>
            <a:ext cx="2808312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Мышечная масса особенно интенсивно нарастает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0" y="2068488"/>
            <a:ext cx="2808312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Появляется больше возможностей в развитии двигательных качеств.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0" y="2932584"/>
            <a:ext cx="2880320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ЦНС отличается небольшой силой и недостаточной уравновешенностью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868688"/>
            <a:ext cx="3347864" cy="10772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Систолическое давление у них равно в среднем 107,5-110 мм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ст., 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диастолическое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- 58-67 мм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ст.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3491880" y="3940696"/>
            <a:ext cx="792088" cy="432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2987824" y="2428528"/>
            <a:ext cx="648072" cy="7200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3203848" y="3004592"/>
            <a:ext cx="504056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 flipV="1">
            <a:off x="2915816" y="1780456"/>
            <a:ext cx="792088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6263680" y="628328"/>
            <a:ext cx="288032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Интенсивный темп роста, длина тела прибавляется за год на 7-9 см.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084168" y="1636440"/>
            <a:ext cx="3059832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Связочный аппарат отличается большей эластичностью. 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975648" y="2284512"/>
            <a:ext cx="3168352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опорно-двигательном аппарате имеются не совсем созревшие структуры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652120" y="3292624"/>
            <a:ext cx="3491880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ЧСС в покое составляет в среднем 70- 78 уд/мин. 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 время максимальной работы она достигает 200 уд/мин.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652120" y="4444752"/>
            <a:ext cx="3168352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Растёт показатель  </a:t>
            </a:r>
          </a:p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жизненной емкости легких</a:t>
            </a:r>
          </a:p>
        </p:txBody>
      </p:sp>
      <p:cxnSp>
        <p:nvCxnSpPr>
          <p:cNvPr id="32" name="Прямая со стрелкой 31"/>
          <p:cNvCxnSpPr/>
          <p:nvPr/>
        </p:nvCxnSpPr>
        <p:spPr>
          <a:xfrm flipV="1">
            <a:off x="5436096" y="988368"/>
            <a:ext cx="576064" cy="2160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5292080" y="1924472"/>
            <a:ext cx="576064" cy="2160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5148064" y="2644552"/>
            <a:ext cx="576064" cy="2160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860032" y="3580656"/>
            <a:ext cx="5760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4788024" y="4300736"/>
            <a:ext cx="720080" cy="14401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6281"/>
            <a:ext cx="8228013" cy="792088"/>
          </a:xfrm>
        </p:spPr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Подвижные игры направленные на развитие координационных способностей  у обучающихся 7-х классов.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44352"/>
            <a:ext cx="5410943" cy="4102298"/>
          </a:xfrm>
        </p:spPr>
        <p:txBody>
          <a:bodyPr/>
          <a:lstStyle/>
          <a:p>
            <a:pPr marL="0" lvl="0" indent="0"/>
            <a:r>
              <a:rPr lang="ru-RU" sz="1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Содержание: </a:t>
            </a:r>
            <a:r>
              <a:rPr lang="ru-RU" sz="1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играющие делятся на 2 равные (по числу игроков) команды, которые выстраиваются в шеренгу на одной стороне площадки. Каждая команда рассчитывается по порядку номеров. Перед командами проводится стартовая черта. Руководитель с мячом в руках встает между командами. Называя любой номер, руководитель бросает мяч вперед как можно дальше. Игроки, имеющие этот номер, бегут к мячу. Кто раньше коснется мяча рукой, тот приносит команде очко. После этого мяч возвращается руководителю, который снова бросает его, называя новый номер, и т.д. Играют установленное время.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/>
          </a:p>
        </p:txBody>
      </p:sp>
      <p:pic>
        <p:nvPicPr>
          <p:cNvPr id="4" name="Picture 4" descr="http://www.gomelscouts.com/html/uploads/images/300_games/sport_game_0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916360"/>
            <a:ext cx="2750343" cy="3667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8289"/>
            <a:ext cx="8228013" cy="432047"/>
          </a:xfrm>
        </p:spPr>
        <p:txBody>
          <a:bodyPr/>
          <a:lstStyle/>
          <a:p>
            <a:pPr lvl="0"/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«Пушбол»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1" y="628328"/>
            <a:ext cx="5122912" cy="4318322"/>
          </a:xfrm>
        </p:spPr>
        <p:txBody>
          <a:bodyPr/>
          <a:lstStyle/>
          <a:p>
            <a:pPr marL="0" lvl="0" indent="0"/>
            <a:r>
              <a:rPr lang="ru-RU" sz="1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Содержание: </a:t>
            </a:r>
            <a:r>
              <a:rPr lang="ru-RU" sz="1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игровой площадке проводится черта. Играющие дети разделяются на 2-3 команды с равным числом игроков. Команды становятся у черты в колонны на расстоянии вытянутых рук друг за другом. Расстояние между колоннами 1-1,5 м. Ноги играющих расставлены на ширину плеч. Стоящий первым в колонне ребенок держит в руках мяч. По сигналу учителя или его команде: «Вверх!..» или «Поднять руки!..» все дети поднимают руки вверх, а стоящий первым ребенок передает мяч через голову второму, второй – третьему и т. д., пока мяч не получит последний ребенок в колонне. Когда мяч получает последний играющий, то он бежит и отдает мяч учителю.</a:t>
            </a:r>
          </a:p>
          <a:p>
            <a:endParaRPr lang="ru-RU" sz="2000" dirty="0"/>
          </a:p>
        </p:txBody>
      </p:sp>
      <p:pic>
        <p:nvPicPr>
          <p:cNvPr id="4" name="Picture 3" descr="https://avatars.mds.yandex.net/i?id=004bcb190bc6931b72432208f12988ab_l-5242289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700336"/>
            <a:ext cx="3275855" cy="2428892"/>
          </a:xfrm>
          <a:prstGeom prst="rect">
            <a:avLst/>
          </a:prstGeom>
          <a:noFill/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652120" y="3128283"/>
            <a:ext cx="32403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Побеждает команда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игрок которой первым отдал мяч учителю.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228013" cy="844352"/>
          </a:xfrm>
        </p:spPr>
        <p:txBody>
          <a:bodyPr/>
          <a:lstStyle/>
          <a:p>
            <a:pPr lvl="0"/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«Попади в мяч</a:t>
            </a:r>
            <a:r>
              <a:rPr lang="ru-RU" sz="20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1" y="556320"/>
            <a:ext cx="5338935" cy="4390330"/>
          </a:xfrm>
        </p:spPr>
        <p:txBody>
          <a:bodyPr/>
          <a:lstStyle/>
          <a:p>
            <a:pPr marL="0" lvl="0" indent="450850" algn="just" defTabSz="914400" eaLnBrk="1" hangingPunct="1">
              <a:spcBef>
                <a:spcPct val="0"/>
              </a:spcBef>
              <a:buClrTx/>
              <a:buSzTx/>
            </a:pPr>
            <a:r>
              <a:rPr lang="ru-RU" sz="18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Содержание:</a:t>
            </a:r>
            <a:r>
              <a:rPr lang="ru-RU" sz="1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посреди площадки кладется волейбольный мяч, класс делится на две команды, которые располагаются за 18-20 метров. У одной из команд мячи. По команде учителя команда с мячами метает их в волейбольный мяч. Задача: перекатить волейбольный мяч за счет удара мячей за линию к противоположной команде. Затем, то же самое выполняет другая команда. Команды метают мяч установленное количество раз. Побеждает та команда (за определенное время), которая закатит мяч за линию.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defTabSz="914400">
              <a:spcBef>
                <a:spcPct val="0"/>
              </a:spcBef>
              <a:buClrTx/>
              <a:buSzTx/>
            </a:pPr>
            <a:r>
              <a:rPr lang="ru-RU" sz="1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Правила игры: </a:t>
            </a:r>
            <a:r>
              <a:rPr lang="ru-RU" sz="1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Бросать только по сигналу. При броске нельзя заступать за линию. Если мяч откатывается в сторону, его возвращают на место (на том же уровне только по центру).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  <p:pic>
        <p:nvPicPr>
          <p:cNvPr id="4" name="Picture 2" descr="https://spo.1sept.ru/2009/23/4.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772344"/>
            <a:ext cx="3125454" cy="19302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8287"/>
            <a:ext cx="8228013" cy="432049"/>
          </a:xfrm>
        </p:spPr>
        <p:txBody>
          <a:bodyPr/>
          <a:lstStyle/>
          <a:p>
            <a:pPr lvl="0"/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«Догнать-обогнать»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700336"/>
            <a:ext cx="5328592" cy="3888432"/>
          </a:xfrm>
        </p:spPr>
        <p:txBody>
          <a:bodyPr/>
          <a:lstStyle/>
          <a:p>
            <a:pPr marL="0" lvl="0" indent="0"/>
            <a:r>
              <a:rPr lang="ru-RU" sz="20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Содержание: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участники располагаются на беговой дорожке на одинаковой дистанции друг от друга. По сигналу все начинают бег. Задача каждого - не дать догнать себя тому, кто бежит сзади, и в то же время коснуться рукой впереди бегущего. Запятнанные игроки выбывают из борьбы и идут в середину бегового круга. Остальные продолжают гонку. Игру можно закончить, когда на беговой дорожке останутся 3 самых выносливых спортсмена. Можно выявить и единоличного победителя.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/>
          </a:p>
        </p:txBody>
      </p:sp>
      <p:pic>
        <p:nvPicPr>
          <p:cNvPr id="4" name="Picture 2" descr="https://avatars.mds.yandex.net/i?id=480095543b30785ab8e363288c5b7bb6_l-5238482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2202" y="1000108"/>
            <a:ext cx="3061167" cy="20764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6281"/>
            <a:ext cx="8228013" cy="648072"/>
          </a:xfrm>
        </p:spPr>
        <p:txBody>
          <a:bodyPr/>
          <a:lstStyle/>
          <a:p>
            <a:pPr lvl="0"/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«Змейка»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1" y="628328"/>
            <a:ext cx="5626968" cy="4318322"/>
          </a:xfrm>
        </p:spPr>
        <p:txBody>
          <a:bodyPr/>
          <a:lstStyle/>
          <a:p>
            <a:pPr marL="0" lvl="0" indent="450850" algn="just" defTabSz="914400" eaLnBrk="1" hangingPunct="1">
              <a:spcBef>
                <a:spcPct val="0"/>
              </a:spcBef>
              <a:buClrTx/>
              <a:buSzTx/>
            </a:pPr>
            <a:r>
              <a:rPr lang="ru-RU" sz="20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Содержание: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игровой площадке проводится линия. Перпендикулярно к ней расставляют в ряд 8-10 предметов (кегли, кубики, вбитые в землю колышки и т. п.) на расстоянии 1 м друг от друга.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defTabSz="914400">
              <a:spcBef>
                <a:spcPct val="0"/>
              </a:spcBef>
              <a:buClrTx/>
              <a:buSzTx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сигналу или команде учителя ученик должен вести мяч ногой от линии, обходя все предметы «змейкой», то справа, то слева, не потеряв при этом ни разу мяч и не сбив ни одного предмета.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50850" algn="just" defTabSz="914400">
              <a:spcBef>
                <a:spcPct val="0"/>
              </a:spcBef>
              <a:buClrTx/>
              <a:buSzTx/>
            </a:pP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Побеждает тот игрок, кто пройдет «змейку» без ошибок.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  <p:pic>
        <p:nvPicPr>
          <p:cNvPr id="4" name="Picture 3" descr="https://www.ok-t.ru/studopediaru/baza15/381967361726.files/image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268760"/>
            <a:ext cx="2717494" cy="2609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8289"/>
            <a:ext cx="8228013" cy="504056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«Из обруча в обруч»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1" y="700336"/>
            <a:ext cx="5987008" cy="4246314"/>
          </a:xfrm>
        </p:spPr>
        <p:txBody>
          <a:bodyPr/>
          <a:lstStyle/>
          <a:p>
            <a:pPr algn="just"/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Содержание: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игроки каждой команды строятся в две колонны, которые располагаются одна напротив другой.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 расстоянии 2—3 м от первого игрока на полу вплотную друг к другу лежат 3 обруча (или начерчены 3 круга диаметром 80—100 см).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Игрок по сигналу бросает мяч в первый обруч так, чтобы он после отскока ударился внутри второго обруча и, подскочив еще раз, попал в третий. Игрок с противоположной стороны ловит мяч и таким же образом бросает его назад.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Оба игрока после броска мяча должны переходить в конец колонны.</a:t>
            </a:r>
          </a:p>
          <a:p>
            <a:pPr algn="just"/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Правила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Игра продолжается до тех пор, пока все игроки не поменяются местами условленное число раз.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Выигрывает команда, которая быстрее сменит место, допустив при этом наименьшее число ошибок.</a:t>
            </a:r>
          </a:p>
          <a:p>
            <a:endParaRPr lang="ru-RU" sz="2000" dirty="0"/>
          </a:p>
        </p:txBody>
      </p:sp>
      <p:pic>
        <p:nvPicPr>
          <p:cNvPr id="4" name="Picture 6" descr="https://konspekta.net/studopediaru/baza25/13271208264896.files/image0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1132384"/>
            <a:ext cx="2484940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40296"/>
            <a:ext cx="8228013" cy="360041"/>
          </a:xfrm>
        </p:spPr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Методические рекомендации по проведению подвижных игр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1" hangingPunct="1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Приложение 2</a:t>
            </a:r>
            <a:endParaRPr lang="ru-RU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95536" y="916360"/>
          <a:ext cx="8001056" cy="3960440"/>
        </p:xfrm>
        <a:graphic>
          <a:graphicData uri="http://schemas.openxmlformats.org/drawingml/2006/table">
            <a:tbl>
              <a:tblPr/>
              <a:tblGrid>
                <a:gridCol w="1545587"/>
                <a:gridCol w="2218603"/>
                <a:gridCol w="2107477"/>
                <a:gridCol w="2129389"/>
              </a:tblGrid>
              <a:tr h="990110"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 неделя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D60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highlight>
                            <a:srgbClr val="FFFF00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Контрольный замер №1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Подвижная игра с мячом «Рывок за мячом»</a:t>
                      </a: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Подвижная игра с мячом «Пушбол»</a:t>
                      </a: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990110"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неделя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D60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Подвижная игра  «Догнать-обогнать»</a:t>
                      </a: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Подвижная игра  «Змейка»</a:t>
                      </a: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Подвижная игра  «Из обруча в обруч»</a:t>
                      </a: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</a:tr>
              <a:tr h="990110"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 неделя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D60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Подвижная игра  «Школа мяч»</a:t>
                      </a: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Подвижная игра  «Мяч в корзину»</a:t>
                      </a: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3E2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Подвижная игра  «Быстрые перекаты»</a:t>
                      </a: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</a:tr>
              <a:tr h="990110"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 неделя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CD60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Подвижная игра  «Наступление»</a:t>
                      </a: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Подвижная игра  «Зеркало»</a:t>
                      </a: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53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highlight>
                            <a:srgbClr val="00FFFF"/>
                          </a:highlight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Контрольный замер №2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81685" marR="81685" marT="42930" marB="4293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16360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  достаточно актуальна, так как в последние годы детские заболевания, связанные с заболеваниями костной системы, нарушениями работы опорно-двигательного аппарата увеличились. Количество детей с ДЦП с каждым годом растет. Использование на уроках физической культуры подвижных игр, способствующих развитию координационных способностей обучающихся достаточно важно. 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99792" y="412304"/>
            <a:ext cx="32876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Актуальность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575328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6281"/>
            <a:ext cx="8228013" cy="648071"/>
          </a:xfrm>
        </p:spPr>
        <p:txBody>
          <a:bodyPr/>
          <a:lstStyle/>
          <a:p>
            <a:r>
              <a:rPr lang="ru-RU" sz="2000" spc="-1" dirty="0" smtClean="0">
                <a:uFill>
                  <a:solidFill>
                    <a:srgbClr val="FFFFFF"/>
                  </a:solidFill>
                </a:uFill>
                <a:latin typeface="Times New Roman"/>
              </a:rPr>
              <a:t>Контрольные тесты для определения уровня координационных способностей для обучающихся 7-х классов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2000" dirty="0"/>
          </a:p>
        </p:txBody>
      </p:sp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xmlns="" id="{B7B4DC3E-EF92-4F5F-A79F-2B81260DE0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302788200"/>
              </p:ext>
            </p:extLst>
          </p:nvPr>
        </p:nvGraphicFramePr>
        <p:xfrm>
          <a:off x="251519" y="700336"/>
          <a:ext cx="8496945" cy="427519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841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5269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600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58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100" strike="noStrike" spc="-1" dirty="0"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100" strike="noStrike" spc="-1" dirty="0"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теста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100" strike="noStrike" spc="-1" dirty="0"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 тестирования</a:t>
                      </a:r>
                      <a:endParaRPr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215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strike="noStrike" spc="-1"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Челночный бег (3x10 м).</a:t>
                      </a:r>
                    </a:p>
                    <a:p>
                      <a:pPr indent="45021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команде «Марш!» ученик пробегает 10 м до другой черты, обегает с любой стороны набивной мяч, лежащий на полукруге, возвращается назад, снова обегает набивной мяч, лежащий в другом полукруге, бежит в 3-й раз 10 м, финиширует. В беге на 30 м разрешается 1-2 попытки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991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strike="noStrike" spc="-1"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Метание теннисного мяча на дальность (из положения сед ноги врозь) 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50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Испытуемый принимает И.П. сед ноги врозь, мяч в одной руке, другая свободна. По команде «Можно» учащийся выполняет метание мяча из-за головы ведущей, а затем </a:t>
                      </a:r>
                      <a:r>
                        <a:rPr lang="ru-RU" sz="1600" dirty="0" err="1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неведущей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рукой, сидя лицом по направлению метания. 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6279"/>
            <a:ext cx="8228013" cy="648073"/>
          </a:xfrm>
        </p:spPr>
        <p:txBody>
          <a:bodyPr/>
          <a:lstStyle/>
          <a:p>
            <a:r>
              <a:rPr lang="ru-RU" sz="2000" spc="-1" dirty="0" smtClean="0">
                <a:uFill>
                  <a:solidFill>
                    <a:srgbClr val="FFFFFF"/>
                  </a:solidFill>
                </a:uFill>
                <a:latin typeface="Times New Roman"/>
              </a:rPr>
              <a:t>Контрольные тесты для определения уровня координационных способностей для обучающихся 7-х классов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2000" dirty="0"/>
          </a:p>
        </p:txBody>
      </p:sp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xmlns="" id="{6062877B-94A7-4B5F-A0FE-88A2204AD3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166681579"/>
              </p:ext>
            </p:extLst>
          </p:nvPr>
        </p:nvGraphicFramePr>
        <p:xfrm>
          <a:off x="179513" y="772344"/>
          <a:ext cx="8496943" cy="417646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077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2747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9617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74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strike="noStrike" spc="-1" dirty="0"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ru-RU" sz="1200" strike="noStrike" spc="-1" dirty="0"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теста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strike="noStrike" spc="-1" dirty="0"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Ход тестирования</a:t>
                      </a:r>
                      <a:endParaRPr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030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strike="noStrike" spc="-1" dirty="0"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Точное катание мяча рукой.</a:t>
                      </a:r>
                    </a:p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Две гимнастические скамейки стоят параллельно друг другу на расстоянии 10 см. Испытуемый должен толкнуть мяч рукой с такой силой, чтобы он докатился до линии, находящейся в 3 м от начала гимнастической скамейки. </a:t>
                      </a: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160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strike="noStrike" spc="-1" dirty="0">
                          <a:uFill>
                            <a:solidFill>
                              <a:srgbClr val="FFFFFF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6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Ведение мяча рукой в беге с изменением направления движения</a:t>
                      </a:r>
                      <a:endParaRPr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команде «На старт!» испытуемый становится в положение высокого старта за стартовой чертой с мячом в руках. По команде «Марш!» испытуемый ведет мяч только одной рукой, последовательно обегает вокруг каждой из 3 стоек и финиширует, стремясь выполнить задание за наименьшее время. </a:t>
                      </a:r>
                      <a:endParaRPr lang="ru-RU" sz="1600" dirty="0"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680" marR="586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-3"/>
          <a:ext cx="9144000" cy="5117941"/>
        </p:xfrm>
        <a:graphic>
          <a:graphicData uri="http://schemas.openxmlformats.org/drawingml/2006/table">
            <a:tbl>
              <a:tblPr/>
              <a:tblGrid>
                <a:gridCol w="1078529"/>
                <a:gridCol w="1012358"/>
                <a:gridCol w="1006173"/>
                <a:gridCol w="1012358"/>
                <a:gridCol w="1003083"/>
                <a:gridCol w="1012358"/>
                <a:gridCol w="1003083"/>
                <a:gridCol w="1012358"/>
                <a:gridCol w="1003700"/>
              </a:tblGrid>
              <a:tr h="5289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Челночный бег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3х10 (с)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«Метание теннисного мяча на дальность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» (м)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«Метание теннисного мяча на точность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» (кол-во раз)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«Ведение мяча 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одной рукой в 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беге с изменением направления движения</a:t>
                      </a:r>
                      <a:r>
                        <a:rPr lang="ru-RU" sz="11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» (с)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88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Ф.И.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до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апробации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после апробации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до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апробации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после апробации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до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апробации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после апробации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до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Times New Roman"/>
                          <a:ea typeface="Calibri"/>
                          <a:cs typeface="Times New Roman"/>
                        </a:rPr>
                        <a:t>апробации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/>
                          <a:ea typeface="Calibri"/>
                          <a:cs typeface="Times New Roman"/>
                        </a:rPr>
                        <a:t>после апробации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4325">
                <a:tc>
                  <a:txBody>
                    <a:bodyPr/>
                    <a:lstStyle/>
                    <a:p>
                      <a:pPr marL="107950" marR="5397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latin typeface="Times New Roman"/>
                          <a:ea typeface="Calibri"/>
                          <a:cs typeface="Calibri"/>
                        </a:rPr>
                        <a:t>Бажинова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Calibri"/>
                        </a:rPr>
                        <a:t> Дарья </a:t>
                      </a:r>
                      <a:endParaRPr lang="ru-RU" sz="10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12.00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10.30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22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23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49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53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22.30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20.17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112">
                <a:tc>
                  <a:txBody>
                    <a:bodyPr/>
                    <a:lstStyle/>
                    <a:p>
                      <a:pPr marL="107950" marR="53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Губачева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Дарья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Calibri"/>
                        </a:rPr>
                        <a:t>12.03</a:t>
                      </a:r>
                      <a:endParaRPr lang="ru-RU" sz="11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11.45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22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53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59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21.17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20.45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112">
                <a:tc>
                  <a:txBody>
                    <a:bodyPr/>
                    <a:lstStyle/>
                    <a:p>
                      <a:pPr marL="107950" marR="53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Дорошин Данила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11.05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9.00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35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35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35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42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28.03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25.00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46">
                <a:tc>
                  <a:txBody>
                    <a:bodyPr/>
                    <a:lstStyle/>
                    <a:p>
                      <a:pPr marL="107950" marR="53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Исаев Сергей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Calibri"/>
                        </a:rPr>
                        <a:t>10.01</a:t>
                      </a:r>
                      <a:endParaRPr lang="ru-RU" sz="11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9.45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32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32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55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60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19.05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17.45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112">
                <a:tc>
                  <a:txBody>
                    <a:bodyPr/>
                    <a:lstStyle/>
                    <a:p>
                      <a:pPr marL="107950" marR="53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Овчинников Вадим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10.30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10.03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29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30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60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73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18.30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17.03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112">
                <a:tc>
                  <a:txBody>
                    <a:bodyPr/>
                    <a:lstStyle/>
                    <a:p>
                      <a:pPr marL="107950" marR="53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Савинченко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Егор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9.53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9.30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31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33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62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71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19.05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19.05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4218">
                <a:tc>
                  <a:txBody>
                    <a:bodyPr/>
                    <a:lstStyle/>
                    <a:p>
                      <a:pPr marL="107950" marR="53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Сибилева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Александра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11.02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11.00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22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23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52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58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21.08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20.17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112">
                <a:tc>
                  <a:txBody>
                    <a:bodyPr/>
                    <a:lstStyle/>
                    <a:p>
                      <a:pPr marL="107950" marR="53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Сюртукова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Анастасия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11.50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11.50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Calibri"/>
                        </a:rPr>
                        <a:t>21</a:t>
                      </a:r>
                      <a:endParaRPr lang="ru-RU" sz="11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23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48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51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24.07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22.08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46">
                <a:tc>
                  <a:txBody>
                    <a:bodyPr/>
                    <a:lstStyle/>
                    <a:p>
                      <a:pPr marL="107950" marR="53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latin typeface="Times New Roman"/>
                          <a:ea typeface="Times New Roman"/>
                          <a:cs typeface="Times New Roman"/>
                        </a:rPr>
                        <a:t>Хаменя</a:t>
                      </a: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 Нина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12.17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12.07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17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17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59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62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24.57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23.57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846">
                <a:tc>
                  <a:txBody>
                    <a:bodyPr/>
                    <a:lstStyle/>
                    <a:p>
                      <a:pPr marL="107950" marR="539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Юдин Семен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Calibri"/>
                        </a:rPr>
                        <a:t>11.09</a:t>
                      </a:r>
                      <a:endParaRPr lang="ru-RU" sz="11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10.01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31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32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67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70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17.09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Calibri"/>
                        </a:rPr>
                        <a:t>17.00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9311">
                <a:tc>
                  <a:txBody>
                    <a:bodyPr/>
                    <a:lstStyle/>
                    <a:p>
                      <a:pPr marL="107950" marR="539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Средний показатель прироста: 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Calibri"/>
                        </a:rPr>
                        <a:t>6,69%</a:t>
                      </a:r>
                      <a:endParaRPr lang="ru-RU" sz="11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3,9%</a:t>
                      </a:r>
                      <a:endParaRPr lang="ru-RU" sz="110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9,8%</a:t>
                      </a:r>
                      <a:endParaRPr lang="ru-RU" sz="11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07950" marR="5397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Calibri"/>
                        </a:rPr>
                        <a:t>6,1%</a:t>
                      </a:r>
                      <a:endParaRPr lang="ru-RU" sz="11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43772" marR="437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6279"/>
            <a:ext cx="8228013" cy="504057"/>
          </a:xfrm>
        </p:spPr>
        <p:txBody>
          <a:bodyPr/>
          <a:lstStyle/>
          <a:p>
            <a:pPr lvl="0" indent="450850" defTabSz="914400"/>
            <a:r>
              <a:rPr lang="ru-RU" alt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Динамика изменения показателей. </a:t>
            </a:r>
            <a:r>
              <a:rPr lang="ru-RU" alt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Челночный бег 3х10</a:t>
            </a:r>
            <a:r>
              <a:rPr lang="ru-RU" alt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05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767CE26E-4F42-4253-B454-E0FF7BAB5F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835029445"/>
              </p:ext>
            </p:extLst>
          </p:nvPr>
        </p:nvGraphicFramePr>
        <p:xfrm>
          <a:off x="827584" y="772344"/>
          <a:ext cx="7668344" cy="3592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Содержимое 4">
            <a:extLst>
              <a:ext uri="{FF2B5EF4-FFF2-40B4-BE49-F238E27FC236}">
                <a16:creationId xmlns:a16="http://schemas.microsoft.com/office/drawing/2014/main" xmlns="" id="{43B12F61-8942-4608-A057-F9741C85E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300538"/>
            <a:ext cx="4474839" cy="724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950" marR="53975" indent="450215">
              <a:lnSpc>
                <a:spcPct val="107000"/>
              </a:lnSpc>
              <a:spcAft>
                <a:spcPts val="0"/>
              </a:spcAft>
            </a:pP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Средний показатель прироста: </a:t>
            </a:r>
            <a:r>
              <a:rPr lang="en-US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69%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7950" marR="53975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6281"/>
            <a:ext cx="8228013" cy="792088"/>
          </a:xfrm>
        </p:spPr>
        <p:txBody>
          <a:bodyPr/>
          <a:lstStyle/>
          <a:p>
            <a:pPr lvl="0" indent="180975" defTabSz="914400"/>
            <a:r>
              <a:rPr lang="ru-RU" alt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Динамика изменения показателей.</a:t>
            </a:r>
            <a:r>
              <a:rPr lang="ru-RU" altLang="ru-RU" sz="1050" dirty="0" smtClean="0">
                <a:solidFill>
                  <a:schemeClr val="tx1"/>
                </a:solidFill>
              </a:rPr>
              <a:t/>
            </a:r>
            <a:br>
              <a:rPr lang="ru-RU" altLang="ru-RU" sz="1050" dirty="0" smtClean="0">
                <a:solidFill>
                  <a:schemeClr val="tx1"/>
                </a:solidFill>
              </a:rPr>
            </a:br>
            <a:r>
              <a:rPr lang="ru-RU" altLang="ru-RU" sz="20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alt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Метание теннисного мяча на дальность</a:t>
            </a:r>
            <a:r>
              <a:rPr lang="ru-RU" altLang="ru-RU" sz="20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altLang="ru-RU" sz="1050" dirty="0" smtClean="0">
                <a:solidFill>
                  <a:schemeClr val="tx1"/>
                </a:solidFill>
              </a:rPr>
              <a:t/>
            </a:r>
            <a:br>
              <a:rPr lang="ru-RU" altLang="ru-RU" sz="1050" dirty="0" smtClean="0">
                <a:solidFill>
                  <a:schemeClr val="tx1"/>
                </a:solidFill>
              </a:rPr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16760"/>
            <a:ext cx="8363272" cy="429890"/>
          </a:xfrm>
        </p:spPr>
        <p:txBody>
          <a:bodyPr/>
          <a:lstStyle/>
          <a:p>
            <a:r>
              <a:rPr lang="en-US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*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Средний показатель прироста: 3,9 %</a:t>
            </a:r>
            <a:endParaRPr lang="ru-RU" sz="1600" dirty="0" smtClean="0"/>
          </a:p>
          <a:p>
            <a:endParaRPr lang="ru-RU" sz="1600" dirty="0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xmlns="" id="{1C915E9E-6C4D-43E0-A8AA-BFCD24FF1F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254477933"/>
              </p:ext>
            </p:extLst>
          </p:nvPr>
        </p:nvGraphicFramePr>
        <p:xfrm>
          <a:off x="323528" y="844352"/>
          <a:ext cx="8568951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6281"/>
            <a:ext cx="8228013" cy="648072"/>
          </a:xfrm>
        </p:spPr>
        <p:txBody>
          <a:bodyPr/>
          <a:lstStyle/>
          <a:p>
            <a:pPr lvl="0" indent="180975"/>
            <a:r>
              <a:rPr lang="ru-RU" alt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Динамика изменения показателей.</a:t>
            </a:r>
            <a:r>
              <a:rPr lang="ru-RU" altLang="ru-RU" sz="1050" dirty="0" smtClean="0"/>
              <a:t/>
            </a:r>
            <a:br>
              <a:rPr lang="ru-RU" altLang="ru-RU" sz="1050" dirty="0" smtClean="0"/>
            </a:br>
            <a:r>
              <a:rPr lang="ru-RU" alt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alt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Метание теннисного мяча на точность</a:t>
            </a:r>
            <a:r>
              <a:rPr lang="ru-RU" altLang="ru-RU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r>
              <a:rPr lang="ru-RU" altLang="ru-RU" sz="1050" dirty="0" smtClean="0"/>
              <a:t/>
            </a:r>
            <a:br>
              <a:rPr lang="ru-RU" altLang="ru-RU" sz="105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88768"/>
            <a:ext cx="8228013" cy="357882"/>
          </a:xfrm>
        </p:spPr>
        <p:txBody>
          <a:bodyPr/>
          <a:lstStyle/>
          <a:p>
            <a:pPr lvl="0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Средний показатель прироста: 9,8%</a:t>
            </a:r>
            <a:endParaRPr lang="ru-RU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sz="20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467544" y="700336"/>
          <a:ext cx="8496944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6281"/>
            <a:ext cx="8228013" cy="720079"/>
          </a:xfrm>
        </p:spPr>
        <p:txBody>
          <a:bodyPr/>
          <a:lstStyle/>
          <a:p>
            <a:pPr lvl="0" indent="450850" defTabSz="914400" eaLnBrk="1" hangingPunct="1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Динамика изменения показателей.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Ведение мяча одной рукой в беге с изменением направления движения»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372744"/>
            <a:ext cx="8228013" cy="573906"/>
          </a:xfrm>
        </p:spPr>
        <p:txBody>
          <a:bodyPr/>
          <a:lstStyle/>
          <a:p>
            <a:pPr lvl="0"/>
            <a:r>
              <a:rPr lang="ru-RU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Средний показатель прироста: 6,1%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endParaRPr lang="ru-RU" sz="20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683568" y="999064"/>
          <a:ext cx="7455772" cy="3157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6281"/>
            <a:ext cx="8228013" cy="720080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Средний прирост показателей по всем тестам после апробации подвижных игр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444752"/>
            <a:ext cx="8228013" cy="360040"/>
          </a:xfrm>
        </p:spPr>
        <p:txBody>
          <a:bodyPr/>
          <a:lstStyle/>
          <a:p>
            <a:r>
              <a:rPr lang="en-US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*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Общий прирост: 26,49 %</a:t>
            </a:r>
            <a:endParaRPr lang="ru-RU" sz="2000" dirty="0" smtClean="0"/>
          </a:p>
          <a:p>
            <a:endParaRPr lang="ru-RU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C82BD0D7-C3C8-4DA0-BF06-92C8EE82BA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12501806"/>
              </p:ext>
            </p:extLst>
          </p:nvPr>
        </p:nvGraphicFramePr>
        <p:xfrm>
          <a:off x="467544" y="916361"/>
          <a:ext cx="8020000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40295"/>
            <a:ext cx="8228013" cy="648073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8368"/>
            <a:ext cx="8228013" cy="3958282"/>
          </a:xfrm>
        </p:spPr>
        <p:txBody>
          <a:bodyPr/>
          <a:lstStyle/>
          <a:p>
            <a:pPr marL="0" lvl="0" indent="0" algn="just">
              <a:buFont typeface="+mj-lt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основе теоретического опыты выявлено, что координационные способности - это необходимое качество обучающегося среднего школьного возраста, которое теоретиками рассматривается как  способность управлять своими движениями и быстро перестраивать двигательную деятельность в соответствии с требованиями меняющейся обстановки, качество человека  которое обеспечивает процесс жизнедеятельности человека.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8368"/>
            <a:ext cx="8228013" cy="3958282"/>
          </a:xfrm>
        </p:spPr>
        <p:txBody>
          <a:bodyPr/>
          <a:lstStyle/>
          <a:p>
            <a:pPr marL="0" lvl="0" indent="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 В ходе исследования был выявлен уровень развития координационных способностей обучающихся среднего школьного возраста при помощи тестирования, применялись следующие тесты: челночный бег 3х10;  метание теннисного мяча на дальность; метание теннисного мяча на точность; ведение мяча в беге с изменением направления движения.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84312"/>
            <a:ext cx="77768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Объект исследования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образовательный процесс по физической культуре  в школе.</a:t>
            </a:r>
          </a:p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Предмет исследования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комплекс подвижных игр по развитию координационных способностей обучающихся среднего школьного возраста на уроках физической культуры.</a:t>
            </a:r>
          </a:p>
        </p:txBody>
      </p:sp>
    </p:spTree>
    <p:extLst>
      <p:ext uri="{BB962C8B-B14F-4D97-AF65-F5344CB8AC3E}">
        <p14:creationId xmlns:p14="http://schemas.microsoft.com/office/powerpoint/2010/main" xmlns="" val="2813466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6360"/>
            <a:ext cx="8228013" cy="4030290"/>
          </a:xfrm>
        </p:spPr>
        <p:txBody>
          <a:bodyPr/>
          <a:lstStyle/>
          <a:p>
            <a:pPr lvl="0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процессе выполнения экспериментальной работы был разработан комплекс подвижных игр и применен на уроках физической культуры.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 итогам эксперимента были получены следующие результаты: эффективность применения на уроках физической культуры разработанного комплекса позволила сделать следующие выводы о приросте показателей:</a:t>
            </a:r>
          </a:p>
          <a:p>
            <a:pPr lvl="0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челночный бег 3х10 - прирост  (определен по разнице начального и финального результата) 6.69%;</a:t>
            </a:r>
          </a:p>
          <a:p>
            <a:pPr lvl="0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метание теннисного мяча на дальность - прирост (определен по разнице начального и финального результата)  3.9%; </a:t>
            </a:r>
          </a:p>
          <a:p>
            <a:pPr lvl="0"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метание теннисного мяча на точность - прирост (определен по разнице начального и финального результата) 9.8%;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ведение мяча в беге с изменением направления движения - прирост  (определен по разнице начального и финального результата) 6.1%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708448"/>
            <a:ext cx="8228013" cy="1433513"/>
          </a:xfrm>
        </p:spPr>
        <p:txBody>
          <a:bodyPr/>
          <a:lstStyle/>
          <a:p>
            <a:pPr lvl="0"/>
            <a:r>
              <a:rPr lang="ru-RU" cap="all" dirty="0" smtClean="0">
                <a:solidFill>
                  <a:schemeClr val="tx1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br>
              <a:rPr lang="ru-RU" cap="all" dirty="0" smtClean="0">
                <a:solidFill>
                  <a:schemeClr val="tx1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6320"/>
            <a:ext cx="8228013" cy="4390330"/>
          </a:xfrm>
        </p:spPr>
        <p:txBody>
          <a:bodyPr/>
          <a:lstStyle/>
          <a:p>
            <a:pPr marL="0" indent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Цель исследования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теоретическое обоснование совершенствования методики развития координационных способностей обучающихся среднего  школьного возраста с применением подвижных игр, и экспериментальное подтверждение ее эффективности в образовательном процессе.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56320"/>
            <a:ext cx="8228013" cy="4390330"/>
          </a:xfrm>
        </p:spPr>
        <p:txBody>
          <a:bodyPr/>
          <a:lstStyle/>
          <a:p>
            <a:pPr marL="0" indent="0"/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	Гипотеза исследования –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развитие координационных способностей  обучающихся среднего школьного возраста на уроках физической культуры будет эффективным, если: </a:t>
            </a:r>
          </a:p>
          <a:p>
            <a:pPr marL="0" lvl="0" indent="0">
              <a:buFont typeface="Arial" pitchFamily="34" charset="0"/>
              <a:buChar char="•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раскрыта сущность понятия «координационные способности»;</a:t>
            </a:r>
          </a:p>
          <a:p>
            <a:pPr marL="0" lvl="0" indent="0">
              <a:buFont typeface="Arial" pitchFamily="34" charset="0"/>
              <a:buChar char="•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изучены 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анатомо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физиологические особенности формирования  координационных способностей обучающихся среднего школьного возраста;</a:t>
            </a:r>
          </a:p>
          <a:p>
            <a:pPr marL="0" lvl="0" indent="0">
              <a:buFont typeface="Arial" pitchFamily="34" charset="0"/>
              <a:buChar char="•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разработан комплекс подвижных игр для развития координационных способностей обучающихся среднего школьного возраста;</a:t>
            </a:r>
          </a:p>
          <a:p>
            <a:pPr marL="0" lvl="0" indent="0">
              <a:buFont typeface="Arial" pitchFamily="34" charset="0"/>
              <a:buChar char="•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апробируем авторский комплекс подвижных игр на урока физической культуры.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8289"/>
            <a:ext cx="8228013" cy="720080"/>
          </a:xfrm>
        </p:spPr>
        <p:txBody>
          <a:bodyPr/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исследования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00336"/>
            <a:ext cx="8228013" cy="4246314"/>
          </a:xfrm>
        </p:spPr>
        <p:txBody>
          <a:bodyPr/>
          <a:lstStyle/>
          <a:p>
            <a:pPr marL="0" lvl="0" indent="0">
              <a:buFont typeface="+mj-lt"/>
              <a:buAutoNum type="arabicPeriod"/>
            </a:pPr>
            <a:r>
              <a:rPr lang="ru-RU" sz="2600" dirty="0" smtClean="0"/>
              <a:t>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Проанализировать  и обобщить научно и учебно-методическую литературу по проблеме исследования.</a:t>
            </a:r>
          </a:p>
          <a:p>
            <a:pPr marL="0" lvl="0" indent="0">
              <a:buFont typeface="+mj-lt"/>
              <a:buAutoNum type="arabicPeriod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Определить уровень развития координационных способностей обучающихся среднего школьного возраста.</a:t>
            </a:r>
          </a:p>
          <a:p>
            <a:pPr marL="0" indent="0">
              <a:buFont typeface="+mj-lt"/>
              <a:buAutoNum type="arabicPeriod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Разработать и апробировать комплекс  подвижных игр,  направленных на развитие координационных способностей обучающихся среднего школьного возраста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исследования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6360"/>
            <a:ext cx="8228013" cy="4030290"/>
          </a:xfrm>
        </p:spPr>
        <p:txBody>
          <a:bodyPr/>
          <a:lstStyle/>
          <a:p>
            <a:pPr marL="0" indent="0"/>
            <a:r>
              <a:rPr lang="ru-RU" sz="1800" dirty="0" smtClean="0">
                <a:solidFill>
                  <a:schemeClr val="tx1"/>
                </a:solidFill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Первый этап (октябрь-декабрь – 2022г.) определялись основные параметры исследования; объект, предмет, гипотеза и методы. Разрабатывались отдельные компоненты программы, развития координационных способностей обучающихся среднего школьного возраста.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Второй этап исследования (декабрь 2022 г. - марта 2023 г.) проводились исследования по  реализации программы развития координационных способностей обучающихся среднего школьного возраста в экспериментальной работе. Осуществлен констатирующий и формирующий эксперимент.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исследования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На третьем этапе (апрель – май 2023г.) анализировались результаты опытно-экспериментальной работы; проводилась обработка, систематизация и обобщение результатов исследования; уточнялись теоретические положения и выводы, полученные на первом и втором этапах работы; завершено оформление выпускной квалификационной работы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44352"/>
            <a:ext cx="8228013" cy="4102298"/>
          </a:xfrm>
        </p:spPr>
        <p:txBody>
          <a:bodyPr/>
          <a:lstStyle/>
          <a:p>
            <a:pPr marL="0" indent="0" algn="just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Тестирование координационных способностей  проводились МКОУ «Полевская СОШ», 7 «А» класс, Красноярский край, Бирилюсский район, с.Полевое, на уроке по физической культуре. Принимали участие в тестировании 10 человек. Результат показал низкий уровень развития координационных способностей обучающихся.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611560" y="340296"/>
            <a:ext cx="8228013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Организация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исследования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449263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anose="020F050202020403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Calibri" panose="020F050202020403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</TotalTime>
  <Words>1675</Words>
  <Application>Microsoft Office PowerPoint</Application>
  <PresentationFormat>Произвольный</PresentationFormat>
  <Paragraphs>247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МИНИСТЕРСТВО ПРОСВЕЩЕНИЯ РОССИЙСКОЙ ФЕДЕРАЦИИ федеральное государственное бюджетное образовательное учреждение высшего образования КРАСНОЯРСКИЙ ГОСУДАРСТВЕННЫЙ ПЕДАГОГИЧЕСКИЙ УНИВЕРСИТЕТ им. В.П. АСТАФЬЕВА (КГПУ им. В.П. Астафьева) Институт физической культуры, спорта и здоровья им. И.С. Ярыгина Выпускающая кафедра методики преподавания спортивных дисциплин и национальных видов спорта Азаров Николай Александрович ВЫПУСКНАЯ КВАЛИФИКАЦИОННАЯ РАБОТА Развитие координационных способностей у обучающихся среднего школьного возраста с применением подвижных игр. 44.03.01. Педагогическое образование  Физическая культура с основами безопасности жизнедеятельности</vt:lpstr>
      <vt:lpstr>Слайд 2</vt:lpstr>
      <vt:lpstr>Слайд 3</vt:lpstr>
      <vt:lpstr>Слайд 4</vt:lpstr>
      <vt:lpstr>Слайд 5</vt:lpstr>
      <vt:lpstr>Задачи исследования  </vt:lpstr>
      <vt:lpstr>Этапы исследования</vt:lpstr>
      <vt:lpstr>Этапы исследования</vt:lpstr>
      <vt:lpstr>Слайд 9</vt:lpstr>
      <vt:lpstr>Слайд 10</vt:lpstr>
      <vt:lpstr>Методы развития координационных способностей </vt:lpstr>
      <vt:lpstr>Анатомо-физиологические особенности  среднего школьного возраста </vt:lpstr>
      <vt:lpstr>Подвижные игры направленные на развитие координационных способностей  у обучающихся 7-х классов. </vt:lpstr>
      <vt:lpstr>«Пушбол» </vt:lpstr>
      <vt:lpstr>«Попади в мяч» </vt:lpstr>
      <vt:lpstr>«Догнать-обогнать» </vt:lpstr>
      <vt:lpstr>«Змейка» </vt:lpstr>
      <vt:lpstr>«Из обруча в обруч» </vt:lpstr>
      <vt:lpstr>Методические рекомендации по проведению подвижных игр</vt:lpstr>
      <vt:lpstr>Контрольные тесты для определения уровня координационных способностей для обучающихся 7-х классов </vt:lpstr>
      <vt:lpstr>Контрольные тесты для определения уровня координационных способностей для обучающихся 7-х классов </vt:lpstr>
      <vt:lpstr>Слайд 22</vt:lpstr>
      <vt:lpstr>Динамика изменения показателей.  Челночный бег 3х10 </vt:lpstr>
      <vt:lpstr>Динамика изменения показателей. «Метание теннисного мяча на дальность» </vt:lpstr>
      <vt:lpstr>Динамика изменения показателей. «Метание теннисного мяча на точность» </vt:lpstr>
      <vt:lpstr>Динамика изменения показателей. «Ведение мяча одной рукой в беге с изменением направления движения» </vt:lpstr>
      <vt:lpstr>Средний прирост показателей по всем тестам после апробации подвижных игр</vt:lpstr>
      <vt:lpstr>Вывод</vt:lpstr>
      <vt:lpstr>Вывод</vt:lpstr>
      <vt:lpstr>Вывод</vt:lpstr>
      <vt:lpstr>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Красноярский государственный педагогический университет им. В.П. Астафьева</dc:title>
  <dc:creator>BOA</dc:creator>
  <cp:lastModifiedBy>Николай</cp:lastModifiedBy>
  <cp:revision>50</cp:revision>
  <cp:lastPrinted>1601-01-01T00:00:00Z</cp:lastPrinted>
  <dcterms:created xsi:type="dcterms:W3CDTF">2015-04-04T09:34:10Z</dcterms:created>
  <dcterms:modified xsi:type="dcterms:W3CDTF">2023-06-06T03:13:06Z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2023-01-23T10:53:15Z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5ba45a4d-be8d-4ad8-86f0-d1cf0e2a21e7</vt:lpwstr>
  </property>
  <property fmtid="{D5CDD505-2E9C-101B-9397-08002B2CF9AE}" pid="7" name="MSIP_Label_defa4170-0d19-0005-0004-bc88714345d2_ActionId">
    <vt:lpwstr>f6395f20-44d0-427b-835d-c01541ce7718</vt:lpwstr>
  </property>
  <property fmtid="{D5CDD505-2E9C-101B-9397-08002B2CF9AE}" pid="8" name="MSIP_Label_defa4170-0d19-0005-0004-bc88714345d2_ContentBits">
    <vt:lpwstr>0</vt:lpwstr>
  </property>
</Properties>
</file>