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4" r:id="rId9"/>
    <p:sldId id="275" r:id="rId10"/>
    <p:sldId id="284" r:id="rId11"/>
    <p:sldId id="279" r:id="rId12"/>
    <p:sldId id="285" r:id="rId13"/>
    <p:sldId id="278" r:id="rId14"/>
    <p:sldId id="280" r:id="rId15"/>
    <p:sldId id="281" r:id="rId16"/>
    <p:sldId id="282" r:id="rId17"/>
    <p:sldId id="283" r:id="rId18"/>
    <p:sldId id="271" r:id="rId19"/>
    <p:sldId id="272" r:id="rId20"/>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p:cViewPr varScale="1">
        <p:scale>
          <a:sx n="72" d="100"/>
          <a:sy n="72" d="100"/>
        </p:scale>
        <p:origin x="1182"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Лист1!$B$1</c:f>
              <c:strCache>
                <c:ptCount val="1"/>
                <c:pt idx="0">
                  <c:v>Низкий уровень</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Ширина </c:v>
                </c:pt>
                <c:pt idx="1">
                  <c:v>Глубина</c:v>
                </c:pt>
                <c:pt idx="2">
                  <c:v>Прочность</c:v>
                </c:pt>
                <c:pt idx="3">
                  <c:v>Итог</c:v>
                </c:pt>
              </c:strCache>
            </c:strRef>
          </c:cat>
          <c:val>
            <c:numRef>
              <c:f>Лист1!$B$2:$B$5</c:f>
              <c:numCache>
                <c:formatCode>0%</c:formatCode>
                <c:ptCount val="4"/>
                <c:pt idx="0">
                  <c:v>0.41</c:v>
                </c:pt>
                <c:pt idx="1">
                  <c:v>0.61</c:v>
                </c:pt>
                <c:pt idx="2">
                  <c:v>0.45</c:v>
                </c:pt>
                <c:pt idx="3">
                  <c:v>0.49</c:v>
                </c:pt>
              </c:numCache>
            </c:numRef>
          </c:val>
          <c:extLst>
            <c:ext xmlns:c16="http://schemas.microsoft.com/office/drawing/2014/chart" uri="{C3380CC4-5D6E-409C-BE32-E72D297353CC}">
              <c16:uniqueId val="{00000000-C1E6-497C-8AB5-F0B55B15E4F0}"/>
            </c:ext>
          </c:extLst>
        </c:ser>
        <c:ser>
          <c:idx val="1"/>
          <c:order val="1"/>
          <c:tx>
            <c:strRef>
              <c:f>Лист1!$C$1</c:f>
              <c:strCache>
                <c:ptCount val="1"/>
                <c:pt idx="0">
                  <c:v>Средний уровень</c:v>
                </c:pt>
              </c:strCache>
            </c:strRef>
          </c:tx>
          <c:spPr>
            <a:solidFill>
              <a:schemeClr val="accent2"/>
            </a:solidFill>
            <a:ln>
              <a:noFill/>
            </a:ln>
            <a:effectLst/>
            <a:sp3d/>
          </c:spPr>
          <c:invertIfNegative val="0"/>
          <c:cat>
            <c:strRef>
              <c:f>Лист1!$A$2:$A$5</c:f>
              <c:strCache>
                <c:ptCount val="4"/>
                <c:pt idx="0">
                  <c:v>Ширина </c:v>
                </c:pt>
                <c:pt idx="1">
                  <c:v>Глубина</c:v>
                </c:pt>
                <c:pt idx="2">
                  <c:v>Прочность</c:v>
                </c:pt>
                <c:pt idx="3">
                  <c:v>Итог</c:v>
                </c:pt>
              </c:strCache>
            </c:strRef>
          </c:cat>
          <c:val>
            <c:numRef>
              <c:f>Лист1!$C$2:$C$5</c:f>
              <c:numCache>
                <c:formatCode>0%</c:formatCode>
                <c:ptCount val="4"/>
                <c:pt idx="0">
                  <c:v>0.59</c:v>
                </c:pt>
                <c:pt idx="1">
                  <c:v>0.39</c:v>
                </c:pt>
                <c:pt idx="2">
                  <c:v>0.49</c:v>
                </c:pt>
                <c:pt idx="3">
                  <c:v>0.49</c:v>
                </c:pt>
              </c:numCache>
            </c:numRef>
          </c:val>
          <c:extLst>
            <c:ext xmlns:c16="http://schemas.microsoft.com/office/drawing/2014/chart" uri="{C3380CC4-5D6E-409C-BE32-E72D297353CC}">
              <c16:uniqueId val="{00000001-C1E6-497C-8AB5-F0B55B15E4F0}"/>
            </c:ext>
          </c:extLst>
        </c:ser>
        <c:ser>
          <c:idx val="2"/>
          <c:order val="2"/>
          <c:tx>
            <c:strRef>
              <c:f>Лист1!$D$1</c:f>
              <c:strCache>
                <c:ptCount val="1"/>
                <c:pt idx="0">
                  <c:v>Высокий уровень </c:v>
                </c:pt>
              </c:strCache>
            </c:strRef>
          </c:tx>
          <c:spPr>
            <a:solidFill>
              <a:srgbClr val="7030A0"/>
            </a:solidFill>
            <a:ln>
              <a:noFill/>
            </a:ln>
            <a:effectLst/>
            <a:sp3d/>
          </c:spPr>
          <c:invertIfNegative val="0"/>
          <c:cat>
            <c:strRef>
              <c:f>Лист1!$A$2:$A$5</c:f>
              <c:strCache>
                <c:ptCount val="4"/>
                <c:pt idx="0">
                  <c:v>Ширина </c:v>
                </c:pt>
                <c:pt idx="1">
                  <c:v>Глубина</c:v>
                </c:pt>
                <c:pt idx="2">
                  <c:v>Прочность</c:v>
                </c:pt>
                <c:pt idx="3">
                  <c:v>Итог</c:v>
                </c:pt>
              </c:strCache>
            </c:strRef>
          </c:cat>
          <c:val>
            <c:numRef>
              <c:f>Лист1!$D$2:$D$5</c:f>
              <c:numCache>
                <c:formatCode>0%</c:formatCode>
                <c:ptCount val="4"/>
                <c:pt idx="0">
                  <c:v>0</c:v>
                </c:pt>
                <c:pt idx="1">
                  <c:v>0</c:v>
                </c:pt>
                <c:pt idx="2">
                  <c:v>0</c:v>
                </c:pt>
                <c:pt idx="3">
                  <c:v>0</c:v>
                </c:pt>
              </c:numCache>
            </c:numRef>
          </c:val>
          <c:extLst>
            <c:ext xmlns:c16="http://schemas.microsoft.com/office/drawing/2014/chart" uri="{C3380CC4-5D6E-409C-BE32-E72D297353CC}">
              <c16:uniqueId val="{00000002-C1E6-497C-8AB5-F0B55B15E4F0}"/>
            </c:ext>
          </c:extLst>
        </c:ser>
        <c:dLbls>
          <c:showLegendKey val="0"/>
          <c:showVal val="0"/>
          <c:showCatName val="0"/>
          <c:showSerName val="0"/>
          <c:showPercent val="0"/>
          <c:showBubbleSize val="0"/>
        </c:dLbls>
        <c:gapWidth val="150"/>
        <c:shape val="box"/>
        <c:axId val="1658818432"/>
        <c:axId val="1658806464"/>
        <c:axId val="0"/>
      </c:bar3DChart>
      <c:catAx>
        <c:axId val="1658818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58806464"/>
        <c:crosses val="autoZero"/>
        <c:auto val="1"/>
        <c:lblAlgn val="ctr"/>
        <c:lblOffset val="100"/>
        <c:noMultiLvlLbl val="0"/>
      </c:catAx>
      <c:valAx>
        <c:axId val="1658806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58818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A7EBEC17-79F5-4A3E-84B2-5FEC5F0082BC}"/>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a:extLst>
              <a:ext uri="{FF2B5EF4-FFF2-40B4-BE49-F238E27FC236}">
                <a16:creationId xmlns:a16="http://schemas.microsoft.com/office/drawing/2014/main" id="{4722569F-F1F8-49FE-B84E-C9882378BC3E}"/>
              </a:ext>
            </a:extLst>
          </p:cNvPr>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noProof="0"/>
          </a:p>
        </p:txBody>
      </p:sp>
    </p:spTree>
    <p:extLst>
      <p:ext uri="{BB962C8B-B14F-4D97-AF65-F5344CB8AC3E}">
        <p14:creationId xmlns:p14="http://schemas.microsoft.com/office/powerpoint/2010/main" val="286179169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1FDA2C09-5DA5-407D-9629-9A879EE89EB9}"/>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a:extLst>
              <a:ext uri="{FF2B5EF4-FFF2-40B4-BE49-F238E27FC236}">
                <a16:creationId xmlns:a16="http://schemas.microsoft.com/office/drawing/2014/main" id="{65F339C0-1BCF-43AB-AF36-6A630604F10F}"/>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a:latin typeface="Times New Roman" panose="02020603050405020304" pitchFamily="18" charset="0"/>
            </a:endParaRPr>
          </a:p>
        </p:txBody>
      </p:sp>
    </p:spTree>
    <p:extLst>
      <p:ext uri="{BB962C8B-B14F-4D97-AF65-F5344CB8AC3E}">
        <p14:creationId xmlns:p14="http://schemas.microsoft.com/office/powerpoint/2010/main" val="29919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AEB875CA-FDFF-4D7A-970F-EC90EC4AD2CE}"/>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99CAC593-79FD-41D1-8E20-6F2345973B2E}"/>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a:latin typeface="Times New Roman" panose="02020603050405020304" pitchFamily="18" charset="0"/>
            </a:endParaRPr>
          </a:p>
        </p:txBody>
      </p:sp>
    </p:spTree>
    <p:extLst>
      <p:ext uri="{BB962C8B-B14F-4D97-AF65-F5344CB8AC3E}">
        <p14:creationId xmlns:p14="http://schemas.microsoft.com/office/powerpoint/2010/main" val="91495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3">
            <a:extLst>
              <a:ext uri="{FF2B5EF4-FFF2-40B4-BE49-F238E27FC236}">
                <a16:creationId xmlns:a16="http://schemas.microsoft.com/office/drawing/2014/main" id="{5182C131-31AC-4B6B-A9B0-877CB1149DDB}"/>
              </a:ext>
            </a:extLst>
          </p:cNvPr>
          <p:cNvSpPr>
            <a:spLocks noGrp="1" noChangeArrowheads="1"/>
          </p:cNvSpPr>
          <p:nvPr>
            <p:ph type="dt"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BE19C44A-C9C8-491E-BE12-A7DF316D78DE}"/>
              </a:ext>
            </a:extLst>
          </p:cNvPr>
          <p:cNvSpPr>
            <a:spLocks noGrp="1" noChangeArrowheads="1"/>
          </p:cNvSpPr>
          <p:nvPr>
            <p:ph type="sldNum" idx="11"/>
          </p:nvPr>
        </p:nvSpPr>
        <p:spPr>
          <a:ln/>
        </p:spPr>
        <p:txBody>
          <a:bodyPr/>
          <a:lstStyle>
            <a:lvl1pPr>
              <a:defRPr/>
            </a:lvl1pPr>
          </a:lstStyle>
          <a:p>
            <a:fld id="{634BA43E-C4D6-4D77-AFC6-3B53D23DA1EC}" type="slidenum">
              <a:rPr lang="ru-RU" altLang="en-US"/>
              <a:pPr/>
              <a:t>‹#›</a:t>
            </a:fld>
            <a:endParaRPr lang="ru-RU" altLang="en-US"/>
          </a:p>
        </p:txBody>
      </p:sp>
    </p:spTree>
    <p:extLst>
      <p:ext uri="{BB962C8B-B14F-4D97-AF65-F5344CB8AC3E}">
        <p14:creationId xmlns:p14="http://schemas.microsoft.com/office/powerpoint/2010/main" val="3273232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a:extLst>
              <a:ext uri="{FF2B5EF4-FFF2-40B4-BE49-F238E27FC236}">
                <a16:creationId xmlns:a16="http://schemas.microsoft.com/office/drawing/2014/main" id="{6E4BD89C-8EDF-4327-A5EB-0C63CFB5D9FD}"/>
              </a:ext>
            </a:extLst>
          </p:cNvPr>
          <p:cNvSpPr>
            <a:spLocks noGrp="1" noChangeArrowheads="1"/>
          </p:cNvSpPr>
          <p:nvPr>
            <p:ph type="dt"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1327BBB9-2BB4-4A61-B5DC-C147822C7246}"/>
              </a:ext>
            </a:extLst>
          </p:cNvPr>
          <p:cNvSpPr>
            <a:spLocks noGrp="1" noChangeArrowheads="1"/>
          </p:cNvSpPr>
          <p:nvPr>
            <p:ph type="sldNum" idx="11"/>
          </p:nvPr>
        </p:nvSpPr>
        <p:spPr>
          <a:ln/>
        </p:spPr>
        <p:txBody>
          <a:bodyPr/>
          <a:lstStyle>
            <a:lvl1pPr>
              <a:defRPr/>
            </a:lvl1pPr>
          </a:lstStyle>
          <a:p>
            <a:fld id="{7D072B34-A153-4DA1-8C3B-3F357252617A}" type="slidenum">
              <a:rPr lang="ru-RU" altLang="en-US"/>
              <a:pPr/>
              <a:t>‹#›</a:t>
            </a:fld>
            <a:endParaRPr lang="ru-RU" altLang="en-US"/>
          </a:p>
        </p:txBody>
      </p:sp>
    </p:spTree>
    <p:extLst>
      <p:ext uri="{BB962C8B-B14F-4D97-AF65-F5344CB8AC3E}">
        <p14:creationId xmlns:p14="http://schemas.microsoft.com/office/powerpoint/2010/main" val="202456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8588"/>
            <a:ext cx="2055813" cy="599598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28588"/>
            <a:ext cx="6019800" cy="599598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a:extLst>
              <a:ext uri="{FF2B5EF4-FFF2-40B4-BE49-F238E27FC236}">
                <a16:creationId xmlns:a16="http://schemas.microsoft.com/office/drawing/2014/main" id="{0B8D1D95-50C4-4A78-B4AF-0E3E3C26FBCB}"/>
              </a:ext>
            </a:extLst>
          </p:cNvPr>
          <p:cNvSpPr>
            <a:spLocks noGrp="1" noChangeArrowheads="1"/>
          </p:cNvSpPr>
          <p:nvPr>
            <p:ph type="dt"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9BFDD588-440E-445D-8DD7-0BBEAAE56675}"/>
              </a:ext>
            </a:extLst>
          </p:cNvPr>
          <p:cNvSpPr>
            <a:spLocks noGrp="1" noChangeArrowheads="1"/>
          </p:cNvSpPr>
          <p:nvPr>
            <p:ph type="sldNum" idx="11"/>
          </p:nvPr>
        </p:nvSpPr>
        <p:spPr>
          <a:ln/>
        </p:spPr>
        <p:txBody>
          <a:bodyPr/>
          <a:lstStyle>
            <a:lvl1pPr>
              <a:defRPr/>
            </a:lvl1pPr>
          </a:lstStyle>
          <a:p>
            <a:fld id="{8B426099-35C8-42E9-973E-62A069457249}" type="slidenum">
              <a:rPr lang="ru-RU" altLang="en-US"/>
              <a:pPr/>
              <a:t>‹#›</a:t>
            </a:fld>
            <a:endParaRPr lang="ru-RU" altLang="en-US"/>
          </a:p>
        </p:txBody>
      </p:sp>
    </p:spTree>
    <p:extLst>
      <p:ext uri="{BB962C8B-B14F-4D97-AF65-F5344CB8AC3E}">
        <p14:creationId xmlns:p14="http://schemas.microsoft.com/office/powerpoint/2010/main" val="388009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a:extLst>
              <a:ext uri="{FF2B5EF4-FFF2-40B4-BE49-F238E27FC236}">
                <a16:creationId xmlns:a16="http://schemas.microsoft.com/office/drawing/2014/main" id="{CCB2035B-9AF7-4E45-87D7-1C33C6E0099D}"/>
              </a:ext>
            </a:extLst>
          </p:cNvPr>
          <p:cNvSpPr>
            <a:spLocks noGrp="1" noChangeArrowheads="1"/>
          </p:cNvSpPr>
          <p:nvPr>
            <p:ph type="dt"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E3BA1DF8-45F2-4956-BC8E-00222B2ACFF0}"/>
              </a:ext>
            </a:extLst>
          </p:cNvPr>
          <p:cNvSpPr>
            <a:spLocks noGrp="1" noChangeArrowheads="1"/>
          </p:cNvSpPr>
          <p:nvPr>
            <p:ph type="sldNum" idx="11"/>
          </p:nvPr>
        </p:nvSpPr>
        <p:spPr>
          <a:ln/>
        </p:spPr>
        <p:txBody>
          <a:bodyPr/>
          <a:lstStyle>
            <a:lvl1pPr>
              <a:defRPr/>
            </a:lvl1pPr>
          </a:lstStyle>
          <a:p>
            <a:fld id="{CF758021-973C-4596-8F1B-8303D5E8FD74}" type="slidenum">
              <a:rPr lang="ru-RU" altLang="en-US"/>
              <a:pPr/>
              <a:t>‹#›</a:t>
            </a:fld>
            <a:endParaRPr lang="ru-RU" altLang="en-US"/>
          </a:p>
        </p:txBody>
      </p:sp>
    </p:spTree>
    <p:extLst>
      <p:ext uri="{BB962C8B-B14F-4D97-AF65-F5344CB8AC3E}">
        <p14:creationId xmlns:p14="http://schemas.microsoft.com/office/powerpoint/2010/main" val="419164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
            <a:extLst>
              <a:ext uri="{FF2B5EF4-FFF2-40B4-BE49-F238E27FC236}">
                <a16:creationId xmlns:a16="http://schemas.microsoft.com/office/drawing/2014/main" id="{470B92A1-7853-49E9-8C12-34CF99EBED95}"/>
              </a:ext>
            </a:extLst>
          </p:cNvPr>
          <p:cNvSpPr>
            <a:spLocks noGrp="1" noChangeArrowheads="1"/>
          </p:cNvSpPr>
          <p:nvPr>
            <p:ph type="dt"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003D7527-FFAC-4140-83E2-F74142C4C8A4}"/>
              </a:ext>
            </a:extLst>
          </p:cNvPr>
          <p:cNvSpPr>
            <a:spLocks noGrp="1" noChangeArrowheads="1"/>
          </p:cNvSpPr>
          <p:nvPr>
            <p:ph type="sldNum" idx="11"/>
          </p:nvPr>
        </p:nvSpPr>
        <p:spPr>
          <a:ln/>
        </p:spPr>
        <p:txBody>
          <a:bodyPr/>
          <a:lstStyle>
            <a:lvl1pPr>
              <a:defRPr/>
            </a:lvl1pPr>
          </a:lstStyle>
          <a:p>
            <a:fld id="{44470A4E-08F9-407B-9CA5-469DC34BAB4A}" type="slidenum">
              <a:rPr lang="ru-RU" altLang="en-US"/>
              <a:pPr/>
              <a:t>‹#›</a:t>
            </a:fld>
            <a:endParaRPr lang="ru-RU" altLang="en-US"/>
          </a:p>
        </p:txBody>
      </p:sp>
    </p:spTree>
    <p:extLst>
      <p:ext uri="{BB962C8B-B14F-4D97-AF65-F5344CB8AC3E}">
        <p14:creationId xmlns:p14="http://schemas.microsoft.com/office/powerpoint/2010/main" val="395692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3">
            <a:extLst>
              <a:ext uri="{FF2B5EF4-FFF2-40B4-BE49-F238E27FC236}">
                <a16:creationId xmlns:a16="http://schemas.microsoft.com/office/drawing/2014/main" id="{32C6FB65-545A-4F29-BF01-F77DED4F8FFA}"/>
              </a:ext>
            </a:extLst>
          </p:cNvPr>
          <p:cNvSpPr>
            <a:spLocks noGrp="1" noChangeArrowheads="1"/>
          </p:cNvSpPr>
          <p:nvPr>
            <p:ph type="dt"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8DBE3EB8-6CE6-4FC3-8EC0-3B31C82650D7}"/>
              </a:ext>
            </a:extLst>
          </p:cNvPr>
          <p:cNvSpPr>
            <a:spLocks noGrp="1" noChangeArrowheads="1"/>
          </p:cNvSpPr>
          <p:nvPr>
            <p:ph type="sldNum" idx="11"/>
          </p:nvPr>
        </p:nvSpPr>
        <p:spPr>
          <a:ln/>
        </p:spPr>
        <p:txBody>
          <a:bodyPr/>
          <a:lstStyle>
            <a:lvl1pPr>
              <a:defRPr/>
            </a:lvl1pPr>
          </a:lstStyle>
          <a:p>
            <a:fld id="{73619AA9-D98F-4BB1-B0BB-8AD6D0320330}" type="slidenum">
              <a:rPr lang="ru-RU" altLang="en-US"/>
              <a:pPr/>
              <a:t>‹#›</a:t>
            </a:fld>
            <a:endParaRPr lang="ru-RU" altLang="en-US"/>
          </a:p>
        </p:txBody>
      </p:sp>
    </p:spTree>
    <p:extLst>
      <p:ext uri="{BB962C8B-B14F-4D97-AF65-F5344CB8AC3E}">
        <p14:creationId xmlns:p14="http://schemas.microsoft.com/office/powerpoint/2010/main" val="114474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3">
            <a:extLst>
              <a:ext uri="{FF2B5EF4-FFF2-40B4-BE49-F238E27FC236}">
                <a16:creationId xmlns:a16="http://schemas.microsoft.com/office/drawing/2014/main" id="{3E5943B9-144D-48A8-86E4-215C435642B4}"/>
              </a:ext>
            </a:extLst>
          </p:cNvPr>
          <p:cNvSpPr>
            <a:spLocks noGrp="1" noChangeArrowheads="1"/>
          </p:cNvSpPr>
          <p:nvPr>
            <p:ph type="dt"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9E653B1D-53A3-408D-9EA5-33D93EAA74F7}"/>
              </a:ext>
            </a:extLst>
          </p:cNvPr>
          <p:cNvSpPr>
            <a:spLocks noGrp="1" noChangeArrowheads="1"/>
          </p:cNvSpPr>
          <p:nvPr>
            <p:ph type="sldNum" idx="11"/>
          </p:nvPr>
        </p:nvSpPr>
        <p:spPr>
          <a:ln/>
        </p:spPr>
        <p:txBody>
          <a:bodyPr/>
          <a:lstStyle>
            <a:lvl1pPr>
              <a:defRPr/>
            </a:lvl1pPr>
          </a:lstStyle>
          <a:p>
            <a:fld id="{5C9BF65C-B230-4FE6-A421-EC9C95FDF838}" type="slidenum">
              <a:rPr lang="ru-RU" altLang="en-US"/>
              <a:pPr/>
              <a:t>‹#›</a:t>
            </a:fld>
            <a:endParaRPr lang="ru-RU" altLang="en-US"/>
          </a:p>
        </p:txBody>
      </p:sp>
    </p:spTree>
    <p:extLst>
      <p:ext uri="{BB962C8B-B14F-4D97-AF65-F5344CB8AC3E}">
        <p14:creationId xmlns:p14="http://schemas.microsoft.com/office/powerpoint/2010/main" val="271804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3">
            <a:extLst>
              <a:ext uri="{FF2B5EF4-FFF2-40B4-BE49-F238E27FC236}">
                <a16:creationId xmlns:a16="http://schemas.microsoft.com/office/drawing/2014/main" id="{08E8FA16-32AA-45D6-8785-447EB68FA6AB}"/>
              </a:ext>
            </a:extLst>
          </p:cNvPr>
          <p:cNvSpPr>
            <a:spLocks noGrp="1" noChangeArrowheads="1"/>
          </p:cNvSpPr>
          <p:nvPr>
            <p:ph type="dt"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0EDB187A-E8E0-4B3D-9AC6-07FF7653345A}"/>
              </a:ext>
            </a:extLst>
          </p:cNvPr>
          <p:cNvSpPr>
            <a:spLocks noGrp="1" noChangeArrowheads="1"/>
          </p:cNvSpPr>
          <p:nvPr>
            <p:ph type="sldNum" idx="11"/>
          </p:nvPr>
        </p:nvSpPr>
        <p:spPr>
          <a:ln/>
        </p:spPr>
        <p:txBody>
          <a:bodyPr/>
          <a:lstStyle>
            <a:lvl1pPr>
              <a:defRPr/>
            </a:lvl1pPr>
          </a:lstStyle>
          <a:p>
            <a:fld id="{871C8F1B-78B4-4675-AE3F-3375C0FC73A1}" type="slidenum">
              <a:rPr lang="ru-RU" altLang="en-US"/>
              <a:pPr/>
              <a:t>‹#›</a:t>
            </a:fld>
            <a:endParaRPr lang="ru-RU" altLang="en-US"/>
          </a:p>
        </p:txBody>
      </p:sp>
    </p:spTree>
    <p:extLst>
      <p:ext uri="{BB962C8B-B14F-4D97-AF65-F5344CB8AC3E}">
        <p14:creationId xmlns:p14="http://schemas.microsoft.com/office/powerpoint/2010/main" val="57638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983A27D-A95A-4FC4-BBC4-99B03D198503}"/>
              </a:ext>
            </a:extLst>
          </p:cNvPr>
          <p:cNvSpPr>
            <a:spLocks noGrp="1" noChangeArrowheads="1"/>
          </p:cNvSpPr>
          <p:nvPr>
            <p:ph type="dt"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2F3DDE9F-1B72-45AD-8548-C60A648ECFEB}"/>
              </a:ext>
            </a:extLst>
          </p:cNvPr>
          <p:cNvSpPr>
            <a:spLocks noGrp="1" noChangeArrowheads="1"/>
          </p:cNvSpPr>
          <p:nvPr>
            <p:ph type="sldNum" idx="11"/>
          </p:nvPr>
        </p:nvSpPr>
        <p:spPr>
          <a:ln/>
        </p:spPr>
        <p:txBody>
          <a:bodyPr/>
          <a:lstStyle>
            <a:lvl1pPr>
              <a:defRPr/>
            </a:lvl1pPr>
          </a:lstStyle>
          <a:p>
            <a:fld id="{0F70BA3F-703F-43C6-8D76-D983B207F1BD}" type="slidenum">
              <a:rPr lang="ru-RU" altLang="en-US"/>
              <a:pPr/>
              <a:t>‹#›</a:t>
            </a:fld>
            <a:endParaRPr lang="ru-RU" altLang="en-US"/>
          </a:p>
        </p:txBody>
      </p:sp>
    </p:spTree>
    <p:extLst>
      <p:ext uri="{BB962C8B-B14F-4D97-AF65-F5344CB8AC3E}">
        <p14:creationId xmlns:p14="http://schemas.microsoft.com/office/powerpoint/2010/main" val="375550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
            <a:extLst>
              <a:ext uri="{FF2B5EF4-FFF2-40B4-BE49-F238E27FC236}">
                <a16:creationId xmlns:a16="http://schemas.microsoft.com/office/drawing/2014/main" id="{36C65F80-7069-44BE-A447-B0840E673689}"/>
              </a:ext>
            </a:extLst>
          </p:cNvPr>
          <p:cNvSpPr>
            <a:spLocks noGrp="1" noChangeArrowheads="1"/>
          </p:cNvSpPr>
          <p:nvPr>
            <p:ph type="dt"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8C167961-F3E1-45AF-8F7A-73DE6FEC12E9}"/>
              </a:ext>
            </a:extLst>
          </p:cNvPr>
          <p:cNvSpPr>
            <a:spLocks noGrp="1" noChangeArrowheads="1"/>
          </p:cNvSpPr>
          <p:nvPr>
            <p:ph type="sldNum" idx="11"/>
          </p:nvPr>
        </p:nvSpPr>
        <p:spPr>
          <a:ln/>
        </p:spPr>
        <p:txBody>
          <a:bodyPr/>
          <a:lstStyle>
            <a:lvl1pPr>
              <a:defRPr/>
            </a:lvl1pPr>
          </a:lstStyle>
          <a:p>
            <a:fld id="{936BA8ED-9EDA-4DD0-96E6-793C6CD28F9F}" type="slidenum">
              <a:rPr lang="ru-RU" altLang="en-US"/>
              <a:pPr/>
              <a:t>‹#›</a:t>
            </a:fld>
            <a:endParaRPr lang="ru-RU" altLang="en-US"/>
          </a:p>
        </p:txBody>
      </p:sp>
    </p:spTree>
    <p:extLst>
      <p:ext uri="{BB962C8B-B14F-4D97-AF65-F5344CB8AC3E}">
        <p14:creationId xmlns:p14="http://schemas.microsoft.com/office/powerpoint/2010/main" val="343575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
            <a:extLst>
              <a:ext uri="{FF2B5EF4-FFF2-40B4-BE49-F238E27FC236}">
                <a16:creationId xmlns:a16="http://schemas.microsoft.com/office/drawing/2014/main" id="{88E0D731-FC08-4058-AE9A-CD3359179C81}"/>
              </a:ext>
            </a:extLst>
          </p:cNvPr>
          <p:cNvSpPr>
            <a:spLocks noGrp="1" noChangeArrowheads="1"/>
          </p:cNvSpPr>
          <p:nvPr>
            <p:ph type="dt"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22652ACE-39D3-4A15-ADD9-6203344DBC5F}"/>
              </a:ext>
            </a:extLst>
          </p:cNvPr>
          <p:cNvSpPr>
            <a:spLocks noGrp="1" noChangeArrowheads="1"/>
          </p:cNvSpPr>
          <p:nvPr>
            <p:ph type="sldNum" idx="11"/>
          </p:nvPr>
        </p:nvSpPr>
        <p:spPr>
          <a:ln/>
        </p:spPr>
        <p:txBody>
          <a:bodyPr/>
          <a:lstStyle>
            <a:lvl1pPr>
              <a:defRPr/>
            </a:lvl1pPr>
          </a:lstStyle>
          <a:p>
            <a:fld id="{E9EA3768-10D1-4984-AFF3-36D46DC1291D}" type="slidenum">
              <a:rPr lang="ru-RU" altLang="en-US"/>
              <a:pPr/>
              <a:t>‹#›</a:t>
            </a:fld>
            <a:endParaRPr lang="ru-RU" altLang="en-US"/>
          </a:p>
        </p:txBody>
      </p:sp>
    </p:spTree>
    <p:extLst>
      <p:ext uri="{BB962C8B-B14F-4D97-AF65-F5344CB8AC3E}">
        <p14:creationId xmlns:p14="http://schemas.microsoft.com/office/powerpoint/2010/main" val="67440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2672E6F8-69C0-44E1-AB5D-F7FEA27EE866}"/>
              </a:ext>
            </a:extLst>
          </p:cNvPr>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Для правки текста заголовка щелкните мышью</a:t>
            </a:r>
          </a:p>
        </p:txBody>
      </p:sp>
      <p:sp>
        <p:nvSpPr>
          <p:cNvPr id="1027" name="Rectangle 2">
            <a:extLst>
              <a:ext uri="{FF2B5EF4-FFF2-40B4-BE49-F238E27FC236}">
                <a16:creationId xmlns:a16="http://schemas.microsoft.com/office/drawing/2014/main" id="{D9CF3F3E-32A6-4825-A7AB-3D765594A84D}"/>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Для правки структуры щелкните мышью</a:t>
            </a:r>
          </a:p>
          <a:p>
            <a:pPr lvl="1"/>
            <a:r>
              <a:rPr lang="en-GB" altLang="en-US"/>
              <a:t>Второй уровень структуры</a:t>
            </a:r>
          </a:p>
          <a:p>
            <a:pPr lvl="2"/>
            <a:r>
              <a:rPr lang="en-GB" altLang="en-US"/>
              <a:t>Третий уровень структуры</a:t>
            </a:r>
          </a:p>
          <a:p>
            <a:pPr lvl="3"/>
            <a:r>
              <a:rPr lang="en-GB" altLang="en-US"/>
              <a:t>Четвёртый уровень структуры</a:t>
            </a:r>
          </a:p>
          <a:p>
            <a:pPr lvl="4"/>
            <a:r>
              <a:rPr lang="en-GB" altLang="en-US"/>
              <a:t>Пятый уровень структуры</a:t>
            </a:r>
          </a:p>
          <a:p>
            <a:pPr lvl="4"/>
            <a:r>
              <a:rPr lang="en-GB" altLang="en-US"/>
              <a:t>Шестой уровень структуры</a:t>
            </a:r>
          </a:p>
          <a:p>
            <a:pPr lvl="4"/>
            <a:r>
              <a:rPr lang="en-GB" altLang="en-US"/>
              <a:t>Седьмой уровень структуры</a:t>
            </a:r>
          </a:p>
          <a:p>
            <a:pPr lvl="4"/>
            <a:r>
              <a:rPr lang="en-GB" altLang="en-US"/>
              <a:t>Восьмой уровень структуры</a:t>
            </a:r>
          </a:p>
          <a:p>
            <a:pPr lvl="4"/>
            <a:r>
              <a:rPr lang="en-GB" altLang="en-US"/>
              <a:t>Девятый уровень структуры</a:t>
            </a:r>
          </a:p>
        </p:txBody>
      </p:sp>
      <p:sp>
        <p:nvSpPr>
          <p:cNvPr id="2" name="Rectangle 3">
            <a:extLst>
              <a:ext uri="{FF2B5EF4-FFF2-40B4-BE49-F238E27FC236}">
                <a16:creationId xmlns:a16="http://schemas.microsoft.com/office/drawing/2014/main" id="{50FFB77C-A81B-4DF7-BACE-A85D9E97F930}"/>
              </a:ext>
            </a:extLst>
          </p:cNvPr>
          <p:cNvSpPr>
            <a:spLocks noGrp="1" noChangeArrowheads="1"/>
          </p:cNvSpPr>
          <p:nvPr>
            <p:ph type="dt"/>
          </p:nvPr>
        </p:nvSpPr>
        <p:spPr bwMode="auto">
          <a:xfrm>
            <a:off x="457200" y="6354763"/>
            <a:ext cx="2132013"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latin typeface="Arial" charset="0"/>
                <a:ea typeface="+mn-ea"/>
                <a:cs typeface="Arial" charset="0"/>
              </a:defRPr>
            </a:lvl1pPr>
          </a:lstStyle>
          <a:p>
            <a:pPr>
              <a:defRPr/>
            </a:pPr>
            <a:endParaRPr lang="ru-RU"/>
          </a:p>
        </p:txBody>
      </p:sp>
      <p:sp>
        <p:nvSpPr>
          <p:cNvPr id="1029" name="Text Box 4">
            <a:extLst>
              <a:ext uri="{FF2B5EF4-FFF2-40B4-BE49-F238E27FC236}">
                <a16:creationId xmlns:a16="http://schemas.microsoft.com/office/drawing/2014/main" id="{5A8A8E09-41C1-4617-BE0C-91889F4ED9B6}"/>
              </a:ext>
            </a:extLst>
          </p:cNvPr>
          <p:cNvSpPr txBox="1">
            <a:spLocks noChangeArrowheads="1"/>
          </p:cNvSpPr>
          <p:nvPr/>
        </p:nvSpPr>
        <p:spPr bwMode="auto">
          <a:xfrm>
            <a:off x="3124200" y="6354763"/>
            <a:ext cx="2895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a:p>
        </p:txBody>
      </p:sp>
      <p:sp>
        <p:nvSpPr>
          <p:cNvPr id="3" name="Rectangle 5">
            <a:extLst>
              <a:ext uri="{FF2B5EF4-FFF2-40B4-BE49-F238E27FC236}">
                <a16:creationId xmlns:a16="http://schemas.microsoft.com/office/drawing/2014/main" id="{AE03E1BC-24DC-4C35-B822-4011B732B5AC}"/>
              </a:ext>
            </a:extLst>
          </p:cNvPr>
          <p:cNvSpPr>
            <a:spLocks noGrp="1" noChangeArrowheads="1"/>
          </p:cNvSpPr>
          <p:nvPr>
            <p:ph type="sldNum"/>
          </p:nvPr>
        </p:nvSpPr>
        <p:spPr bwMode="auto">
          <a:xfrm>
            <a:off x="6553200" y="6354763"/>
            <a:ext cx="2132013"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A93ADB7D-95FB-4FD8-9F4F-1C546FB09FB7}" type="slidenum">
              <a:rPr lang="ru-RU"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a:extLst>
              <a:ext uri="{FF2B5EF4-FFF2-40B4-BE49-F238E27FC236}">
                <a16:creationId xmlns:a16="http://schemas.microsoft.com/office/drawing/2014/main" id="{8276E08B-ECF1-4931-BBE8-DBC5CDE91D12}"/>
              </a:ext>
            </a:extLst>
          </p:cNvPr>
          <p:cNvSpPr txBox="1">
            <a:spLocks noChangeArrowheads="1"/>
          </p:cNvSpPr>
          <p:nvPr/>
        </p:nvSpPr>
        <p:spPr bwMode="auto">
          <a:xfrm>
            <a:off x="4788024" y="4869160"/>
            <a:ext cx="4139952"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r>
              <a:rPr lang="ru-RU" sz="2000" dirty="0">
                <a:solidFill>
                  <a:srgbClr val="700000"/>
                </a:solidFill>
              </a:rPr>
              <a:t>Исполнитель: Горбенко Татьяна Викторовна </a:t>
            </a:r>
          </a:p>
          <a:p>
            <a:r>
              <a:rPr lang="ru-RU" dirty="0">
                <a:solidFill>
                  <a:srgbClr val="700000"/>
                </a:solidFill>
              </a:rPr>
              <a:t>Научный руководитель:</a:t>
            </a:r>
          </a:p>
          <a:p>
            <a:r>
              <a:rPr lang="ru-RU" dirty="0">
                <a:solidFill>
                  <a:srgbClr val="700000"/>
                </a:solidFill>
              </a:rPr>
              <a:t>к.б.н., доцент кафедры </a:t>
            </a:r>
            <a:r>
              <a:rPr lang="ru-RU" dirty="0" err="1">
                <a:solidFill>
                  <a:srgbClr val="700000"/>
                </a:solidFill>
              </a:rPr>
              <a:t>ТиМНО</a:t>
            </a:r>
            <a:endParaRPr lang="ru-RU" dirty="0">
              <a:solidFill>
                <a:srgbClr val="700000"/>
              </a:solidFill>
            </a:endParaRPr>
          </a:p>
          <a:p>
            <a:r>
              <a:rPr lang="ru-RU" dirty="0">
                <a:solidFill>
                  <a:srgbClr val="700000"/>
                </a:solidFill>
              </a:rPr>
              <a:t> Панкова Е.С.</a:t>
            </a:r>
          </a:p>
        </p:txBody>
      </p:sp>
      <p:sp>
        <p:nvSpPr>
          <p:cNvPr id="3074" name="Text Box 2">
            <a:extLst>
              <a:ext uri="{FF2B5EF4-FFF2-40B4-BE49-F238E27FC236}">
                <a16:creationId xmlns:a16="http://schemas.microsoft.com/office/drawing/2014/main" id="{E28600D5-A5AB-41BC-B0C1-ACC3D41DB987}"/>
              </a:ext>
            </a:extLst>
          </p:cNvPr>
          <p:cNvSpPr txBox="1">
            <a:spLocks noChangeArrowheads="1"/>
          </p:cNvSpPr>
          <p:nvPr/>
        </p:nvSpPr>
        <p:spPr bwMode="auto">
          <a:xfrm>
            <a:off x="1476375" y="268288"/>
            <a:ext cx="7267575" cy="110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buClrTx/>
              <a:buFontTx/>
              <a:buNone/>
              <a:defRPr/>
            </a:pPr>
            <a:r>
              <a:rPr lang="ru-RU" sz="2000" b="1">
                <a:solidFill>
                  <a:srgbClr val="632523"/>
                </a:solidFill>
                <a:effectLst>
                  <a:outerShdw blurRad="38100" dist="38100" dir="2700000" algn="tl">
                    <a:srgbClr val="C0C0C0"/>
                  </a:outerShdw>
                </a:effectLst>
                <a:latin typeface="Calibri" pitchFamily="32" charset="0"/>
                <a:ea typeface="+mn-ea"/>
              </a:rPr>
              <a:t>Красноярский государственный педагогический университет</a:t>
            </a:r>
            <a:br>
              <a:rPr lang="ru-RU" sz="2000" b="1">
                <a:solidFill>
                  <a:srgbClr val="632523"/>
                </a:solidFill>
                <a:effectLst>
                  <a:outerShdw blurRad="38100" dist="38100" dir="2700000" algn="tl">
                    <a:srgbClr val="C0C0C0"/>
                  </a:outerShdw>
                </a:effectLst>
                <a:latin typeface="Calibri" pitchFamily="32" charset="0"/>
                <a:ea typeface="+mn-ea"/>
              </a:rPr>
            </a:br>
            <a:r>
              <a:rPr lang="ru-RU" sz="2000" b="1">
                <a:solidFill>
                  <a:srgbClr val="632523"/>
                </a:solidFill>
                <a:effectLst>
                  <a:outerShdw blurRad="38100" dist="38100" dir="2700000" algn="tl">
                    <a:srgbClr val="C0C0C0"/>
                  </a:outerShdw>
                </a:effectLst>
                <a:latin typeface="Calibri" pitchFamily="32" charset="0"/>
                <a:ea typeface="+mn-ea"/>
              </a:rPr>
              <a:t>им. В.П. Астафьева</a:t>
            </a:r>
          </a:p>
        </p:txBody>
      </p:sp>
      <p:sp>
        <p:nvSpPr>
          <p:cNvPr id="2052" name="Text Box 3">
            <a:extLst>
              <a:ext uri="{FF2B5EF4-FFF2-40B4-BE49-F238E27FC236}">
                <a16:creationId xmlns:a16="http://schemas.microsoft.com/office/drawing/2014/main" id="{9753AAFB-613E-4D6F-AA47-FA160F6CAA0F}"/>
              </a:ext>
            </a:extLst>
          </p:cNvPr>
          <p:cNvSpPr txBox="1">
            <a:spLocks noChangeArrowheads="1"/>
          </p:cNvSpPr>
          <p:nvPr/>
        </p:nvSpPr>
        <p:spPr bwMode="auto">
          <a:xfrm>
            <a:off x="755576" y="2852936"/>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pPr>
            <a:r>
              <a:rPr lang="ru-RU" sz="4000" b="1" dirty="0">
                <a:solidFill>
                  <a:srgbClr val="C00000"/>
                </a:solidFill>
              </a:rPr>
              <a:t>Тема: Организация процесса расширения знаний младших школьников о животных Красноярского края</a:t>
            </a:r>
          </a:p>
          <a:p>
            <a:pPr algn="ctr" eaLnBrk="1" hangingPunct="1">
              <a:buClrTx/>
              <a:buFontTx/>
              <a:buNone/>
            </a:pPr>
            <a:endParaRPr lang="ru-RU" altLang="en-US" sz="4400" b="1" dirty="0">
              <a:solidFill>
                <a:srgbClr val="953735"/>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412776"/>
            <a:ext cx="9144000" cy="54452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0">
              <a:spcBef>
                <a:spcPts val="0"/>
              </a:spcBef>
            </a:pPr>
            <a:r>
              <a:rPr lang="ru-RU" b="1" kern="0" dirty="0"/>
              <a:t>2. Давайте составим памятку </a:t>
            </a:r>
            <a:r>
              <a:rPr lang="ru-RU" b="1" dirty="0"/>
              <a:t>чем можно кормить и чем нельзя их кормить и прикрепить ее вдоль тропы.</a:t>
            </a:r>
            <a:endParaRPr lang="ru-RU" b="1" kern="0" dirty="0"/>
          </a:p>
        </p:txBody>
      </p:sp>
      <p:graphicFrame>
        <p:nvGraphicFramePr>
          <p:cNvPr id="6" name="Диаграмма 5"/>
          <p:cNvGraphicFramePr/>
          <p:nvPr>
            <p:extLst>
              <p:ext uri="{D42A27DB-BD31-4B8C-83A1-F6EECF244321}">
                <p14:modId xmlns:p14="http://schemas.microsoft.com/office/powerpoint/2010/main" val="1139347906"/>
              </p:ext>
            </p:extLst>
          </p:nvPr>
        </p:nvGraphicFramePr>
        <p:xfrm>
          <a:off x="539552" y="1628800"/>
          <a:ext cx="7848871"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ямоугольник 1"/>
          <p:cNvSpPr/>
          <p:nvPr/>
        </p:nvSpPr>
        <p:spPr>
          <a:xfrm>
            <a:off x="2177986" y="-80231"/>
            <a:ext cx="6714493" cy="954107"/>
          </a:xfrm>
          <a:prstGeom prst="rect">
            <a:avLst/>
          </a:prstGeom>
        </p:spPr>
        <p:txBody>
          <a:bodyPr wrap="square">
            <a:spAutoFit/>
          </a:bodyPr>
          <a:lstStyle/>
          <a:p>
            <a:r>
              <a:rPr lang="ru-RU" sz="2800" dirty="0">
                <a:solidFill>
                  <a:srgbClr val="C00000"/>
                </a:solidFill>
                <a:latin typeface="Times New Roman" panose="02020603050405020304" pitchFamily="18" charset="0"/>
                <a:ea typeface="Times New Roman" panose="02020603050405020304" pitchFamily="18" charset="0"/>
              </a:rPr>
              <a:t>Итоговые результаты </a:t>
            </a:r>
            <a:r>
              <a:rPr lang="ru-RU" sz="2800" dirty="0">
                <a:solidFill>
                  <a:srgbClr val="C00000"/>
                </a:solidFill>
                <a:latin typeface="Times New Roman" panose="02020603050405020304" pitchFamily="18" charset="0"/>
                <a:ea typeface="Calibri" panose="020F0502020204030204" pitchFamily="34" charset="0"/>
              </a:rPr>
              <a:t>констатирующего исследования</a:t>
            </a:r>
            <a:endParaRPr lang="ru-RU" sz="2800" dirty="0">
              <a:solidFill>
                <a:srgbClr val="C00000"/>
              </a:solidFill>
            </a:endParaRPr>
          </a:p>
        </p:txBody>
      </p:sp>
    </p:spTree>
    <p:extLst>
      <p:ext uri="{BB962C8B-B14F-4D97-AF65-F5344CB8AC3E}">
        <p14:creationId xmlns:p14="http://schemas.microsoft.com/office/powerpoint/2010/main" val="119466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16632"/>
            <a:ext cx="7488832" cy="1433512"/>
          </a:xfrm>
        </p:spPr>
        <p:txBody>
          <a:bodyPr/>
          <a:lstStyle/>
          <a:p>
            <a:r>
              <a:rPr lang="ru-RU" sz="1800" dirty="0">
                <a:solidFill>
                  <a:srgbClr val="C00000"/>
                </a:solidFill>
              </a:rPr>
              <a:t>Комплекс классных часов направленных на расширения знаний о млекопитающих животных и птицах национального парка «Столбы», о сохрани многообразия птиц и млекопитающих красноярского края, правила поведения в живой природе</a:t>
            </a:r>
          </a:p>
        </p:txBody>
      </p:sp>
      <p:sp>
        <p:nvSpPr>
          <p:cNvPr id="5" name="Прямоугольник 4"/>
          <p:cNvSpPr/>
          <p:nvPr/>
        </p:nvSpPr>
        <p:spPr bwMode="auto">
          <a:xfrm>
            <a:off x="464435" y="1562100"/>
            <a:ext cx="8498500" cy="507194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1800" b="0" i="0" u="none" strike="noStrike" cap="none" normalizeH="0" baseline="0">
              <a:ln>
                <a:noFill/>
              </a:ln>
              <a:solidFill>
                <a:schemeClr val="bg1"/>
              </a:solidFill>
              <a:effectLst/>
              <a:latin typeface="Arial" charset="0"/>
              <a:cs typeface="Arial"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74240296"/>
              </p:ext>
            </p:extLst>
          </p:nvPr>
        </p:nvGraphicFramePr>
        <p:xfrm>
          <a:off x="465989" y="1550144"/>
          <a:ext cx="8496945" cy="5008059"/>
        </p:xfrm>
        <a:graphic>
          <a:graphicData uri="http://schemas.openxmlformats.org/drawingml/2006/table">
            <a:tbl>
              <a:tblPr firstRow="1" firstCol="1" bandRow="1">
                <a:tableStyleId>{BC89EF96-8CEA-46FF-86C4-4CE0E7609802}</a:tableStyleId>
              </a:tblPr>
              <a:tblGrid>
                <a:gridCol w="2665851">
                  <a:extLst>
                    <a:ext uri="{9D8B030D-6E8A-4147-A177-3AD203B41FA5}">
                      <a16:colId xmlns:a16="http://schemas.microsoft.com/office/drawing/2014/main" val="20000"/>
                    </a:ext>
                  </a:extLst>
                </a:gridCol>
                <a:gridCol w="2302701">
                  <a:extLst>
                    <a:ext uri="{9D8B030D-6E8A-4147-A177-3AD203B41FA5}">
                      <a16:colId xmlns:a16="http://schemas.microsoft.com/office/drawing/2014/main" val="20001"/>
                    </a:ext>
                  </a:extLst>
                </a:gridCol>
                <a:gridCol w="3528393">
                  <a:extLst>
                    <a:ext uri="{9D8B030D-6E8A-4147-A177-3AD203B41FA5}">
                      <a16:colId xmlns:a16="http://schemas.microsoft.com/office/drawing/2014/main" val="20002"/>
                    </a:ext>
                  </a:extLst>
                </a:gridCol>
              </a:tblGrid>
              <a:tr h="294680">
                <a:tc>
                  <a:txBody>
                    <a:bodyPr/>
                    <a:lstStyle/>
                    <a:p>
                      <a:pPr indent="450215" algn="just">
                        <a:lnSpc>
                          <a:spcPct val="100000"/>
                        </a:lnSpc>
                        <a:spcAft>
                          <a:spcPts val="0"/>
                        </a:spcAft>
                      </a:pPr>
                      <a:r>
                        <a:rPr lang="ru-RU" sz="1400" dirty="0">
                          <a:effectLst/>
                        </a:rPr>
                        <a:t>Тема классного часа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203" marR="26203" marT="0" marB="0"/>
                </a:tc>
                <a:tc>
                  <a:txBody>
                    <a:bodyPr/>
                    <a:lstStyle/>
                    <a:p>
                      <a:pPr indent="450215" algn="just">
                        <a:lnSpc>
                          <a:spcPct val="100000"/>
                        </a:lnSpc>
                        <a:spcAft>
                          <a:spcPts val="0"/>
                        </a:spcAft>
                      </a:pPr>
                      <a:r>
                        <a:rPr lang="ru-RU" sz="1400" dirty="0">
                          <a:effectLst/>
                        </a:rPr>
                        <a:t>Цель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203" marR="26203" marT="0" marB="0"/>
                </a:tc>
                <a:tc>
                  <a:txBody>
                    <a:bodyPr/>
                    <a:lstStyle/>
                    <a:p>
                      <a:pPr indent="450215" algn="just">
                        <a:lnSpc>
                          <a:spcPct val="100000"/>
                        </a:lnSpc>
                        <a:spcAft>
                          <a:spcPts val="0"/>
                        </a:spcAft>
                      </a:pPr>
                      <a:r>
                        <a:rPr lang="ru-RU" sz="1400" dirty="0">
                          <a:effectLst/>
                        </a:rPr>
                        <a:t>Содержание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203" marR="26203" marT="0" marB="0"/>
                </a:tc>
                <a:extLst>
                  <a:ext uri="{0D108BD9-81ED-4DB2-BD59-A6C34878D82A}">
                    <a16:rowId xmlns:a16="http://schemas.microsoft.com/office/drawing/2014/main" val="10000"/>
                  </a:ext>
                </a:extLst>
              </a:tr>
              <a:tr h="1222804">
                <a:tc>
                  <a:txBody>
                    <a:bodyPr/>
                    <a:lstStyle/>
                    <a:p>
                      <a:pPr indent="450215" algn="l">
                        <a:lnSpc>
                          <a:spcPct val="150000"/>
                        </a:lnSpc>
                        <a:spcAft>
                          <a:spcPts val="0"/>
                        </a:spcAft>
                      </a:pPr>
                      <a:r>
                        <a:rPr lang="ru-RU" sz="1200" b="1" dirty="0">
                          <a:effectLst/>
                        </a:rPr>
                        <a:t>Классный час: «Животные Красноярского края на примере национального парка «Столбы». Сохраннее многообразия».</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203" marR="26203" marT="0" marB="0"/>
                </a:tc>
                <a:tc>
                  <a:txBody>
                    <a:bodyPr/>
                    <a:lstStyle/>
                    <a:p>
                      <a:pPr indent="450215" algn="just">
                        <a:lnSpc>
                          <a:spcPct val="150000"/>
                        </a:lnSpc>
                        <a:spcAft>
                          <a:spcPts val="0"/>
                        </a:spcAft>
                      </a:pPr>
                      <a:r>
                        <a:rPr lang="ru-RU" sz="1100" dirty="0">
                          <a:effectLst/>
                        </a:rPr>
                        <a:t>Расширение знаний о животных Красноярского края на примере национального парка «Столбы», о способах сохранения многообразия.</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203" marR="26203" marT="0" marB="0"/>
                </a:tc>
                <a:tc>
                  <a:txBody>
                    <a:bodyPr/>
                    <a:lstStyle/>
                    <a:p>
                      <a:pPr indent="450215" algn="just">
                        <a:lnSpc>
                          <a:spcPct val="150000"/>
                        </a:lnSpc>
                        <a:spcAft>
                          <a:spcPts val="0"/>
                        </a:spcAft>
                      </a:pPr>
                      <a:r>
                        <a:rPr lang="ru-RU" sz="1100" dirty="0">
                          <a:effectLst/>
                        </a:rPr>
                        <a:t>Просмотр документального фильма о животных. </a:t>
                      </a:r>
                    </a:p>
                    <a:p>
                      <a:pPr indent="450215" algn="just">
                        <a:lnSpc>
                          <a:spcPct val="150000"/>
                        </a:lnSpc>
                        <a:spcAft>
                          <a:spcPts val="0"/>
                        </a:spcAft>
                      </a:pPr>
                      <a:r>
                        <a:rPr lang="ru-RU" sz="1100" dirty="0">
                          <a:effectLst/>
                        </a:rPr>
                        <a:t>Игра «Угадай следы».</a:t>
                      </a:r>
                    </a:p>
                    <a:p>
                      <a:pPr indent="450215" algn="just">
                        <a:lnSpc>
                          <a:spcPct val="150000"/>
                        </a:lnSpc>
                        <a:spcAft>
                          <a:spcPts val="0"/>
                        </a:spcAft>
                      </a:pPr>
                      <a:r>
                        <a:rPr lang="ru-RU" sz="1100" dirty="0">
                          <a:effectLst/>
                        </a:rPr>
                        <a:t>«Что лишнее?» </a:t>
                      </a:r>
                    </a:p>
                    <a:p>
                      <a:pPr indent="450215" algn="just">
                        <a:lnSpc>
                          <a:spcPct val="150000"/>
                        </a:lnSpc>
                        <a:spcAft>
                          <a:spcPts val="0"/>
                        </a:spcAft>
                      </a:pPr>
                      <a:r>
                        <a:rPr lang="ru-RU" sz="1100" dirty="0">
                          <a:effectLst/>
                        </a:rPr>
                        <a:t> «Почему мы здесь живем?». </a:t>
                      </a:r>
                    </a:p>
                    <a:p>
                      <a:pPr indent="450215" algn="just">
                        <a:lnSpc>
                          <a:spcPct val="150000"/>
                        </a:lnSpc>
                        <a:spcAft>
                          <a:spcPts val="0"/>
                        </a:spcAft>
                      </a:pPr>
                      <a:r>
                        <a:rPr lang="ru-RU" sz="1100" dirty="0">
                          <a:effectLst/>
                        </a:rPr>
                        <a:t>«Кто, где живет?» </a:t>
                      </a:r>
                    </a:p>
                  </a:txBody>
                  <a:tcPr marL="26203" marR="26203" marT="0" marB="0"/>
                </a:tc>
                <a:extLst>
                  <a:ext uri="{0D108BD9-81ED-4DB2-BD59-A6C34878D82A}">
                    <a16:rowId xmlns:a16="http://schemas.microsoft.com/office/drawing/2014/main" val="10001"/>
                  </a:ext>
                </a:extLst>
              </a:tr>
              <a:tr h="978243">
                <a:tc>
                  <a:txBody>
                    <a:bodyPr/>
                    <a:lstStyle/>
                    <a:p>
                      <a:pPr indent="450215" algn="just">
                        <a:lnSpc>
                          <a:spcPct val="150000"/>
                        </a:lnSpc>
                        <a:spcAft>
                          <a:spcPts val="0"/>
                        </a:spcAft>
                      </a:pPr>
                      <a:r>
                        <a:rPr lang="ru-RU" sz="1200" b="1" dirty="0">
                          <a:effectLst/>
                        </a:rPr>
                        <a:t>Классный час «Животные Красноярского края на примере национального парка «Столбы», занесенные в красную книгу»</a:t>
                      </a:r>
                    </a:p>
                  </a:txBody>
                  <a:tcPr marL="26203" marR="26203" marT="0" marB="0"/>
                </a:tc>
                <a:tc>
                  <a:txBody>
                    <a:bodyPr/>
                    <a:lstStyle/>
                    <a:p>
                      <a:pPr indent="450215" algn="just">
                        <a:lnSpc>
                          <a:spcPct val="150000"/>
                        </a:lnSpc>
                        <a:spcAft>
                          <a:spcPts val="0"/>
                        </a:spcAft>
                      </a:pPr>
                      <a:r>
                        <a:rPr lang="ru-RU" sz="1100" dirty="0">
                          <a:effectLst/>
                        </a:rPr>
                        <a:t>Расширение знаний о животных Красноярского края занесённых в Красную книгу.</a:t>
                      </a:r>
                    </a:p>
                    <a:p>
                      <a:pPr indent="450215" algn="just">
                        <a:lnSpc>
                          <a:spcPct val="150000"/>
                        </a:lnSpc>
                        <a:spcAft>
                          <a:spcPts val="0"/>
                        </a:spcAft>
                      </a:pPr>
                      <a:r>
                        <a:rPr lang="ru-RU" sz="1100" dirty="0">
                          <a:effectLst/>
                        </a:rPr>
                        <a:t>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203" marR="26203" marT="0" marB="0"/>
                </a:tc>
                <a:tc>
                  <a:txBody>
                    <a:bodyPr/>
                    <a:lstStyle/>
                    <a:p>
                      <a:pPr indent="450215" algn="just">
                        <a:lnSpc>
                          <a:spcPct val="150000"/>
                        </a:lnSpc>
                        <a:spcAft>
                          <a:spcPts val="0"/>
                        </a:spcAft>
                      </a:pPr>
                      <a:r>
                        <a:rPr lang="ru-RU" sz="1100" dirty="0">
                          <a:effectLst/>
                        </a:rPr>
                        <a:t>«Найди источник опасности для животных и птиц»</a:t>
                      </a:r>
                    </a:p>
                    <a:p>
                      <a:pPr indent="450215" algn="just">
                        <a:lnSpc>
                          <a:spcPct val="150000"/>
                        </a:lnSpc>
                        <a:spcAft>
                          <a:spcPts val="0"/>
                        </a:spcAft>
                      </a:pPr>
                      <a:r>
                        <a:rPr lang="ru-RU" sz="1100" dirty="0">
                          <a:effectLst/>
                        </a:rPr>
                        <a:t>Изготовление собственной мини Красной книги.</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203" marR="26203" marT="0" marB="0"/>
                </a:tc>
                <a:extLst>
                  <a:ext uri="{0D108BD9-81ED-4DB2-BD59-A6C34878D82A}">
                    <a16:rowId xmlns:a16="http://schemas.microsoft.com/office/drawing/2014/main" val="10002"/>
                  </a:ext>
                </a:extLst>
              </a:tr>
              <a:tr h="1345084">
                <a:tc>
                  <a:txBody>
                    <a:bodyPr/>
                    <a:lstStyle/>
                    <a:p>
                      <a:pPr indent="450215" algn="l">
                        <a:lnSpc>
                          <a:spcPct val="150000"/>
                        </a:lnSpc>
                        <a:spcAft>
                          <a:spcPts val="0"/>
                        </a:spcAft>
                      </a:pPr>
                      <a:r>
                        <a:rPr lang="ru-RU" sz="1200" b="1" dirty="0">
                          <a:effectLst/>
                        </a:rPr>
                        <a:t>Классный час «Цепи питания млекопитающих и птиц Красноярского края на примере национального парка «Столбы»».</a:t>
                      </a:r>
                    </a:p>
                    <a:p>
                      <a:pPr indent="450215" algn="just">
                        <a:lnSpc>
                          <a:spcPct val="150000"/>
                        </a:lnSpc>
                        <a:spcAft>
                          <a:spcPts val="0"/>
                        </a:spcAft>
                      </a:pPr>
                      <a:r>
                        <a:rPr lang="ru-RU" sz="1200" b="1" dirty="0">
                          <a:effectLst/>
                        </a:rPr>
                        <a:t> </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203" marR="26203" marT="0" marB="0"/>
                </a:tc>
                <a:tc>
                  <a:txBody>
                    <a:bodyPr/>
                    <a:lstStyle/>
                    <a:p>
                      <a:pPr indent="450215" algn="just">
                        <a:lnSpc>
                          <a:spcPct val="150000"/>
                        </a:lnSpc>
                        <a:spcAft>
                          <a:spcPts val="0"/>
                        </a:spcAft>
                      </a:pPr>
                      <a:r>
                        <a:rPr lang="ru-RU" sz="1100" dirty="0">
                          <a:effectLst/>
                        </a:rPr>
                        <a:t>Изучение цепей питания животных Красноярского края.</a:t>
                      </a:r>
                    </a:p>
                    <a:p>
                      <a:pPr indent="450215" algn="just">
                        <a:lnSpc>
                          <a:spcPct val="150000"/>
                        </a:lnSpc>
                        <a:spcAft>
                          <a:spcPts val="0"/>
                        </a:spcAft>
                      </a:pPr>
                      <a:r>
                        <a:rPr lang="ru-RU" sz="1100" dirty="0">
                          <a:effectLst/>
                        </a:rPr>
                        <a:t>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203" marR="26203" marT="0" marB="0"/>
                </a:tc>
                <a:tc>
                  <a:txBody>
                    <a:bodyPr/>
                    <a:lstStyle/>
                    <a:p>
                      <a:pPr indent="450215" algn="just">
                        <a:lnSpc>
                          <a:spcPct val="150000"/>
                        </a:lnSpc>
                        <a:spcAft>
                          <a:spcPts val="0"/>
                        </a:spcAft>
                      </a:pPr>
                      <a:r>
                        <a:rPr lang="ru-RU" sz="1100" dirty="0">
                          <a:effectLst/>
                        </a:rPr>
                        <a:t>Просмотр документального фильма.</a:t>
                      </a:r>
                    </a:p>
                    <a:p>
                      <a:pPr indent="450215" algn="just">
                        <a:lnSpc>
                          <a:spcPct val="150000"/>
                        </a:lnSpc>
                        <a:spcAft>
                          <a:spcPts val="0"/>
                        </a:spcAft>
                      </a:pPr>
                      <a:r>
                        <a:rPr lang="ru-RU" sz="1100" dirty="0">
                          <a:effectLst/>
                        </a:rPr>
                        <a:t>Конспектирование содержания фильма.</a:t>
                      </a:r>
                    </a:p>
                    <a:p>
                      <a:pPr indent="450215" algn="just">
                        <a:lnSpc>
                          <a:spcPct val="150000"/>
                        </a:lnSpc>
                        <a:spcAft>
                          <a:spcPts val="0"/>
                        </a:spcAft>
                      </a:pPr>
                      <a:r>
                        <a:rPr lang="ru-RU" sz="1100" dirty="0">
                          <a:effectLst/>
                        </a:rPr>
                        <a:t>Игра «Цепи питания» Творческое задание с элементами моделирования</a:t>
                      </a:r>
                    </a:p>
                    <a:p>
                      <a:pPr indent="450215" algn="just">
                        <a:lnSpc>
                          <a:spcPct val="150000"/>
                        </a:lnSpc>
                        <a:spcAft>
                          <a:spcPts val="0"/>
                        </a:spcAft>
                      </a:pPr>
                      <a:r>
                        <a:rPr lang="ru-RU" sz="1100" dirty="0">
                          <a:effectLst/>
                        </a:rPr>
                        <a:t>«Кто что ест»</a:t>
                      </a:r>
                    </a:p>
                  </a:txBody>
                  <a:tcPr marL="26203" marR="26203" marT="0" marB="0"/>
                </a:tc>
                <a:extLst>
                  <a:ext uri="{0D108BD9-81ED-4DB2-BD59-A6C34878D82A}">
                    <a16:rowId xmlns:a16="http://schemas.microsoft.com/office/drawing/2014/main" val="10003"/>
                  </a:ext>
                </a:extLst>
              </a:tr>
              <a:tr h="855963">
                <a:tc>
                  <a:txBody>
                    <a:bodyPr/>
                    <a:lstStyle/>
                    <a:p>
                      <a:pPr indent="450215" algn="just">
                        <a:lnSpc>
                          <a:spcPct val="150000"/>
                        </a:lnSpc>
                        <a:spcAft>
                          <a:spcPts val="0"/>
                        </a:spcAft>
                      </a:pPr>
                      <a:r>
                        <a:rPr lang="ru-RU" sz="1200" dirty="0">
                          <a:effectLst/>
                        </a:rPr>
                        <a:t>Виртуальная экскурсия «Сохраним многообразие птиц и млекопитающих красноярского края: правила поведения в живой природе»</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203" marR="26203" marT="0" marB="0"/>
                </a:tc>
                <a:tc>
                  <a:txBody>
                    <a:bodyPr/>
                    <a:lstStyle/>
                    <a:p>
                      <a:pPr indent="450215" algn="just">
                        <a:lnSpc>
                          <a:spcPct val="150000"/>
                        </a:lnSpc>
                        <a:spcAft>
                          <a:spcPts val="0"/>
                        </a:spcAft>
                      </a:pPr>
                      <a:r>
                        <a:rPr lang="ru-RU" sz="1100" dirty="0">
                          <a:effectLst/>
                        </a:rPr>
                        <a:t>Развитие экологических качеств личности - экологическое воспитание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203" marR="26203" marT="0" marB="0"/>
                </a:tc>
                <a:tc>
                  <a:txBody>
                    <a:bodyPr/>
                    <a:lstStyle/>
                    <a:p>
                      <a:pPr indent="450215" algn="just">
                        <a:lnSpc>
                          <a:spcPct val="150000"/>
                        </a:lnSpc>
                        <a:spcAft>
                          <a:spcPts val="0"/>
                        </a:spcAft>
                      </a:pPr>
                      <a:r>
                        <a:rPr lang="ru-RU" sz="1100" dirty="0">
                          <a:effectLst/>
                        </a:rPr>
                        <a:t>Виртуальная экскурсия.</a:t>
                      </a:r>
                    </a:p>
                    <a:p>
                      <a:pPr indent="450215" algn="just">
                        <a:lnSpc>
                          <a:spcPct val="150000"/>
                        </a:lnSpc>
                        <a:spcAft>
                          <a:spcPts val="0"/>
                        </a:spcAft>
                      </a:pPr>
                      <a:r>
                        <a:rPr lang="ru-RU" sz="1100" dirty="0">
                          <a:effectLst/>
                        </a:rPr>
                        <a:t>«Как надо себя вести»</a:t>
                      </a:r>
                    </a:p>
                    <a:p>
                      <a:pPr indent="450215" algn="just">
                        <a:lnSpc>
                          <a:spcPct val="150000"/>
                        </a:lnSpc>
                        <a:spcAft>
                          <a:spcPts val="0"/>
                        </a:spcAft>
                      </a:pPr>
                      <a:r>
                        <a:rPr lang="ru-RU" sz="1100" dirty="0">
                          <a:effectLst/>
                        </a:rPr>
                        <a:t>«Реши проблему»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203" marR="26203"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4397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404664"/>
            <a:ext cx="7209557" cy="1433512"/>
          </a:xfrm>
        </p:spPr>
        <p:txBody>
          <a:bodyPr/>
          <a:lstStyle/>
          <a:p>
            <a:r>
              <a:rPr lang="ru-RU" b="1" dirty="0">
                <a:solidFill>
                  <a:srgbClr val="C00000"/>
                </a:solidFill>
                <a:latin typeface="Times New Roman" panose="02020603050405020304" pitchFamily="18" charset="0"/>
                <a:cs typeface="Times New Roman" panose="02020603050405020304" pitchFamily="18" charset="0"/>
              </a:rPr>
              <a:t>Правила</a:t>
            </a:r>
            <a:r>
              <a:rPr lang="ru-RU" b="1" dirty="0">
                <a:solidFill>
                  <a:srgbClr val="C00000"/>
                </a:solidFill>
              </a:rPr>
              <a:t> </a:t>
            </a:r>
            <a:r>
              <a:rPr lang="ru-RU" b="1" dirty="0">
                <a:solidFill>
                  <a:srgbClr val="C00000"/>
                </a:solidFill>
                <a:latin typeface="Times New Roman" panose="02020603050405020304" pitchFamily="18" charset="0"/>
                <a:cs typeface="Times New Roman" panose="02020603050405020304" pitchFamily="18" charset="0"/>
              </a:rPr>
              <a:t>поведения</a:t>
            </a:r>
            <a:r>
              <a:rPr lang="ru-RU" b="1" dirty="0">
                <a:solidFill>
                  <a:srgbClr val="C00000"/>
                </a:solidFill>
              </a:rPr>
              <a:t> на </a:t>
            </a:r>
            <a:r>
              <a:rPr lang="ru-RU" b="1" dirty="0">
                <a:solidFill>
                  <a:srgbClr val="C00000"/>
                </a:solidFill>
                <a:latin typeface="Times New Roman" panose="02020603050405020304" pitchFamily="18" charset="0"/>
                <a:cs typeface="Times New Roman" panose="02020603050405020304" pitchFamily="18" charset="0"/>
              </a:rPr>
              <a:t>природе</a:t>
            </a:r>
            <a:br>
              <a:rPr lang="ru-RU" b="1" dirty="0">
                <a:solidFill>
                  <a:srgbClr val="C00000"/>
                </a:solidFill>
              </a:rPr>
            </a:br>
            <a:endParaRPr lang="ru-RU" b="1" dirty="0"/>
          </a:p>
        </p:txBody>
      </p:sp>
      <p:sp>
        <p:nvSpPr>
          <p:cNvPr id="4" name="Прямоугольник 3"/>
          <p:cNvSpPr/>
          <p:nvPr/>
        </p:nvSpPr>
        <p:spPr bwMode="auto">
          <a:xfrm>
            <a:off x="0" y="1838176"/>
            <a:ext cx="9144000" cy="41831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0">
              <a:spcBef>
                <a:spcPts val="0"/>
              </a:spcBef>
            </a:pPr>
            <a:r>
              <a:rPr lang="ru-RU" b="1" kern="0" dirty="0"/>
              <a:t>2. Давайте составим памятку </a:t>
            </a:r>
            <a:r>
              <a:rPr lang="ru-RU" b="1" dirty="0"/>
              <a:t>чем можно кормить и чем нельзя их кормить и прикрепить ее вдоль тропы.</a:t>
            </a:r>
            <a:endParaRPr lang="ru-RU" b="1" kern="0" dirty="0"/>
          </a:p>
        </p:txBody>
      </p:sp>
      <p:sp>
        <p:nvSpPr>
          <p:cNvPr id="3" name="Объект 2"/>
          <p:cNvSpPr>
            <a:spLocks noGrp="1"/>
          </p:cNvSpPr>
          <p:nvPr>
            <p:ph idx="1"/>
          </p:nvPr>
        </p:nvSpPr>
        <p:spPr>
          <a:xfrm>
            <a:off x="683568" y="2060848"/>
            <a:ext cx="8228013" cy="4524375"/>
          </a:xfrm>
        </p:spPr>
        <p:txBody>
          <a:bodyPr/>
          <a:lstStyle/>
          <a:p>
            <a:r>
              <a:rPr lang="ru-RU" sz="2400" b="1" dirty="0">
                <a:latin typeface="Times New Roman" panose="02020603050405020304" pitchFamily="18" charset="0"/>
                <a:cs typeface="Times New Roman" panose="02020603050405020304" pitchFamily="18" charset="0"/>
              </a:rPr>
              <a:t>1.Вести себя тихо, не шуметь! Мы в гостях!</a:t>
            </a:r>
          </a:p>
          <a:p>
            <a:r>
              <a:rPr lang="ru-RU" sz="2400" b="1" dirty="0">
                <a:latin typeface="Times New Roman" panose="02020603050405020304" pitchFamily="18" charset="0"/>
                <a:cs typeface="Times New Roman" panose="02020603050405020304" pitchFamily="18" charset="0"/>
              </a:rPr>
              <a:t>2.Беречь деревья, кустарники и травы!</a:t>
            </a:r>
          </a:p>
          <a:p>
            <a:r>
              <a:rPr lang="ru-RU" sz="2400" b="1" dirty="0">
                <a:latin typeface="Times New Roman" panose="02020603050405020304" pitchFamily="18" charset="0"/>
                <a:cs typeface="Times New Roman" panose="02020603050405020304" pitchFamily="18" charset="0"/>
              </a:rPr>
              <a:t>3.Ходить только по проложенным дорожкам!</a:t>
            </a:r>
          </a:p>
          <a:p>
            <a:r>
              <a:rPr lang="ru-RU" sz="2400" b="1" dirty="0">
                <a:latin typeface="Times New Roman" panose="02020603050405020304" pitchFamily="18" charset="0"/>
                <a:cs typeface="Times New Roman" panose="02020603050405020304" pitchFamily="18" charset="0"/>
              </a:rPr>
              <a:t>4.Не мусорить!</a:t>
            </a:r>
          </a:p>
          <a:p>
            <a:r>
              <a:rPr lang="ru-RU" sz="2400" b="1" dirty="0">
                <a:latin typeface="Times New Roman" panose="02020603050405020304" pitchFamily="18" charset="0"/>
                <a:cs typeface="Times New Roman" panose="02020603050405020304" pitchFamily="18" charset="0"/>
              </a:rPr>
              <a:t>5.Нельзя близко подходить и при обнаружении брать в руки представителей животного мира;</a:t>
            </a:r>
          </a:p>
          <a:p>
            <a:r>
              <a:rPr lang="ru-RU" sz="2400" b="1" dirty="0">
                <a:latin typeface="Times New Roman" panose="02020603050405020304" pitchFamily="18" charset="0"/>
                <a:cs typeface="Times New Roman" panose="02020603050405020304" pitchFamily="18" charset="0"/>
              </a:rPr>
              <a:t>6. Нельзя разорять норы, гнезда;</a:t>
            </a:r>
          </a:p>
          <a:p>
            <a:r>
              <a:rPr lang="ru-RU" sz="2400" b="1" dirty="0">
                <a:latin typeface="Times New Roman" panose="02020603050405020304" pitchFamily="18" charset="0"/>
                <a:cs typeface="Times New Roman" panose="02020603050405020304" pitchFamily="18" charset="0"/>
              </a:rPr>
              <a:t>7.Нельзя забирать животных домой из леса.</a:t>
            </a:r>
          </a:p>
          <a:p>
            <a:endParaRPr lang="ru-RU" sz="2400" b="1" dirty="0"/>
          </a:p>
        </p:txBody>
      </p:sp>
    </p:spTree>
    <p:extLst>
      <p:ext uri="{BB962C8B-B14F-4D97-AF65-F5344CB8AC3E}">
        <p14:creationId xmlns:p14="http://schemas.microsoft.com/office/powerpoint/2010/main" val="496381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00000"/>
                </a:solidFill>
                <a:latin typeface="Times New Roman" panose="02020603050405020304" pitchFamily="18" charset="0"/>
                <a:cs typeface="Times New Roman" panose="02020603050405020304" pitchFamily="18" charset="0"/>
              </a:rPr>
              <a:t>Виртуальная экскурсия</a:t>
            </a:r>
          </a:p>
        </p:txBody>
      </p:sp>
      <p:sp>
        <p:nvSpPr>
          <p:cNvPr id="3" name="Объект 2"/>
          <p:cNvSpPr>
            <a:spLocks noGrp="1"/>
          </p:cNvSpPr>
          <p:nvPr>
            <p:ph idx="1"/>
          </p:nvPr>
        </p:nvSpPr>
        <p:spPr>
          <a:xfrm>
            <a:off x="457200" y="1600200"/>
            <a:ext cx="8363272" cy="4524375"/>
          </a:xfrm>
        </p:spPr>
        <p:txBody>
          <a:bodyPr/>
          <a:lstStyle/>
          <a:p>
            <a:r>
              <a:rPr lang="ru-RU" sz="2400" b="1" dirty="0">
                <a:latin typeface="Times New Roman" panose="02020603050405020304" pitchFamily="18" charset="0"/>
                <a:cs typeface="Times New Roman" panose="02020603050405020304" pitchFamily="18" charset="0"/>
              </a:rPr>
              <a:t>Виртуальная экскурсия</a:t>
            </a:r>
            <a:r>
              <a:rPr lang="ru-RU" sz="2400" dirty="0">
                <a:latin typeface="Times New Roman" panose="02020603050405020304" pitchFamily="18" charset="0"/>
                <a:cs typeface="Times New Roman" panose="02020603050405020304" pitchFamily="18" charset="0"/>
              </a:rPr>
              <a:t> – это организационная форма обучения, отличающаяся от реальной экскурсии виртуальным отображением реально существующих объектов с целью создания условий для самостоятельного наблюдения, сбора необходимых фактов и т. д. </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В данном комплексе нами была разработана виртуальная экскурсия на тему:</a:t>
            </a:r>
          </a:p>
          <a:p>
            <a:r>
              <a:rPr lang="ru-RU" sz="2400" b="1" dirty="0">
                <a:solidFill>
                  <a:srgbClr val="C00000"/>
                </a:solidFill>
                <a:latin typeface="Times New Roman" panose="02020603050405020304" pitchFamily="18" charset="0"/>
                <a:cs typeface="Times New Roman" panose="02020603050405020304" pitchFamily="18" charset="0"/>
              </a:rPr>
              <a:t> «Сохраним многообразие птиц и млекопитающих красноярского края: правила поведения в живой природе</a:t>
            </a:r>
          </a:p>
        </p:txBody>
      </p:sp>
    </p:spTree>
    <p:extLst>
      <p:ext uri="{BB962C8B-B14F-4D97-AF65-F5344CB8AC3E}">
        <p14:creationId xmlns:p14="http://schemas.microsoft.com/office/powerpoint/2010/main" val="64368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bwMode="auto">
          <a:xfrm>
            <a:off x="0" y="1412776"/>
            <a:ext cx="9144000" cy="54452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0">
              <a:spcBef>
                <a:spcPts val="0"/>
              </a:spcBef>
            </a:pPr>
            <a:r>
              <a:rPr lang="ru-RU" b="1" kern="0" dirty="0"/>
              <a:t>2. Давайте составим памятку </a:t>
            </a:r>
            <a:r>
              <a:rPr lang="ru-RU" b="1" dirty="0"/>
              <a:t>чем можно кормить и чем нельзя их кормить и прикрепить ее вдоль тропы.</a:t>
            </a:r>
            <a:endParaRPr lang="ru-RU" b="1" kern="0" dirty="0"/>
          </a:p>
        </p:txBody>
      </p:sp>
      <p:sp>
        <p:nvSpPr>
          <p:cNvPr id="2" name="Заголовок 1"/>
          <p:cNvSpPr>
            <a:spLocks noGrp="1"/>
          </p:cNvSpPr>
          <p:nvPr>
            <p:ph type="title"/>
          </p:nvPr>
        </p:nvSpPr>
        <p:spPr>
          <a:xfrm>
            <a:off x="1340382" y="140448"/>
            <a:ext cx="7888919" cy="1433512"/>
          </a:xfrm>
        </p:spPr>
        <p:txBody>
          <a:bodyPr/>
          <a:lstStyle/>
          <a:p>
            <a:r>
              <a:rPr lang="ru-RU" sz="2000" b="1" dirty="0">
                <a:solidFill>
                  <a:srgbClr val="C00000"/>
                </a:solidFill>
              </a:rPr>
              <a:t>«Сохраним многообразие птиц и млекопитающих красноярского края: правила поведения в живой природе»</a:t>
            </a:r>
            <a:endParaRPr lang="ru-RU" sz="4000" dirty="0"/>
          </a:p>
        </p:txBody>
      </p:sp>
      <p:sp>
        <p:nvSpPr>
          <p:cNvPr id="3" name="Объект 2"/>
          <p:cNvSpPr>
            <a:spLocks noGrp="1"/>
          </p:cNvSpPr>
          <p:nvPr>
            <p:ph idx="1"/>
          </p:nvPr>
        </p:nvSpPr>
        <p:spPr>
          <a:xfrm>
            <a:off x="-85301" y="1521017"/>
            <a:ext cx="4491937" cy="1574315"/>
          </a:xfrm>
        </p:spPr>
        <p:txBody>
          <a:bodyPr/>
          <a:lstStyle/>
          <a:p>
            <a:pPr indent="0">
              <a:spcBef>
                <a:spcPts val="0"/>
              </a:spcBef>
            </a:pPr>
            <a:r>
              <a:rPr lang="ru-RU" sz="2000" b="1" dirty="0">
                <a:latin typeface="Times New Roman" panose="02020603050405020304" pitchFamily="18" charset="0"/>
                <a:cs typeface="Times New Roman" panose="02020603050405020304" pitchFamily="18" charset="0"/>
              </a:rPr>
              <a:t>1.Определите по фрагментам, что за животное нам повстречалось: </a:t>
            </a:r>
          </a:p>
        </p:txBody>
      </p:sp>
      <p:pic>
        <p:nvPicPr>
          <p:cNvPr id="1026" name="Picture 2" descr="https://zhivotnyeplanety.ru/wp-content/uploads/2020/12/burunduki-1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094"/>
          <a:stretch/>
        </p:blipFill>
        <p:spPr bwMode="auto">
          <a:xfrm>
            <a:off x="417698" y="2431664"/>
            <a:ext cx="3312368" cy="420547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Осенний листок на прозрачном фоне ПНГ » Скачать прозрачные PNG картинки и  изображени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Объект 2"/>
          <p:cNvSpPr txBox="1">
            <a:spLocks/>
          </p:cNvSpPr>
          <p:nvPr/>
        </p:nvSpPr>
        <p:spPr bwMode="auto">
          <a:xfrm>
            <a:off x="4219245" y="1487269"/>
            <a:ext cx="4491937" cy="157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a:lstStyle>
          <a:p>
            <a:pPr indent="0">
              <a:spcBef>
                <a:spcPts val="0"/>
              </a:spcBef>
            </a:pPr>
            <a:r>
              <a:rPr lang="ru-RU" sz="2000" b="1" kern="0" dirty="0"/>
              <a:t>2</a:t>
            </a:r>
            <a:r>
              <a:rPr lang="ru-RU" sz="2000" b="1" kern="0" dirty="0">
                <a:latin typeface="Times New Roman" panose="02020603050405020304" pitchFamily="18" charset="0"/>
                <a:cs typeface="Times New Roman" panose="02020603050405020304" pitchFamily="18" charset="0"/>
              </a:rPr>
              <a:t>. Давайте составим памятку: </a:t>
            </a:r>
            <a:r>
              <a:rPr lang="ru-RU" sz="2000" b="1" dirty="0">
                <a:latin typeface="Times New Roman" panose="02020603050405020304" pitchFamily="18" charset="0"/>
                <a:cs typeface="Times New Roman" panose="02020603050405020304" pitchFamily="18" charset="0"/>
              </a:rPr>
              <a:t>чем можно кормить бурундука и чем нельзя его кормить и прикрепим ее вдоль тропы.</a:t>
            </a:r>
            <a:endParaRPr lang="ru-RU" sz="2000" b="1" kern="0"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bwMode="auto">
          <a:xfrm>
            <a:off x="4512975" y="3095332"/>
            <a:ext cx="4409524" cy="2947319"/>
          </a:xfrm>
          <a:prstGeom prst="roundRect">
            <a:avLst/>
          </a:prstGeom>
          <a:solidFill>
            <a:schemeClr val="accent3">
              <a:lumMod val="95000"/>
            </a:schemeClr>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1800" b="0" i="0" u="none" strike="noStrike" cap="none" normalizeH="0" baseline="0">
              <a:ln>
                <a:noFill/>
              </a:ln>
              <a:solidFill>
                <a:schemeClr val="bg1"/>
              </a:solidFill>
              <a:effectLst/>
              <a:latin typeface="Arial" charset="0"/>
              <a:cs typeface="Arial" charset="0"/>
            </a:endParaRPr>
          </a:p>
        </p:txBody>
      </p:sp>
      <p:sp>
        <p:nvSpPr>
          <p:cNvPr id="23" name="Объект 2"/>
          <p:cNvSpPr txBox="1">
            <a:spLocks/>
          </p:cNvSpPr>
          <p:nvPr/>
        </p:nvSpPr>
        <p:spPr bwMode="auto">
          <a:xfrm>
            <a:off x="4351409" y="2906396"/>
            <a:ext cx="4515039" cy="3325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a:lstStyle>
          <a:p>
            <a:pPr indent="0">
              <a:spcBef>
                <a:spcPts val="0"/>
              </a:spcBef>
            </a:pPr>
            <a:endParaRPr lang="ru-RU" sz="2000" kern="0" dirty="0"/>
          </a:p>
          <a:p>
            <a:pPr indent="0">
              <a:spcBef>
                <a:spcPts val="0"/>
              </a:spcBef>
            </a:pPr>
            <a:r>
              <a:rPr lang="ru-RU" sz="2000" kern="0" dirty="0">
                <a:latin typeface="Times New Roman" panose="02020603050405020304" pitchFamily="18" charset="0"/>
                <a:cs typeface="Times New Roman" panose="02020603050405020304" pitchFamily="18" charset="0"/>
              </a:rPr>
              <a:t>Бурундука можно кормить </a:t>
            </a:r>
            <a:r>
              <a:rPr lang="ru-RU" sz="2000" b="1" kern="0" dirty="0">
                <a:latin typeface="Times New Roman" panose="02020603050405020304" pitchFamily="18" charset="0"/>
                <a:cs typeface="Times New Roman" panose="02020603050405020304" pitchFamily="18" charset="0"/>
              </a:rPr>
              <a:t>семенами овса и льна, семечками и сушенными ягодами и фруктами.</a:t>
            </a:r>
          </a:p>
          <a:p>
            <a:pPr indent="0">
              <a:spcBef>
                <a:spcPts val="0"/>
              </a:spcBef>
            </a:pPr>
            <a:r>
              <a:rPr lang="ru-RU" sz="2000" kern="0" dirty="0">
                <a:latin typeface="Times New Roman" panose="02020603050405020304" pitchFamily="18" charset="0"/>
                <a:cs typeface="Times New Roman" panose="02020603050405020304" pitchFamily="18" charset="0"/>
              </a:rPr>
              <a:t>Нельзя кормить бутербродами, чипсами и конфетами и другой едой, которую бурундук не может добыть в дикой природе. Это может привести к гибели. </a:t>
            </a:r>
          </a:p>
        </p:txBody>
      </p:sp>
      <p:sp>
        <p:nvSpPr>
          <p:cNvPr id="10" name="AutoShape 18" descr="Кира-скрап - клипарт и рамки на прозрачном фон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4" name="Picture 20" descr="Кира-скрап - клипарт и рамки на прозрачном фон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969" y="5319476"/>
            <a:ext cx="941213" cy="108637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Группа 28"/>
          <p:cNvGrpSpPr/>
          <p:nvPr/>
        </p:nvGrpSpPr>
        <p:grpSpPr>
          <a:xfrm rot="14775225">
            <a:off x="314004" y="2647165"/>
            <a:ext cx="3571260" cy="3028807"/>
            <a:chOff x="1990595" y="4139330"/>
            <a:chExt cx="3571260" cy="3028807"/>
          </a:xfrm>
        </p:grpSpPr>
        <p:pic>
          <p:nvPicPr>
            <p:cNvPr id="30" name="Picture 14" descr="Осенний кленовый лист - Png картинки и иконки без фон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25155">
              <a:off x="3795479" y="4139330"/>
              <a:ext cx="1542932" cy="198884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Группа 30"/>
            <p:cNvGrpSpPr/>
            <p:nvPr/>
          </p:nvGrpSpPr>
          <p:grpSpPr>
            <a:xfrm>
              <a:off x="1990595" y="4483582"/>
              <a:ext cx="3571260" cy="2684555"/>
              <a:chOff x="1862489" y="4499645"/>
              <a:chExt cx="3571260" cy="2684555"/>
            </a:xfrm>
          </p:grpSpPr>
          <p:pic>
            <p:nvPicPr>
              <p:cNvPr id="32" name="Picture 14" descr="Осенний кленовый лист - Png картинки и иконки без фон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25155">
                <a:off x="2662567" y="5195360"/>
                <a:ext cx="1542932" cy="198884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Осенний кленовый лист - Png картинки и иконки без фон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25155">
                <a:off x="2772547" y="4525295"/>
                <a:ext cx="1542932" cy="198884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Осенний кленовый лист - Png картинки и иконки без фон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25155">
                <a:off x="2130906" y="4616692"/>
                <a:ext cx="1542932" cy="198884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Осенний кленовый лист - Png картинки и иконки без фон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25155">
                <a:off x="2995990" y="4499645"/>
                <a:ext cx="1542932" cy="198884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4" descr="Осенний кленовый лист - Png картинки и иконки без фон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25155">
                <a:off x="3829173" y="5065309"/>
                <a:ext cx="1542932" cy="198884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Осенний кленовый лист - Png картинки и иконки без фон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25155">
                <a:off x="1862489" y="5020448"/>
                <a:ext cx="1542932" cy="198884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Осенний кленовый лист - Png картинки и иконки без фон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25155">
                <a:off x="3890817" y="4512470"/>
                <a:ext cx="1542932" cy="198884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0221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bwMode="auto">
          <a:xfrm>
            <a:off x="0" y="1231406"/>
            <a:ext cx="9144000" cy="54452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0">
              <a:spcBef>
                <a:spcPts val="0"/>
              </a:spcBef>
            </a:pPr>
            <a:r>
              <a:rPr lang="ru-RU" b="1" kern="0" dirty="0"/>
              <a:t>2. Давайте составим памятку </a:t>
            </a:r>
            <a:r>
              <a:rPr lang="ru-RU" b="1" dirty="0"/>
              <a:t>чем можно кормить и чем нельзя их кормить и прикрепить ее вдоль тропы.</a:t>
            </a:r>
            <a:endParaRPr lang="ru-RU" b="1" kern="0" dirty="0"/>
          </a:p>
        </p:txBody>
      </p:sp>
      <p:sp>
        <p:nvSpPr>
          <p:cNvPr id="2" name="Заголовок 1"/>
          <p:cNvSpPr>
            <a:spLocks noGrp="1"/>
          </p:cNvSpPr>
          <p:nvPr>
            <p:ph type="title"/>
          </p:nvPr>
        </p:nvSpPr>
        <p:spPr>
          <a:xfrm>
            <a:off x="1340382" y="140448"/>
            <a:ext cx="7888919" cy="1433512"/>
          </a:xfrm>
        </p:spPr>
        <p:txBody>
          <a:bodyPr/>
          <a:lstStyle/>
          <a:p>
            <a:r>
              <a:rPr lang="ru-RU" sz="2000" b="1" dirty="0">
                <a:solidFill>
                  <a:srgbClr val="C00000"/>
                </a:solidFill>
              </a:rPr>
              <a:t>«Сохраним многообразие птиц и млекопитающих красноярского края: правила поведения в живой природе»</a:t>
            </a:r>
            <a:endParaRPr lang="ru-RU" sz="4000" dirty="0"/>
          </a:p>
        </p:txBody>
      </p:sp>
      <p:sp>
        <p:nvSpPr>
          <p:cNvPr id="3" name="Объект 2"/>
          <p:cNvSpPr>
            <a:spLocks noGrp="1"/>
          </p:cNvSpPr>
          <p:nvPr>
            <p:ph idx="1"/>
          </p:nvPr>
        </p:nvSpPr>
        <p:spPr>
          <a:xfrm>
            <a:off x="1049367" y="1406608"/>
            <a:ext cx="8185693" cy="1574315"/>
          </a:xfrm>
        </p:spPr>
        <p:txBody>
          <a:bodyPr/>
          <a:lstStyle/>
          <a:p>
            <a:pPr indent="0">
              <a:spcBef>
                <a:spcPts val="0"/>
              </a:spcBef>
            </a:pPr>
            <a:r>
              <a:rPr lang="ru-RU" sz="2000" b="1" dirty="0">
                <a:latin typeface="Times New Roman" panose="02020603050405020304" pitchFamily="18" charset="0"/>
                <a:cs typeface="Times New Roman" panose="02020603050405020304" pitchFamily="18" charset="0"/>
              </a:rPr>
              <a:t>1.Определите, следы какого животного мы повстречали:</a:t>
            </a:r>
          </a:p>
        </p:txBody>
      </p:sp>
      <p:sp>
        <p:nvSpPr>
          <p:cNvPr id="4" name="AutoShape 10" descr="Осенний листок на прозрачном фоне ПНГ » Скачать прозрачные PNG картинки и  изображени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0" name="Picture 2" descr="https://klkfavorit.ru/wp-content/uploads/e/d/d/eddaa986498fba327bb7148b41acf56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068232"/>
            <a:ext cx="6109797" cy="460839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па 6"/>
          <p:cNvGrpSpPr/>
          <p:nvPr/>
        </p:nvGrpSpPr>
        <p:grpSpPr>
          <a:xfrm>
            <a:off x="1615509" y="1579863"/>
            <a:ext cx="3571260" cy="3028807"/>
            <a:chOff x="1990595" y="4139330"/>
            <a:chExt cx="3571260" cy="3028807"/>
          </a:xfrm>
        </p:grpSpPr>
        <p:pic>
          <p:nvPicPr>
            <p:cNvPr id="1038" name="Picture 14" descr="Осенний кленовый лист - Png картинки и иконки без фон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5155">
              <a:off x="3795479" y="4139330"/>
              <a:ext cx="1542932" cy="198884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Группа 5"/>
            <p:cNvGrpSpPr/>
            <p:nvPr/>
          </p:nvGrpSpPr>
          <p:grpSpPr>
            <a:xfrm>
              <a:off x="1990595" y="4483582"/>
              <a:ext cx="3571260" cy="2684555"/>
              <a:chOff x="1862489" y="4499645"/>
              <a:chExt cx="3571260" cy="2684555"/>
            </a:xfrm>
          </p:grpSpPr>
          <p:pic>
            <p:nvPicPr>
              <p:cNvPr id="14" name="Picture 14" descr="Осенний кленовый лист - Png картинки и иконки без фон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5155">
                <a:off x="2662567" y="5195360"/>
                <a:ext cx="1542932" cy="19888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Осенний кленовый лист - Png картинки и иконки без фон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5155">
                <a:off x="2772547" y="4525295"/>
                <a:ext cx="1542932" cy="19888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Осенний кленовый лист - Png картинки и иконки без фон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5155">
                <a:off x="2130906" y="4616692"/>
                <a:ext cx="1542932" cy="19888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Осенний кленовый лист - Png картинки и иконки без фон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5155">
                <a:off x="2995990" y="4499645"/>
                <a:ext cx="1542932" cy="19888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Осенний кленовый лист - Png картинки и иконки без фон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5155">
                <a:off x="3829173" y="5065309"/>
                <a:ext cx="1542932" cy="19888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Осенний кленовый лист - Png картинки и иконки без фон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5155">
                <a:off x="1862489" y="5020448"/>
                <a:ext cx="1542932" cy="19888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Осенний кленовый лист - Png картинки и иконки без фон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5155">
                <a:off x="3890817" y="4512470"/>
                <a:ext cx="1542932" cy="198884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1381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bwMode="auto">
          <a:xfrm>
            <a:off x="5834" y="1406608"/>
            <a:ext cx="9138166" cy="52493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ru-RU" dirty="0"/>
              <a:t>Запомните! Если вы хотите завести домашнего питомца, то вы должны понимать, что берете ответственность за его жизнь! Нельзя своего домашнего питомца просто выбросить на улицу, он живое существо! Перед тем как решите взять животное к себе домой, подумайте если у вас и у ваших близких достаточно времени, чтобы уделять ему внимание. Сможете ли вы правильно за ним ухаживать, выгуливать, кормить.  </a:t>
            </a:r>
          </a:p>
          <a:p>
            <a:r>
              <a:rPr lang="ru-RU" dirty="0"/>
              <a:t>Все начинается с малого! Охрана и сбережение природы — это не только заповедники и национальные парки, это и поступки каждого из нас! </a:t>
            </a:r>
          </a:p>
        </p:txBody>
      </p:sp>
      <p:sp>
        <p:nvSpPr>
          <p:cNvPr id="2" name="Заголовок 1"/>
          <p:cNvSpPr>
            <a:spLocks noGrp="1"/>
          </p:cNvSpPr>
          <p:nvPr>
            <p:ph type="title"/>
          </p:nvPr>
        </p:nvSpPr>
        <p:spPr>
          <a:xfrm>
            <a:off x="1340382" y="140448"/>
            <a:ext cx="7888919" cy="1433512"/>
          </a:xfrm>
        </p:spPr>
        <p:txBody>
          <a:bodyPr/>
          <a:lstStyle/>
          <a:p>
            <a:r>
              <a:rPr lang="ru-RU" sz="2000" b="1" dirty="0">
                <a:solidFill>
                  <a:srgbClr val="C00000"/>
                </a:solidFill>
                <a:latin typeface="Times New Roman" panose="02020603050405020304" pitchFamily="18" charset="0"/>
                <a:cs typeface="Times New Roman" panose="02020603050405020304" pitchFamily="18" charset="0"/>
              </a:rPr>
              <a:t>«Сохраним многообразие птиц и млекопитающих красноярского края: правила поведения в живой природе»</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49367" y="1406608"/>
            <a:ext cx="8185693" cy="1574315"/>
          </a:xfrm>
        </p:spPr>
        <p:txBody>
          <a:bodyPr/>
          <a:lstStyle/>
          <a:p>
            <a:pPr algn="ctr"/>
            <a:r>
              <a:rPr lang="ru-RU" sz="2800" dirty="0"/>
              <a:t>«Мы в ответе за тех, кого приручили!»</a:t>
            </a:r>
          </a:p>
        </p:txBody>
      </p:sp>
      <p:sp>
        <p:nvSpPr>
          <p:cNvPr id="4" name="AutoShape 10" descr="Осенний листок на прозрачном фоне ПНГ » Скачать прозрачные PNG картинки и  изображени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6" name="Picture 4" descr="https://sreda24.ru/media/k2/items/cache/367d925b6e15fb6e19d64f21777bb664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960" y="4281822"/>
            <a:ext cx="3008784" cy="20038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krasrab.ru/media/3/5/6/6/6/mat9327/original_photo-thumb_19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78"/>
          <a:stretch/>
        </p:blipFill>
        <p:spPr bwMode="auto">
          <a:xfrm>
            <a:off x="663960" y="2204864"/>
            <a:ext cx="2976265" cy="1826436"/>
          </a:xfrm>
          <a:prstGeom prst="rect">
            <a:avLst/>
          </a:prstGeom>
          <a:noFill/>
          <a:extLst>
            <a:ext uri="{909E8E84-426E-40DD-AFC4-6F175D3DCCD1}">
              <a14:hiddenFill xmlns:a14="http://schemas.microsoft.com/office/drawing/2010/main">
                <a:solidFill>
                  <a:srgbClr val="FFFFFF"/>
                </a:solidFill>
              </a14:hiddenFill>
            </a:ext>
          </a:extLst>
        </p:spPr>
      </p:pic>
      <p:sp>
        <p:nvSpPr>
          <p:cNvPr id="23" name="Скругленный прямоугольник 22"/>
          <p:cNvSpPr/>
          <p:nvPr/>
        </p:nvSpPr>
        <p:spPr bwMode="auto">
          <a:xfrm>
            <a:off x="4052317" y="1997120"/>
            <a:ext cx="4870182" cy="4288552"/>
          </a:xfrm>
          <a:prstGeom prst="roundRect">
            <a:avLst/>
          </a:prstGeom>
          <a:solidFill>
            <a:schemeClr val="accent3">
              <a:lumMod val="95000"/>
            </a:schemeClr>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1800" b="0" i="0" u="none" strike="noStrike" cap="none" normalizeH="0" baseline="0">
              <a:ln>
                <a:noFill/>
              </a:ln>
              <a:solidFill>
                <a:schemeClr val="bg1"/>
              </a:solidFill>
              <a:effectLst/>
              <a:latin typeface="Arial" charset="0"/>
              <a:cs typeface="Arial" charset="0"/>
            </a:endParaRPr>
          </a:p>
        </p:txBody>
      </p:sp>
      <p:sp>
        <p:nvSpPr>
          <p:cNvPr id="22" name="Объект 2"/>
          <p:cNvSpPr txBox="1">
            <a:spLocks/>
          </p:cNvSpPr>
          <p:nvPr/>
        </p:nvSpPr>
        <p:spPr bwMode="auto">
          <a:xfrm>
            <a:off x="4079645" y="2107216"/>
            <a:ext cx="4800674" cy="406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a:lstStyle>
          <a:p>
            <a:pPr indent="0">
              <a:spcBef>
                <a:spcPts val="0"/>
              </a:spcBef>
            </a:pPr>
            <a:r>
              <a:rPr lang="ru-RU" sz="2000" b="1" dirty="0">
                <a:solidFill>
                  <a:srgbClr val="FF0000"/>
                </a:solidFill>
                <a:latin typeface="Times New Roman" panose="02020603050405020304" pitchFamily="18" charset="0"/>
                <a:cs typeface="Times New Roman" panose="02020603050405020304" pitchFamily="18" charset="0"/>
              </a:rPr>
              <a:t>Запомните! </a:t>
            </a:r>
          </a:p>
          <a:p>
            <a:pPr indent="0">
              <a:spcBef>
                <a:spcPts val="0"/>
              </a:spcBef>
            </a:pPr>
            <a:r>
              <a:rPr lang="ru-RU" sz="2000" dirty="0">
                <a:latin typeface="Times New Roman" panose="02020603050405020304" pitchFamily="18" charset="0"/>
                <a:cs typeface="Times New Roman" panose="02020603050405020304" pitchFamily="18" charset="0"/>
              </a:rPr>
              <a:t>Если вы хотите завести домашнего питомца, то вы должны понимать, что берете ответственность за его жизнь! Нельзя своего домашнего питомца просто выбросить на улицу, он живое существо! Перед тем как решите взять животное к себе домой, подумайте, если у вас и у ваших близких достаточно времени, чтобы уделять ему внимание. Сможете ли вы правильно за ним ухаживать, выгуливать, кормить.  </a:t>
            </a:r>
          </a:p>
          <a:p>
            <a:pPr indent="0">
              <a:spcBef>
                <a:spcPts val="0"/>
              </a:spcBef>
            </a:pPr>
            <a:endParaRPr lang="ru-RU" sz="2000" b="1" kern="0" dirty="0"/>
          </a:p>
        </p:txBody>
      </p:sp>
    </p:spTree>
    <p:extLst>
      <p:ext uri="{BB962C8B-B14F-4D97-AF65-F5344CB8AC3E}">
        <p14:creationId xmlns:p14="http://schemas.microsoft.com/office/powerpoint/2010/main" val="117415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bwMode="auto">
          <a:xfrm>
            <a:off x="5834" y="1406608"/>
            <a:ext cx="9138166" cy="52493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ru-RU" dirty="0"/>
              <a:t>Запомните! Если вы хотите завести домашнего питомца, то вы должны понимать, что берете ответственность за его жизнь! Нельзя своего домашнего питомца просто выбросить на улицу, он живое существо! Перед тем как решите взять животное к себе домой, подумайте если у вас и у ваших близких достаточно времени, чтобы уделять ему внимание. Сможете ли вы правильно за ним ухаживать, выгуливать, кормить.  </a:t>
            </a:r>
          </a:p>
          <a:p>
            <a:r>
              <a:rPr lang="ru-RU" dirty="0"/>
              <a:t>Все начинается с малого! Охрана и сбережение природы — это не только заповедники и национальные парки, это и поступки каждого из нас! </a:t>
            </a:r>
          </a:p>
        </p:txBody>
      </p:sp>
      <p:sp>
        <p:nvSpPr>
          <p:cNvPr id="3" name="Объект 2"/>
          <p:cNvSpPr>
            <a:spLocks noGrp="1"/>
          </p:cNvSpPr>
          <p:nvPr>
            <p:ph idx="1"/>
          </p:nvPr>
        </p:nvSpPr>
        <p:spPr>
          <a:xfrm>
            <a:off x="457200" y="2564904"/>
            <a:ext cx="8228013" cy="3559671"/>
          </a:xfrm>
        </p:spPr>
        <p:txBody>
          <a:bodyPr/>
          <a:lstStyle/>
          <a:p>
            <a:r>
              <a:rPr lang="ru-RU" dirty="0">
                <a:latin typeface="Times New Roman" panose="02020603050405020304" pitchFamily="18" charset="0"/>
                <a:cs typeface="Times New Roman" panose="02020603050405020304" pitchFamily="18" charset="0"/>
              </a:rPr>
              <a:t>    Все начинается с малого! Охрана и сбережение природы — это не только заповедники и национальные парки, это и поступки каждого из нас</a:t>
            </a:r>
            <a:r>
              <a:rPr lang="ru-RU" dirty="0"/>
              <a:t>! </a:t>
            </a:r>
          </a:p>
          <a:p>
            <a:endParaRPr lang="ru-RU" dirty="0"/>
          </a:p>
        </p:txBody>
      </p:sp>
    </p:spTree>
    <p:extLst>
      <p:ext uri="{BB962C8B-B14F-4D97-AF65-F5344CB8AC3E}">
        <p14:creationId xmlns:p14="http://schemas.microsoft.com/office/powerpoint/2010/main" val="1089907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B1B749-19CD-4488-A7C9-510F5EE8C73F}"/>
              </a:ext>
            </a:extLst>
          </p:cNvPr>
          <p:cNvSpPr>
            <a:spLocks noGrp="1"/>
          </p:cNvSpPr>
          <p:nvPr>
            <p:ph type="title"/>
          </p:nvPr>
        </p:nvSpPr>
        <p:spPr>
          <a:xfrm>
            <a:off x="683568" y="332656"/>
            <a:ext cx="8228013" cy="1433512"/>
          </a:xfrm>
        </p:spPr>
        <p:txBody>
          <a:bodyPr/>
          <a:lstStyle/>
          <a:p>
            <a:r>
              <a:rPr lang="ru-RU" dirty="0">
                <a:solidFill>
                  <a:srgbClr val="C00000"/>
                </a:solidFill>
                <a:latin typeface="Times New Roman" panose="02020603050405020304" pitchFamily="18" charset="0"/>
                <a:cs typeface="Times New Roman" panose="02020603050405020304" pitchFamily="18" charset="0"/>
              </a:rPr>
              <a:t>Вывод</a:t>
            </a:r>
          </a:p>
        </p:txBody>
      </p:sp>
      <p:sp>
        <p:nvSpPr>
          <p:cNvPr id="3" name="Объект 2">
            <a:extLst>
              <a:ext uri="{FF2B5EF4-FFF2-40B4-BE49-F238E27FC236}">
                <a16:creationId xmlns:a16="http://schemas.microsoft.com/office/drawing/2014/main" id="{034AE672-91CE-45BD-AD41-4BEDECFA3015}"/>
              </a:ext>
            </a:extLst>
          </p:cNvPr>
          <p:cNvSpPr>
            <a:spLocks noGrp="1"/>
          </p:cNvSpPr>
          <p:nvPr>
            <p:ph idx="1"/>
          </p:nvPr>
        </p:nvSpPr>
        <p:spPr>
          <a:xfrm>
            <a:off x="539552" y="1268760"/>
            <a:ext cx="8228013" cy="4524375"/>
          </a:xfrm>
        </p:spPr>
        <p:txBody>
          <a:bodyPr/>
          <a:lstStyle/>
          <a:p>
            <a:r>
              <a:rPr lang="ru-RU" sz="2800">
                <a:latin typeface="Times New Roman" panose="02020603050405020304" pitchFamily="18" charset="0"/>
                <a:cs typeface="Times New Roman" panose="02020603050405020304" pitchFamily="18" charset="0"/>
              </a:rPr>
              <a:t>        Таким </a:t>
            </a:r>
            <a:r>
              <a:rPr lang="ru-RU" sz="2800" dirty="0">
                <a:latin typeface="Times New Roman" panose="02020603050405020304" pitchFamily="18" charset="0"/>
                <a:cs typeface="Times New Roman" panose="02020603050405020304" pitchFamily="18" charset="0"/>
              </a:rPr>
              <a:t>образом, гипотеза подтверждена:</a:t>
            </a:r>
          </a:p>
          <a:p>
            <a:r>
              <a:rPr lang="ru-RU" sz="2800" dirty="0">
                <a:latin typeface="Times New Roman" panose="02020603050405020304" pitchFamily="18" charset="0"/>
                <a:cs typeface="Times New Roman" panose="02020603050405020304" pitchFamily="18" charset="0"/>
              </a:rPr>
              <a:t>    актуальное состояние знаний младших школьников о разнообразии, особенностях образа жизни, взаимосвязях в живой природе (в том числе цепей питания) млекопитающих и птиц национального парка «Столбы» Красноярского края находятся преимущественно на низком и среднем уровне.</a:t>
            </a:r>
          </a:p>
          <a:p>
            <a:r>
              <a:rPr lang="ru-RU" sz="2800" dirty="0">
                <a:latin typeface="Times New Roman" panose="02020603050405020304" pitchFamily="18" charset="0"/>
                <a:cs typeface="Times New Roman" panose="02020603050405020304" pitchFamily="18" charset="0"/>
              </a:rPr>
              <a:t>   Наглядные средства, реализуемые через мультимедийные технологии, помогут расширению знаний учащихся о животных в рамках внеклассного обучения.</a:t>
            </a:r>
          </a:p>
        </p:txBody>
      </p:sp>
    </p:spTree>
    <p:extLst>
      <p:ext uri="{BB962C8B-B14F-4D97-AF65-F5344CB8AC3E}">
        <p14:creationId xmlns:p14="http://schemas.microsoft.com/office/powerpoint/2010/main" val="919243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3124CBF-CDA0-46D8-BEED-0E1D3CD5CC89}"/>
              </a:ext>
            </a:extLst>
          </p:cNvPr>
          <p:cNvSpPr>
            <a:spLocks noGrp="1"/>
          </p:cNvSpPr>
          <p:nvPr>
            <p:ph type="ctrTitle"/>
          </p:nvPr>
        </p:nvSpPr>
        <p:spPr>
          <a:xfrm>
            <a:off x="467544" y="2132856"/>
            <a:ext cx="8458200" cy="2162671"/>
          </a:xfrm>
        </p:spPr>
        <p:txBody>
          <a:bodyPr/>
          <a:lstStyle/>
          <a:p>
            <a:r>
              <a:rPr lang="ru-RU" sz="6000" b="1" dirty="0">
                <a:solidFill>
                  <a:srgbClr val="C00000"/>
                </a:solidFill>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343601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1477963"/>
            <a:ext cx="9144000" cy="48912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1800" b="0" i="0" u="none" strike="noStrike" cap="none" normalizeH="0" baseline="0">
              <a:ln>
                <a:noFill/>
              </a:ln>
              <a:solidFill>
                <a:schemeClr val="bg1"/>
              </a:solidFill>
              <a:effectLst/>
              <a:latin typeface="Arial" charset="0"/>
              <a:cs typeface="Arial" charset="0"/>
            </a:endParaRPr>
          </a:p>
        </p:txBody>
      </p:sp>
      <p:sp>
        <p:nvSpPr>
          <p:cNvPr id="3" name="Объект 2">
            <a:extLst>
              <a:ext uri="{FF2B5EF4-FFF2-40B4-BE49-F238E27FC236}">
                <a16:creationId xmlns:a16="http://schemas.microsoft.com/office/drawing/2014/main" id="{5EA7F8F6-471A-4D21-9699-9AA3E564E9AF}"/>
              </a:ext>
            </a:extLst>
          </p:cNvPr>
          <p:cNvSpPr>
            <a:spLocks noGrp="1"/>
          </p:cNvSpPr>
          <p:nvPr>
            <p:ph idx="1"/>
          </p:nvPr>
        </p:nvSpPr>
        <p:spPr>
          <a:xfrm>
            <a:off x="457199" y="1844824"/>
            <a:ext cx="8228013" cy="4524375"/>
          </a:xfrm>
        </p:spPr>
        <p:txBody>
          <a:bodyPr/>
          <a:lstStyle/>
          <a:p>
            <a:r>
              <a:rPr lang="ru-RU" dirty="0">
                <a:solidFill>
                  <a:srgbClr val="C00000"/>
                </a:solidFill>
                <a:latin typeface="Times New Roman" panose="02020603050405020304" pitchFamily="18" charset="0"/>
                <a:cs typeface="Times New Roman" panose="02020603050405020304" pitchFamily="18" charset="0"/>
              </a:rPr>
              <a:t>Цель исследования  </a:t>
            </a:r>
            <a:r>
              <a:rPr lang="ru-RU" dirty="0">
                <a:latin typeface="Times New Roman" panose="02020603050405020304" pitchFamily="18" charset="0"/>
                <a:cs typeface="Times New Roman" panose="02020603050405020304" pitchFamily="18" charset="0"/>
              </a:rPr>
              <a:t>изучить актуальный уровень знаний младших школьников о млекопитающих и птицах Красноярского края и разработать комплекс классных часов для его расширения.</a:t>
            </a:r>
          </a:p>
          <a:p>
            <a:endParaRPr lang="ru-RU"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1562100"/>
            <a:ext cx="9144000" cy="48912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1800" b="0" i="0" u="none" strike="noStrike" cap="none" normalizeH="0" baseline="0">
              <a:ln>
                <a:noFill/>
              </a:ln>
              <a:solidFill>
                <a:schemeClr val="bg1"/>
              </a:solidFill>
              <a:effectLst/>
              <a:latin typeface="Arial" charset="0"/>
              <a:cs typeface="Arial" charset="0"/>
            </a:endParaRPr>
          </a:p>
        </p:txBody>
      </p:sp>
      <p:sp>
        <p:nvSpPr>
          <p:cNvPr id="3" name="Объект 2">
            <a:extLst>
              <a:ext uri="{FF2B5EF4-FFF2-40B4-BE49-F238E27FC236}">
                <a16:creationId xmlns:a16="http://schemas.microsoft.com/office/drawing/2014/main" id="{2AC08AD2-6F28-4EA6-82A5-78DD38335A25}"/>
              </a:ext>
            </a:extLst>
          </p:cNvPr>
          <p:cNvSpPr>
            <a:spLocks noGrp="1"/>
          </p:cNvSpPr>
          <p:nvPr>
            <p:ph idx="1"/>
          </p:nvPr>
        </p:nvSpPr>
        <p:spPr/>
        <p:txBody>
          <a:bodyPr/>
          <a:lstStyle/>
          <a:p>
            <a:r>
              <a:rPr lang="ru-RU" dirty="0">
                <a:solidFill>
                  <a:srgbClr val="C00000"/>
                </a:solidFill>
                <a:latin typeface="Times New Roman" panose="02020603050405020304" pitchFamily="18" charset="0"/>
                <a:cs typeface="Times New Roman" panose="02020603050405020304" pitchFamily="18" charset="0"/>
              </a:rPr>
              <a:t>Объект исследования: </a:t>
            </a:r>
            <a:r>
              <a:rPr lang="ru-RU" dirty="0">
                <a:latin typeface="Times New Roman" panose="02020603050405020304" pitchFamily="18" charset="0"/>
                <a:cs typeface="Times New Roman" panose="02020603050405020304" pitchFamily="18" charset="0"/>
              </a:rPr>
              <a:t>процесс расширения знаний младших школьников о млекопитающих и птицах Красноярского края на примере национального парка «Столбы».</a:t>
            </a:r>
          </a:p>
          <a:p>
            <a:r>
              <a:rPr lang="ru-RU" dirty="0">
                <a:solidFill>
                  <a:srgbClr val="C00000"/>
                </a:solidFill>
                <a:latin typeface="Times New Roman" panose="02020603050405020304" pitchFamily="18" charset="0"/>
                <a:cs typeface="Times New Roman" panose="02020603050405020304" pitchFamily="18" charset="0"/>
              </a:rPr>
              <a:t>Предмет исследования: </a:t>
            </a:r>
            <a:r>
              <a:rPr lang="ru-RU" dirty="0">
                <a:latin typeface="Times New Roman" panose="02020603050405020304" pitchFamily="18" charset="0"/>
                <a:cs typeface="Times New Roman" panose="02020603050405020304" pitchFamily="18" charset="0"/>
              </a:rPr>
              <a:t>актуальное состояние знаний младших школьников о млекопитающих и птицах и условия его изменения. </a:t>
            </a:r>
          </a:p>
          <a:p>
            <a:endParaRPr lang="ru-RU" dirty="0"/>
          </a:p>
        </p:txBody>
      </p:sp>
    </p:spTree>
    <p:extLst>
      <p:ext uri="{BB962C8B-B14F-4D97-AF65-F5344CB8AC3E}">
        <p14:creationId xmlns:p14="http://schemas.microsoft.com/office/powerpoint/2010/main" val="22750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90AD74-E308-4DE6-972E-3664A0027FD1}"/>
              </a:ext>
            </a:extLst>
          </p:cNvPr>
          <p:cNvSpPr>
            <a:spLocks noGrp="1"/>
          </p:cNvSpPr>
          <p:nvPr>
            <p:ph type="title"/>
          </p:nvPr>
        </p:nvSpPr>
        <p:spPr/>
        <p:txBody>
          <a:bodyPr/>
          <a:lstStyle/>
          <a:p>
            <a:r>
              <a:rPr lang="ru-RU" dirty="0">
                <a:solidFill>
                  <a:srgbClr val="C00000"/>
                </a:solidFill>
                <a:latin typeface="Times New Roman" panose="02020603050405020304" pitchFamily="18" charset="0"/>
                <a:cs typeface="Times New Roman" panose="02020603050405020304" pitchFamily="18" charset="0"/>
              </a:rPr>
              <a:t>Гипотеза</a:t>
            </a:r>
          </a:p>
        </p:txBody>
      </p:sp>
      <p:sp>
        <p:nvSpPr>
          <p:cNvPr id="4" name="Прямоугольник 3"/>
          <p:cNvSpPr/>
          <p:nvPr/>
        </p:nvSpPr>
        <p:spPr bwMode="auto">
          <a:xfrm>
            <a:off x="0" y="1562100"/>
            <a:ext cx="9144000" cy="48912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1800" b="0" i="0" u="none" strike="noStrike" cap="none" normalizeH="0" baseline="0">
              <a:ln>
                <a:noFill/>
              </a:ln>
              <a:solidFill>
                <a:schemeClr val="bg1"/>
              </a:solidFill>
              <a:effectLst/>
              <a:latin typeface="Arial" charset="0"/>
              <a:cs typeface="Arial" charset="0"/>
            </a:endParaRPr>
          </a:p>
        </p:txBody>
      </p:sp>
      <p:sp>
        <p:nvSpPr>
          <p:cNvPr id="3" name="Объект 2">
            <a:extLst>
              <a:ext uri="{FF2B5EF4-FFF2-40B4-BE49-F238E27FC236}">
                <a16:creationId xmlns:a16="http://schemas.microsoft.com/office/drawing/2014/main" id="{EE0765E2-E521-4BF6-9282-6961BA71FF6C}"/>
              </a:ext>
            </a:extLst>
          </p:cNvPr>
          <p:cNvSpPr>
            <a:spLocks noGrp="1"/>
          </p:cNvSpPr>
          <p:nvPr>
            <p:ph idx="1"/>
          </p:nvPr>
        </p:nvSpPr>
        <p:spPr>
          <a:xfrm>
            <a:off x="457200" y="1562100"/>
            <a:ext cx="8228013" cy="4524375"/>
          </a:xfrm>
        </p:spPr>
        <p:txBody>
          <a:bodyPr/>
          <a:lstStyle/>
          <a:p>
            <a:pPr marL="0" indent="0">
              <a:buNone/>
            </a:pPr>
            <a:r>
              <a:rPr lang="ru-RU" sz="2800" b="1" dirty="0">
                <a:latin typeface="Times New Roman" panose="02020603050405020304" pitchFamily="18" charset="0"/>
                <a:cs typeface="Times New Roman" panose="02020603050405020304" pitchFamily="18" charset="0"/>
              </a:rPr>
              <a:t>Гипотеза исследования: </a:t>
            </a:r>
            <a:r>
              <a:rPr lang="ru-RU" sz="2800" dirty="0">
                <a:latin typeface="Times New Roman" panose="02020603050405020304" pitchFamily="18" charset="0"/>
                <a:cs typeface="Times New Roman" panose="02020603050405020304" pitchFamily="18" charset="0"/>
              </a:rPr>
              <a:t>актуальное состояние знаний о многообразии животных Красноярского края определяется способностью учащихся узнавать и называть представителей животного мира, особенности их образа жизни, питания, основные правила нравственного поведения и взаимосвязи в природе, воспроизводить знания, закрепленные в памяти и находится преимущественно на низком и среднем уровнях. </a:t>
            </a:r>
            <a:endParaRPr lang="ru-RU" sz="40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3292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A30AC2-5AE5-4326-91FD-74B69257C670}"/>
              </a:ext>
            </a:extLst>
          </p:cNvPr>
          <p:cNvSpPr>
            <a:spLocks noGrp="1"/>
          </p:cNvSpPr>
          <p:nvPr>
            <p:ph type="title"/>
          </p:nvPr>
        </p:nvSpPr>
        <p:spPr/>
        <p:txBody>
          <a:bodyPr/>
          <a:lstStyle/>
          <a:p>
            <a:r>
              <a:rPr lang="ru-RU" dirty="0">
                <a:solidFill>
                  <a:srgbClr val="C00000"/>
                </a:solidFill>
                <a:latin typeface="Times New Roman" panose="02020603050405020304" pitchFamily="18" charset="0"/>
                <a:cs typeface="Times New Roman" panose="02020603050405020304" pitchFamily="18" charset="0"/>
              </a:rPr>
              <a:t>Задачи</a:t>
            </a:r>
          </a:p>
        </p:txBody>
      </p:sp>
      <p:sp>
        <p:nvSpPr>
          <p:cNvPr id="4" name="Прямоугольник 3"/>
          <p:cNvSpPr/>
          <p:nvPr/>
        </p:nvSpPr>
        <p:spPr bwMode="auto">
          <a:xfrm>
            <a:off x="0" y="1562100"/>
            <a:ext cx="9144000" cy="48912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1800" b="0" i="0" u="none" strike="noStrike" cap="none" normalizeH="0" baseline="0">
              <a:ln>
                <a:noFill/>
              </a:ln>
              <a:solidFill>
                <a:schemeClr val="bg1"/>
              </a:solidFill>
              <a:effectLst/>
              <a:latin typeface="Arial" charset="0"/>
              <a:cs typeface="Arial" charset="0"/>
            </a:endParaRPr>
          </a:p>
        </p:txBody>
      </p:sp>
      <p:sp>
        <p:nvSpPr>
          <p:cNvPr id="3" name="Объект 2">
            <a:extLst>
              <a:ext uri="{FF2B5EF4-FFF2-40B4-BE49-F238E27FC236}">
                <a16:creationId xmlns:a16="http://schemas.microsoft.com/office/drawing/2014/main" id="{D070FCC9-D4A8-4993-A3EC-168B4A88C14A}"/>
              </a:ext>
            </a:extLst>
          </p:cNvPr>
          <p:cNvSpPr>
            <a:spLocks noGrp="1"/>
          </p:cNvSpPr>
          <p:nvPr>
            <p:ph idx="1"/>
          </p:nvPr>
        </p:nvSpPr>
        <p:spPr>
          <a:xfrm>
            <a:off x="440698" y="1752944"/>
            <a:ext cx="8507288" cy="4524375"/>
          </a:xfrm>
        </p:spPr>
        <p:txBody>
          <a:bodyPr/>
          <a:lstStyle/>
          <a:p>
            <a:r>
              <a:rPr lang="ru-RU" sz="2400" dirty="0"/>
              <a:t>1</a:t>
            </a:r>
            <a:r>
              <a:rPr lang="ru-RU" sz="2400" dirty="0">
                <a:latin typeface="Times New Roman" panose="02020603050405020304" pitchFamily="18" charset="0"/>
                <a:cs typeface="Times New Roman" panose="02020603050405020304" pitchFamily="18" charset="0"/>
              </a:rPr>
              <a:t>. Рассмотрение знаний о многообразии животного мира как элемента современного образовательного процесса;  </a:t>
            </a:r>
          </a:p>
          <a:p>
            <a:r>
              <a:rPr lang="ru-RU" sz="2400" dirty="0">
                <a:latin typeface="Times New Roman" panose="02020603050405020304" pitchFamily="18" charset="0"/>
                <a:cs typeface="Times New Roman" panose="02020603050405020304" pitchFamily="18" charset="0"/>
              </a:rPr>
              <a:t>2. Рассмотрение особенностей формирования знаний о животных в младшем школьном возрасте; </a:t>
            </a:r>
          </a:p>
          <a:p>
            <a:r>
              <a:rPr lang="ru-RU" sz="2400" dirty="0">
                <a:latin typeface="Times New Roman" panose="02020603050405020304" pitchFamily="18" charset="0"/>
                <a:cs typeface="Times New Roman" panose="02020603050405020304" pitchFamily="18" charset="0"/>
              </a:rPr>
              <a:t>3. Рассмотрение животных, проживающих на территории национального парка «Столбы»; </a:t>
            </a:r>
          </a:p>
          <a:p>
            <a:r>
              <a:rPr lang="ru-RU" sz="2400" dirty="0">
                <a:latin typeface="Times New Roman" panose="02020603050405020304" pitchFamily="18" charset="0"/>
                <a:cs typeface="Times New Roman" panose="02020603050405020304" pitchFamily="18" charset="0"/>
              </a:rPr>
              <a:t>4. Проведение констатирующего эксперимента. </a:t>
            </a:r>
          </a:p>
          <a:p>
            <a:r>
              <a:rPr lang="ru-RU" sz="2400" dirty="0">
                <a:latin typeface="Times New Roman" panose="02020603050405020304" pitchFamily="18" charset="0"/>
                <a:cs typeface="Times New Roman" panose="02020603050405020304" pitchFamily="18" charset="0"/>
              </a:rPr>
              <a:t>5. Разработка комплекса специальных классных часов для расширения знаний младших школьников о многообразии животного мира. </a:t>
            </a:r>
          </a:p>
          <a:p>
            <a:endParaRPr lang="ru-RU" dirty="0"/>
          </a:p>
        </p:txBody>
      </p:sp>
    </p:spTree>
    <p:extLst>
      <p:ext uri="{BB962C8B-B14F-4D97-AF65-F5344CB8AC3E}">
        <p14:creationId xmlns:p14="http://schemas.microsoft.com/office/powerpoint/2010/main" val="156298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14783A-5FE2-4D61-A0F3-A3F66D207858}"/>
              </a:ext>
            </a:extLst>
          </p:cNvPr>
          <p:cNvSpPr>
            <a:spLocks noGrp="1"/>
          </p:cNvSpPr>
          <p:nvPr>
            <p:ph type="title"/>
          </p:nvPr>
        </p:nvSpPr>
        <p:spPr/>
        <p:txBody>
          <a:bodyPr/>
          <a:lstStyle/>
          <a:p>
            <a:r>
              <a:rPr lang="ru-RU" dirty="0">
                <a:solidFill>
                  <a:srgbClr val="C00000"/>
                </a:solidFill>
                <a:latin typeface="Times New Roman" panose="02020603050405020304" pitchFamily="18" charset="0"/>
                <a:cs typeface="Times New Roman" panose="02020603050405020304" pitchFamily="18" charset="0"/>
              </a:rPr>
              <a:t>Методы исследования</a:t>
            </a:r>
            <a:r>
              <a:rPr lang="ru-RU" dirty="0">
                <a:latin typeface="Times New Roman" panose="02020603050405020304" pitchFamily="18" charset="0"/>
                <a:cs typeface="Times New Roman" panose="02020603050405020304" pitchFamily="18" charset="0"/>
              </a:rPr>
              <a:t>: </a:t>
            </a:r>
          </a:p>
        </p:txBody>
      </p:sp>
      <p:sp>
        <p:nvSpPr>
          <p:cNvPr id="4" name="Прямоугольник 3"/>
          <p:cNvSpPr/>
          <p:nvPr/>
        </p:nvSpPr>
        <p:spPr bwMode="auto">
          <a:xfrm>
            <a:off x="0" y="1562100"/>
            <a:ext cx="9144000" cy="48912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1800" b="0" i="0" u="none" strike="noStrike" cap="none" normalizeH="0" baseline="0">
              <a:ln>
                <a:noFill/>
              </a:ln>
              <a:solidFill>
                <a:schemeClr val="bg1"/>
              </a:solidFill>
              <a:effectLst/>
              <a:latin typeface="Arial" charset="0"/>
              <a:cs typeface="Arial" charset="0"/>
            </a:endParaRPr>
          </a:p>
        </p:txBody>
      </p:sp>
      <p:sp>
        <p:nvSpPr>
          <p:cNvPr id="3" name="Объект 2">
            <a:extLst>
              <a:ext uri="{FF2B5EF4-FFF2-40B4-BE49-F238E27FC236}">
                <a16:creationId xmlns:a16="http://schemas.microsoft.com/office/drawing/2014/main" id="{644682F2-D7EA-4A12-B3CB-4A18D7E3321C}"/>
              </a:ext>
            </a:extLst>
          </p:cNvPr>
          <p:cNvSpPr>
            <a:spLocks noGrp="1"/>
          </p:cNvSpPr>
          <p:nvPr>
            <p:ph idx="1"/>
          </p:nvPr>
        </p:nvSpPr>
        <p:spPr/>
        <p:txBody>
          <a:bodyPr/>
          <a:lstStyle/>
          <a:p>
            <a:r>
              <a:rPr lang="ru-RU" dirty="0"/>
              <a:t>−	</a:t>
            </a:r>
            <a:r>
              <a:rPr lang="ru-RU" dirty="0">
                <a:latin typeface="Times New Roman" panose="02020603050405020304" pitchFamily="18" charset="0"/>
                <a:cs typeface="Times New Roman" panose="02020603050405020304" pitchFamily="18" charset="0"/>
              </a:rPr>
              <a:t>	теоретические методы (анализ теоретических источников, методы абстрагирования и конкретизации, обобщение и интерпретации научных данных);</a:t>
            </a:r>
          </a:p>
          <a:p>
            <a:r>
              <a:rPr lang="ru-RU" dirty="0">
                <a:latin typeface="Times New Roman" panose="02020603050405020304" pitchFamily="18" charset="0"/>
                <a:cs typeface="Times New Roman" panose="02020603050405020304" pitchFamily="18" charset="0"/>
              </a:rPr>
              <a:t>−	эмпирические методы (тестирование, констатирующий эксперимент, методы количественного и качественного анализа</a:t>
            </a:r>
            <a:r>
              <a:rPr lang="ru-RU" dirty="0"/>
              <a:t>).</a:t>
            </a:r>
          </a:p>
          <a:p>
            <a:endParaRPr lang="ru-RU" dirty="0"/>
          </a:p>
        </p:txBody>
      </p:sp>
    </p:spTree>
    <p:extLst>
      <p:ext uri="{BB962C8B-B14F-4D97-AF65-F5344CB8AC3E}">
        <p14:creationId xmlns:p14="http://schemas.microsoft.com/office/powerpoint/2010/main" val="774899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0F4BDF-F603-40D4-8B06-6BCCC25149E7}"/>
              </a:ext>
            </a:extLst>
          </p:cNvPr>
          <p:cNvSpPr>
            <a:spLocks noGrp="1"/>
          </p:cNvSpPr>
          <p:nvPr>
            <p:ph type="title"/>
          </p:nvPr>
        </p:nvSpPr>
        <p:spPr/>
        <p:txBody>
          <a:bodyPr/>
          <a:lstStyle/>
          <a:p>
            <a:r>
              <a:rPr lang="ru-RU" dirty="0">
                <a:solidFill>
                  <a:srgbClr val="C00000"/>
                </a:solidFill>
                <a:latin typeface="Times New Roman" panose="02020603050405020304" pitchFamily="18" charset="0"/>
                <a:cs typeface="Times New Roman" panose="02020603050405020304" pitchFamily="18" charset="0"/>
              </a:rPr>
              <a:t>База исследования</a:t>
            </a:r>
          </a:p>
        </p:txBody>
      </p:sp>
      <p:sp>
        <p:nvSpPr>
          <p:cNvPr id="4" name="Прямоугольник 3"/>
          <p:cNvSpPr/>
          <p:nvPr/>
        </p:nvSpPr>
        <p:spPr bwMode="auto">
          <a:xfrm>
            <a:off x="0" y="1562100"/>
            <a:ext cx="9144000" cy="48912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1800" b="0" i="0" u="none" strike="noStrike" cap="none" normalizeH="0" baseline="0">
              <a:ln>
                <a:noFill/>
              </a:ln>
              <a:solidFill>
                <a:schemeClr val="bg1"/>
              </a:solidFill>
              <a:effectLst/>
              <a:latin typeface="Arial" charset="0"/>
              <a:cs typeface="Arial" charset="0"/>
            </a:endParaRPr>
          </a:p>
        </p:txBody>
      </p:sp>
      <p:sp>
        <p:nvSpPr>
          <p:cNvPr id="3" name="Объект 2">
            <a:extLst>
              <a:ext uri="{FF2B5EF4-FFF2-40B4-BE49-F238E27FC236}">
                <a16:creationId xmlns:a16="http://schemas.microsoft.com/office/drawing/2014/main" id="{63A19F3B-E1FE-4764-8C55-FADE1B968394}"/>
              </a:ext>
            </a:extLst>
          </p:cNvPr>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База исследования «МБОУ СШ № 3». Выборка состоит из 29 детей 3 «Б» класса. Для исследования подбирались испытуемые, возраст которых находится в интервале от 8-10 лет. </a:t>
            </a:r>
          </a:p>
        </p:txBody>
      </p:sp>
    </p:spTree>
    <p:extLst>
      <p:ext uri="{BB962C8B-B14F-4D97-AF65-F5344CB8AC3E}">
        <p14:creationId xmlns:p14="http://schemas.microsoft.com/office/powerpoint/2010/main" val="279129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6E4B3D-6F31-452A-A015-A4F8657F5015}"/>
              </a:ext>
            </a:extLst>
          </p:cNvPr>
          <p:cNvSpPr>
            <a:spLocks noGrp="1"/>
          </p:cNvSpPr>
          <p:nvPr>
            <p:ph type="title"/>
          </p:nvPr>
        </p:nvSpPr>
        <p:spPr>
          <a:xfrm>
            <a:off x="915987" y="267296"/>
            <a:ext cx="8228013" cy="1433512"/>
          </a:xfrm>
        </p:spPr>
        <p:txBody>
          <a:bodyPr/>
          <a:lstStyle/>
          <a:p>
            <a:r>
              <a:rPr lang="ru-RU" sz="2400" b="1" dirty="0">
                <a:latin typeface="Times New Roman" panose="02020603050405020304" pitchFamily="18" charset="0"/>
                <a:cs typeface="Times New Roman" panose="02020603050405020304" pitchFamily="18" charset="0"/>
              </a:rPr>
              <a:t>Критерии</a:t>
            </a: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актуального уровня знаний о животных Красноярского края школьников</a:t>
            </a:r>
          </a:p>
        </p:txBody>
      </p:sp>
      <p:graphicFrame>
        <p:nvGraphicFramePr>
          <p:cNvPr id="6" name="Таблица 4">
            <a:extLst>
              <a:ext uri="{FF2B5EF4-FFF2-40B4-BE49-F238E27FC236}">
                <a16:creationId xmlns:a16="http://schemas.microsoft.com/office/drawing/2014/main" id="{AECFA247-10B8-4AD9-BF28-488C2CDE0134}"/>
              </a:ext>
            </a:extLst>
          </p:cNvPr>
          <p:cNvGraphicFramePr>
            <a:graphicFrameLocks noGrp="1"/>
          </p:cNvGraphicFramePr>
          <p:nvPr>
            <p:ph idx="1"/>
            <p:extLst>
              <p:ext uri="{D42A27DB-BD31-4B8C-83A1-F6EECF244321}">
                <p14:modId xmlns:p14="http://schemas.microsoft.com/office/powerpoint/2010/main" val="3025234149"/>
              </p:ext>
            </p:extLst>
          </p:nvPr>
        </p:nvGraphicFramePr>
        <p:xfrm>
          <a:off x="327346" y="1700808"/>
          <a:ext cx="8352928" cy="3953779"/>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1477586713"/>
                    </a:ext>
                  </a:extLst>
                </a:gridCol>
                <a:gridCol w="4176464">
                  <a:extLst>
                    <a:ext uri="{9D8B030D-6E8A-4147-A177-3AD203B41FA5}">
                      <a16:colId xmlns:a16="http://schemas.microsoft.com/office/drawing/2014/main" val="3885709299"/>
                    </a:ext>
                  </a:extLst>
                </a:gridCol>
              </a:tblGrid>
              <a:tr h="308032">
                <a:tc>
                  <a:txBody>
                    <a:bodyPr/>
                    <a:lstStyle/>
                    <a:p>
                      <a:r>
                        <a:rPr lang="ru-RU" sz="1400" dirty="0"/>
                        <a:t>Параметр</a:t>
                      </a:r>
                    </a:p>
                  </a:txBody>
                  <a:tcPr/>
                </a:tc>
                <a:tc>
                  <a:txBody>
                    <a:bodyPr/>
                    <a:lstStyle/>
                    <a:p>
                      <a:r>
                        <a:rPr lang="ru-RU" sz="1400" dirty="0"/>
                        <a:t>Критерий</a:t>
                      </a:r>
                    </a:p>
                  </a:txBody>
                  <a:tcPr/>
                </a:tc>
                <a:extLst>
                  <a:ext uri="{0D108BD9-81ED-4DB2-BD59-A6C34878D82A}">
                    <a16:rowId xmlns:a16="http://schemas.microsoft.com/office/drawing/2014/main" val="330082224"/>
                  </a:ext>
                </a:extLst>
              </a:tr>
              <a:tr h="987390">
                <a:tc>
                  <a:txBody>
                    <a:bodyPr/>
                    <a:lstStyle/>
                    <a:p>
                      <a:r>
                        <a:rPr lang="ru-RU" sz="1400" dirty="0"/>
                        <a:t>Овладение основными знаниями (способность узнавать и называть представителей животного мира (птиц и млекопитающих))</a:t>
                      </a:r>
                    </a:p>
                    <a:p>
                      <a:r>
                        <a:rPr lang="ru-RU" sz="1400" dirty="0"/>
                        <a:t>Методика «Узнай животное»</a:t>
                      </a:r>
                    </a:p>
                  </a:txBody>
                  <a:tcPr/>
                </a:tc>
                <a:tc>
                  <a:txBody>
                    <a:bodyPr/>
                    <a:lstStyle/>
                    <a:p>
                      <a:r>
                        <a:rPr kumimoji="0" lang="ru-RU" sz="1400" b="0" i="0" u="none" strike="noStrike" cap="none" normalizeH="0" baseline="0" dirty="0">
                          <a:ln>
                            <a:noFill/>
                          </a:ln>
                          <a:solidFill>
                            <a:schemeClr val="tx1"/>
                          </a:solidFill>
                          <a:effectLst/>
                          <a:latin typeface="Times New Roman" pitchFamily="18" charset="0"/>
                          <a:cs typeface="Arial" charset="0"/>
                        </a:rPr>
                        <a:t>Широта</a:t>
                      </a:r>
                      <a:endParaRPr lang="ru-RU" sz="1400" b="0" dirty="0"/>
                    </a:p>
                  </a:txBody>
                  <a:tcPr/>
                </a:tc>
                <a:extLst>
                  <a:ext uri="{0D108BD9-81ED-4DB2-BD59-A6C34878D82A}">
                    <a16:rowId xmlns:a16="http://schemas.microsoft.com/office/drawing/2014/main" val="4086145239"/>
                  </a:ext>
                </a:extLst>
              </a:tr>
              <a:tr h="1670967">
                <a:tc>
                  <a:txBody>
                    <a:bodyPr/>
                    <a:lstStyle/>
                    <a:p>
                      <a:r>
                        <a:rPr lang="ru-RU" sz="1400" dirty="0"/>
                        <a:t>Способность применять имеющиеся знания в учебном процессе (понимание взаимосвязей в природе, знание особенностей образа жизни и питания животных, знание основных правил нравственного поведения в природе)</a:t>
                      </a:r>
                    </a:p>
                    <a:p>
                      <a:r>
                        <a:rPr lang="ru-RU" sz="1400" dirty="0"/>
                        <a:t>(Методика 2. «Тест»)</a:t>
                      </a:r>
                    </a:p>
                    <a:p>
                      <a:endParaRPr lang="ru-RU" sz="1400" dirty="0"/>
                    </a:p>
                  </a:txBody>
                  <a:tcPr/>
                </a:tc>
                <a:tc>
                  <a:txBody>
                    <a:bodyPr/>
                    <a:lstStyle/>
                    <a:p>
                      <a:r>
                        <a:rPr lang="ru-RU" sz="1400" dirty="0"/>
                        <a:t>Глубина</a:t>
                      </a:r>
                    </a:p>
                  </a:txBody>
                  <a:tcPr/>
                </a:tc>
                <a:extLst>
                  <a:ext uri="{0D108BD9-81ED-4DB2-BD59-A6C34878D82A}">
                    <a16:rowId xmlns:a16="http://schemas.microsoft.com/office/drawing/2014/main" val="3308452558"/>
                  </a:ext>
                </a:extLst>
              </a:tr>
              <a:tr h="987390">
                <a:tc>
                  <a:txBody>
                    <a:bodyPr/>
                    <a:lstStyle/>
                    <a:p>
                      <a:r>
                        <a:rPr lang="ru-RU" sz="1400" dirty="0"/>
                        <a:t>Воспроизведение знаний, закрепленных в памяти</a:t>
                      </a:r>
                    </a:p>
                    <a:p>
                      <a:r>
                        <a:rPr lang="ru-RU" sz="1400" dirty="0"/>
                        <a:t>(Методика 3. «Итоговый контроль знаний по темам») </a:t>
                      </a:r>
                    </a:p>
                    <a:p>
                      <a:endParaRPr lang="ru-RU" sz="1400" dirty="0"/>
                    </a:p>
                  </a:txBody>
                  <a:tcPr/>
                </a:tc>
                <a:tc>
                  <a:txBody>
                    <a:bodyPr/>
                    <a:lstStyle/>
                    <a:p>
                      <a:r>
                        <a:rPr lang="ru-RU" sz="1400" dirty="0"/>
                        <a:t>Прочность</a:t>
                      </a:r>
                    </a:p>
                  </a:txBody>
                  <a:tcPr/>
                </a:tc>
                <a:extLst>
                  <a:ext uri="{0D108BD9-81ED-4DB2-BD59-A6C34878D82A}">
                    <a16:rowId xmlns:a16="http://schemas.microsoft.com/office/drawing/2014/main" val="2396579574"/>
                  </a:ext>
                </a:extLst>
              </a:tr>
            </a:tbl>
          </a:graphicData>
        </a:graphic>
      </p:graphicFrame>
    </p:spTree>
    <p:extLst>
      <p:ext uri="{BB962C8B-B14F-4D97-AF65-F5344CB8AC3E}">
        <p14:creationId xmlns:p14="http://schemas.microsoft.com/office/powerpoint/2010/main" val="175397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166688"/>
            <a:ext cx="6333679" cy="1433512"/>
          </a:xfrm>
        </p:spPr>
        <p:txBody>
          <a:bodyPr/>
          <a:lstStyle/>
          <a:p>
            <a:r>
              <a:rPr lang="ru-RU" sz="2400" b="1" dirty="0">
                <a:latin typeface="Times New Roman" panose="02020603050405020304" pitchFamily="18" charset="0"/>
                <a:cs typeface="Times New Roman" panose="02020603050405020304" pitchFamily="18" charset="0"/>
              </a:rPr>
              <a:t>Методики для выявления актуального уровня знаний о животных Красноярского края в 3 классе:</a:t>
            </a:r>
            <a:endParaRPr lang="ru-RU" dirty="0"/>
          </a:p>
        </p:txBody>
      </p:sp>
      <p:sp>
        <p:nvSpPr>
          <p:cNvPr id="4" name="Прямоугольник 3"/>
          <p:cNvSpPr/>
          <p:nvPr/>
        </p:nvSpPr>
        <p:spPr bwMode="auto">
          <a:xfrm>
            <a:off x="0" y="1562100"/>
            <a:ext cx="9144000" cy="48912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1800" b="0" i="0" u="none" strike="noStrike" cap="none" normalizeH="0" baseline="0">
              <a:ln>
                <a:noFill/>
              </a:ln>
              <a:solidFill>
                <a:schemeClr val="bg1"/>
              </a:solidFill>
              <a:effectLst/>
              <a:latin typeface="Arial" charset="0"/>
              <a:cs typeface="Arial" charset="0"/>
            </a:endParaRPr>
          </a:p>
        </p:txBody>
      </p:sp>
      <p:sp>
        <p:nvSpPr>
          <p:cNvPr id="3" name="Объект 2"/>
          <p:cNvSpPr>
            <a:spLocks noGrp="1"/>
          </p:cNvSpPr>
          <p:nvPr>
            <p:ph idx="1"/>
          </p:nvPr>
        </p:nvSpPr>
        <p:spPr>
          <a:ln>
            <a:solidFill>
              <a:schemeClr val="bg1"/>
            </a:solidFill>
          </a:ln>
        </p:spPr>
        <p:txBody>
          <a:bodyPr/>
          <a:lstStyle/>
          <a:p>
            <a:r>
              <a:rPr lang="ru-RU" sz="1800" b="1" dirty="0">
                <a:latin typeface="Times New Roman" panose="02020603050405020304" pitchFamily="18" charset="0"/>
                <a:cs typeface="Times New Roman" panose="02020603050405020304" pitchFamily="18" charset="0"/>
              </a:rPr>
              <a:t>Методика 1 «Узнай животное» </a:t>
            </a:r>
          </a:p>
          <a:p>
            <a:r>
              <a:rPr lang="ru-RU" sz="1800" dirty="0">
                <a:latin typeface="Times New Roman" panose="02020603050405020304" pitchFamily="18" charset="0"/>
                <a:cs typeface="Times New Roman" panose="02020603050405020304" pitchFamily="18" charset="0"/>
              </a:rPr>
              <a:t>Эта методика направлена на изучение широты знаний. Она диагностирует уровень знаний о самых интересных и распространенных представителей млекопитающих и птиц, которые обитают на территории Красноярского края, в том числе и о животных, которые занесены в Красную книгу Красноярского края. (приложение 1). </a:t>
            </a:r>
          </a:p>
          <a:p>
            <a:pPr marL="0" indent="0">
              <a:buNone/>
            </a:pPr>
            <a:r>
              <a:rPr lang="ru-RU" sz="1800" b="1" dirty="0">
                <a:latin typeface="Times New Roman" panose="02020603050405020304" pitchFamily="18" charset="0"/>
                <a:cs typeface="Times New Roman" panose="02020603050405020304" pitchFamily="18" charset="0"/>
              </a:rPr>
              <a:t>Методика 2 «Тест». </a:t>
            </a:r>
          </a:p>
          <a:p>
            <a:pPr marL="0" indent="0">
              <a:buNone/>
            </a:pPr>
            <a:r>
              <a:rPr lang="ru-RU" sz="1800" dirty="0">
                <a:latin typeface="Times New Roman" panose="02020603050405020304" pitchFamily="18" charset="0"/>
                <a:cs typeface="Times New Roman" panose="02020603050405020304" pitchFamily="18" charset="0"/>
              </a:rPr>
              <a:t>	 Эта методика направлена на изучение глубины знаний. Методика оценивает способность применять имеющиеся знания в учебном процессе, а именно: знания об особенностях образа жизни, питания и значения млекопитающих и птиц  Красноярского края, в том числе и о животных, которые занесены в Красную книгу Красноярского края.</a:t>
            </a:r>
          </a:p>
          <a:p>
            <a:pPr marL="0" indent="0"/>
            <a:r>
              <a:rPr lang="ru-RU" sz="1800" b="1" dirty="0">
                <a:latin typeface="Times New Roman" panose="02020603050405020304" pitchFamily="18" charset="0"/>
                <a:cs typeface="Times New Roman" panose="02020603050405020304" pitchFamily="18" charset="0"/>
              </a:rPr>
              <a:t>Методика 3 «Итоговый контроль знаний по темам» </a:t>
            </a:r>
          </a:p>
          <a:p>
            <a:pPr marL="0" indent="0"/>
            <a:r>
              <a:rPr lang="ru-RU" sz="1800" b="1"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Задания данной методики направленны на определение такого критерия, как «прочность» знаний, которые должны быть закреплены в памяти учащегося.</a:t>
            </a:r>
          </a:p>
          <a:p>
            <a:pPr marL="0" indent="0">
              <a:buNone/>
            </a:pPr>
            <a:endParaRPr lang="ru-RU" sz="1800" dirty="0">
              <a:latin typeface="Times New Roman" panose="02020603050405020304" pitchFamily="18" charset="0"/>
              <a:cs typeface="Times New Roman" panose="02020603050405020304" pitchFamily="18" charset="0"/>
            </a:endParaRPr>
          </a:p>
          <a:p>
            <a:endParaRPr lang="ru-RU" sz="1800" dirty="0"/>
          </a:p>
          <a:p>
            <a:endParaRPr lang="ru-RU" dirty="0"/>
          </a:p>
        </p:txBody>
      </p:sp>
    </p:spTree>
    <p:extLst>
      <p:ext uri="{BB962C8B-B14F-4D97-AF65-F5344CB8AC3E}">
        <p14:creationId xmlns:p14="http://schemas.microsoft.com/office/powerpoint/2010/main" val="1585699889"/>
      </p:ext>
    </p:extLst>
  </p:cSld>
  <p:clrMapOvr>
    <a:masterClrMapping/>
  </p:clrMapOvr>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Microsoft YaHei"/>
        <a:cs typeface=""/>
      </a:majorFont>
      <a:minorFont>
        <a:latin typeface="Calibri"/>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1495</Words>
  <Application>Microsoft Office PowerPoint</Application>
  <PresentationFormat>Экран (4:3)</PresentationFormat>
  <Paragraphs>111</Paragraphs>
  <Slides>19</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Times New Roman</vt:lpstr>
      <vt:lpstr>Тема Office</vt:lpstr>
      <vt:lpstr>Презентация PowerPoint</vt:lpstr>
      <vt:lpstr>Презентация PowerPoint</vt:lpstr>
      <vt:lpstr>Презентация PowerPoint</vt:lpstr>
      <vt:lpstr>Гипотеза</vt:lpstr>
      <vt:lpstr>Задачи</vt:lpstr>
      <vt:lpstr>Методы исследования: </vt:lpstr>
      <vt:lpstr>База исследования</vt:lpstr>
      <vt:lpstr>Критерии актуального уровня знаний о животных Красноярского края школьников</vt:lpstr>
      <vt:lpstr>Методики для выявления актуального уровня знаний о животных Красноярского края в 3 классе:</vt:lpstr>
      <vt:lpstr>Презентация PowerPoint</vt:lpstr>
      <vt:lpstr>Комплекс классных часов направленных на расширения знаний о млекопитающих животных и птицах национального парка «Столбы», о сохрани многообразия птиц и млекопитающих красноярского края, правила поведения в живой природе</vt:lpstr>
      <vt:lpstr>Правила поведения на природе </vt:lpstr>
      <vt:lpstr>Виртуальная экскурсия</vt:lpstr>
      <vt:lpstr>«Сохраним многообразие птиц и млекопитающих красноярского края: правила поведения в живой природе»</vt:lpstr>
      <vt:lpstr>«Сохраним многообразие птиц и млекопитающих красноярского края: правила поведения в живой природе»</vt:lpstr>
      <vt:lpstr>«Сохраним многообразие птиц и млекопитающих красноярского края: правила поведения в живой природе»</vt:lpstr>
      <vt:lpstr>Презентация PowerPoint</vt:lpstr>
      <vt:lpstr>Вывод</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dc:title>
  <dc:creator>user</dc:creator>
  <cp:lastModifiedBy>Артём Панков</cp:lastModifiedBy>
  <cp:revision>43</cp:revision>
  <cp:lastPrinted>1601-01-01T00:00:00Z</cp:lastPrinted>
  <dcterms:created xsi:type="dcterms:W3CDTF">2015-04-04T09:24:30Z</dcterms:created>
  <dcterms:modified xsi:type="dcterms:W3CDTF">2021-12-09T01:07:20Z</dcterms:modified>
</cp:coreProperties>
</file>