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84" r:id="rId5"/>
    <p:sldId id="286" r:id="rId6"/>
    <p:sldId id="327" r:id="rId7"/>
    <p:sldId id="285" r:id="rId8"/>
    <p:sldId id="326" r:id="rId9"/>
    <p:sldId id="263" r:id="rId10"/>
    <p:sldId id="325" r:id="rId11"/>
    <p:sldId id="265" r:id="rId12"/>
    <p:sldId id="317" r:id="rId13"/>
    <p:sldId id="335" r:id="rId14"/>
    <p:sldId id="319" r:id="rId15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64"/>
        <p:guide pos="289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/>
          </a:p>
        </p:txBody>
      </p:sp>
      <p:sp>
        <p:nvSpPr>
          <p:cNvPr id="2051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0" y="695325"/>
            <a:ext cx="0" cy="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6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4099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6147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/>
          </a:p>
        </p:txBody>
      </p:sp>
      <p:sp>
        <p:nvSpPr>
          <p:cNvPr id="614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9" name="文本占位符 2"/>
          <p:cNvSpPr>
            <a:spLocks noGrp="1"/>
          </p:cNvSpPr>
          <p:nvPr>
            <p:ph type="body"/>
          </p:nvPr>
        </p:nvSpPr>
        <p:spPr/>
        <p:txBody>
          <a:bodyPr wrap="square" lIns="0" tIns="0" rIns="0" bIns="0" anchor="t"/>
          <a:lstStyle/>
          <a:p>
            <a:pPr lvl="0"/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8195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2291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0243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0483" name="Text Box 2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ru-RU" strike="noStrike" noProof="1"/>
              <a:t>Образец подзаголовка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ru-RU" strike="noStrike" noProof="1"/>
              <a:t>Образец подзаголовка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  <a:p>
            <a:pPr lvl="1" fontAlgn="base"/>
            <a:r>
              <a:rPr lang="ru-RU" strike="noStrike" noProof="1"/>
              <a:t>Второй уровень</a:t>
            </a:r>
          </a:p>
          <a:p>
            <a:pPr lvl="2" fontAlgn="base"/>
            <a:r>
              <a:rPr lang="ru-RU" strike="noStrike" noProof="1"/>
              <a:t>Третий уровень</a:t>
            </a:r>
          </a:p>
          <a:p>
            <a:pPr lvl="3" fontAlgn="base"/>
            <a:r>
              <a:rPr lang="ru-RU" strike="noStrike" noProof="1"/>
              <a:t>Четвертый уровень</a:t>
            </a:r>
          </a:p>
          <a:p>
            <a:pPr lvl="4" fontAlgn="base"/>
            <a:r>
              <a:rPr lang="ru-RU" strike="noStrike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894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19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ru-RU" dirty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ru-RU" dirty="0"/>
              <a:t>Для правки структуры щёлкните мышью</a:t>
            </a:r>
          </a:p>
          <a:p>
            <a:pPr lvl="1" indent="-285750"/>
            <a:r>
              <a:rPr lang="en-GB" altLang="ru-RU" dirty="0"/>
              <a:t>Второй уровень структуры</a:t>
            </a:r>
          </a:p>
          <a:p>
            <a:pPr lvl="2" indent="-228600"/>
            <a:r>
              <a:rPr lang="en-GB" altLang="ru-RU" dirty="0"/>
              <a:t>Третий уровень структуры</a:t>
            </a:r>
          </a:p>
          <a:p>
            <a:pPr lvl="3" indent="-228600"/>
            <a:r>
              <a:rPr lang="en-GB" altLang="ru-RU" dirty="0"/>
              <a:t>Четвёртый уровень структуры</a:t>
            </a:r>
          </a:p>
          <a:p>
            <a:pPr lvl="4" indent="-228600"/>
            <a:r>
              <a:rPr lang="en-GB" altLang="ru-RU" dirty="0"/>
              <a:t>Пятый уровень структуры</a:t>
            </a:r>
          </a:p>
          <a:p>
            <a:pPr lvl="4" indent="-228600"/>
            <a:r>
              <a:rPr lang="en-GB" altLang="ru-RU" dirty="0"/>
              <a:t>Шестой уровень структуры</a:t>
            </a:r>
          </a:p>
          <a:p>
            <a:pPr lvl="4" indent="-228600"/>
            <a:r>
              <a:rPr lang="en-GB" altLang="ru-RU" dirty="0"/>
              <a:t>Седьмой уровень структуры</a:t>
            </a:r>
          </a:p>
        </p:txBody>
      </p:sp>
      <p:sp>
        <p:nvSpPr>
          <p:cNvPr id="1028" name="Text Box 3"/>
          <p:cNvSpPr txBox="1"/>
          <p:nvPr/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029" name="Text Box 4"/>
          <p:cNvSpPr txBox="1"/>
          <p:nvPr/>
        </p:nvSpPr>
        <p:spPr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0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2pPr>
      <a:lvl3pPr marL="1143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3pPr>
      <a:lvl4pPr marL="1600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4pPr>
      <a:lvl5pPr marL="20574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19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ru-RU" dirty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lvl="0" indent="-342900"/>
            <a:r>
              <a:rPr lang="en-GB" altLang="ru-RU" dirty="0"/>
              <a:t>Для правки структуры щёлкните мышью</a:t>
            </a:r>
          </a:p>
          <a:p>
            <a:pPr lvl="1" indent="-285750"/>
            <a:r>
              <a:rPr lang="en-GB" altLang="ru-RU" dirty="0"/>
              <a:t>Второй уровень структуры</a:t>
            </a:r>
          </a:p>
          <a:p>
            <a:pPr lvl="2" indent="-228600"/>
            <a:r>
              <a:rPr lang="en-GB" altLang="ru-RU" dirty="0"/>
              <a:t>Третий уровень структуры</a:t>
            </a:r>
          </a:p>
          <a:p>
            <a:pPr lvl="3" indent="-228600"/>
            <a:r>
              <a:rPr lang="en-GB" altLang="ru-RU" dirty="0"/>
              <a:t>Четвёртый уровень структуры</a:t>
            </a:r>
          </a:p>
          <a:p>
            <a:pPr lvl="4" indent="-228600"/>
            <a:r>
              <a:rPr lang="en-GB" altLang="ru-RU" dirty="0"/>
              <a:t>Пятый уровень структуры</a:t>
            </a:r>
          </a:p>
          <a:p>
            <a:pPr lvl="4" indent="-228600"/>
            <a:r>
              <a:rPr lang="en-GB" altLang="ru-RU" dirty="0"/>
              <a:t>Шестой уровень структуры</a:t>
            </a:r>
          </a:p>
          <a:p>
            <a:pPr lvl="4" indent="-228600"/>
            <a:r>
              <a:rPr lang="en-GB" altLang="ru-RU" dirty="0"/>
              <a:t>Седьмой уровень структуры</a:t>
            </a:r>
          </a:p>
        </p:txBody>
      </p:sp>
      <p:sp>
        <p:nvSpPr>
          <p:cNvPr id="1028" name="Text Box 3"/>
          <p:cNvSpPr txBox="1"/>
          <p:nvPr/>
        </p:nvSpPr>
        <p:spPr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029" name="Text Box 4"/>
          <p:cNvSpPr txBox="1"/>
          <p:nvPr/>
        </p:nvSpPr>
        <p:spPr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indent="0"/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0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defTabSz="0" eaLnBrk="1" fontAlgn="base" hangingPunct="1">
              <a:buClr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ru-RU" strike="noStrike" noProof="1" dirty="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‹#›</a:t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2pPr>
      <a:lvl3pPr marL="1143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3pPr>
      <a:lvl4pPr marL="1600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4pPr>
      <a:lvl5pPr marL="20574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5pPr>
      <a:lvl6pPr marL="25146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6pPr>
      <a:lvl7pPr marL="29718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7pPr>
      <a:lvl8pPr marL="34290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8pPr>
      <a:lvl9pPr marL="3886200" indent="-228600" algn="ctr" defTabSz="4489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2" charset="0"/>
          <a:ea typeface="Microsoft YaHei" panose="020B0503020204020204" charset="-122"/>
        </a:defRPr>
      </a:lvl9pPr>
    </p:titleStyle>
    <p:bodyStyle>
      <a:lvl1pPr marL="342900" indent="-342900" algn="l" defTabSz="448945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894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894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/>
          <p:nvPr/>
        </p:nvSpPr>
        <p:spPr>
          <a:xfrm>
            <a:off x="1692275" y="3357563"/>
            <a:ext cx="6767513" cy="3500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2800" dirty="0">
              <a:solidFill>
                <a:srgbClr val="632523"/>
              </a:solidFill>
              <a:latin typeface="Calibri" panose="020F0502020204030204" pitchFamily="32" charset="0"/>
            </a:endParaRPr>
          </a:p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dirty="0">
                <a:solidFill>
                  <a:srgbClr val="632523"/>
                </a:solidFill>
                <a:latin typeface="Times New Roman" panose="02020603050405020304" pitchFamily="16" charset="0"/>
              </a:rPr>
              <a:t>Выполнил обучающийся</a:t>
            </a:r>
          </a:p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dirty="0">
                <a:solidFill>
                  <a:srgbClr val="632523"/>
                </a:solidFill>
                <a:latin typeface="Times New Roman" panose="02020603050405020304" pitchFamily="16" charset="0"/>
              </a:rPr>
              <a:t>Ван Сяньчжэ 2С(а) </a:t>
            </a:r>
          </a:p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dirty="0">
                <a:solidFill>
                  <a:srgbClr val="632523"/>
                </a:solidFill>
                <a:latin typeface="Times New Roman" panose="02020603050405020304" pitchFamily="16" charset="0"/>
                <a:sym typeface="Microsoft YaHei" panose="020B0503020204020204" charset="-122"/>
              </a:rPr>
              <a:t>Научный руководитель: </a:t>
            </a:r>
          </a:p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dirty="0">
                <a:solidFill>
                  <a:srgbClr val="632523"/>
                </a:solidFill>
                <a:latin typeface="Times New Roman" panose="02020603050405020304" pitchFamily="16" charset="0"/>
                <a:sym typeface="Microsoft YaHei" panose="020B0503020204020204" charset="-122"/>
              </a:rPr>
              <a:t>к.ф.н., доцент, Липнягова С.Г</a:t>
            </a:r>
            <a:r>
              <a:rPr lang="ru-RU" altLang="ru-RU" sz="2800" dirty="0">
                <a:solidFill>
                  <a:srgbClr val="632523"/>
                </a:solidFill>
                <a:latin typeface="Times New Roman" panose="02020603050405020304" pitchFamily="16" charset="0"/>
              </a:rPr>
              <a:t>.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76375" y="268288"/>
            <a:ext cx="72675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</a:rPr>
              <a:t>Красноярский государственный педагогический университет</a:t>
            </a:r>
            <a:b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</a:rPr>
            </a:b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</a:rPr>
              <a:t>им. В.П. Астафьева</a:t>
            </a:r>
          </a:p>
        </p:txBody>
      </p:sp>
      <p:sp>
        <p:nvSpPr>
          <p:cNvPr id="3075" name="Text Box 3"/>
          <p:cNvSpPr txBox="1"/>
          <p:nvPr/>
        </p:nvSpPr>
        <p:spPr>
          <a:xfrm>
            <a:off x="630238" y="1625600"/>
            <a:ext cx="7827962" cy="25844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3200" b="1" dirty="0">
              <a:solidFill>
                <a:srgbClr val="953735"/>
              </a:solidFill>
              <a:latin typeface="Times New Roman" panose="02020603050405020304" pitchFamily="16" charset="0"/>
            </a:endParaRPr>
          </a:p>
          <a:p>
            <a:pPr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3200" b="1" dirty="0">
              <a:solidFill>
                <a:srgbClr val="953735"/>
              </a:solidFill>
              <a:latin typeface="Times New Roman" panose="02020603050405020304" pitchFamily="16" charset="0"/>
            </a:endParaRP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800" b="1" dirty="0">
                <a:solidFill>
                  <a:srgbClr val="953735"/>
                </a:solidFill>
                <a:latin typeface="Times New Roman" panose="02020603050405020304" pitchFamily="16" charset="0"/>
              </a:rPr>
              <a:t>Выпускная квалификационная работа</a:t>
            </a: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2800" b="1" dirty="0">
              <a:solidFill>
                <a:srgbClr val="262699"/>
              </a:solidFill>
              <a:latin typeface="Times New Roman" panose="02020603050405020304" pitchFamily="16" charset="0"/>
            </a:endParaRP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800" b="1" dirty="0">
                <a:solidFill>
                  <a:srgbClr val="262699"/>
                </a:solidFill>
                <a:latin typeface="Times New Roman" panose="02020603050405020304" pitchFamily="16" charset="0"/>
              </a:rPr>
              <a:t>Малая проза А.П. Чехова и Лу Синя: </a:t>
            </a: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800" b="1" dirty="0">
                <a:solidFill>
                  <a:srgbClr val="262699"/>
                </a:solidFill>
                <a:latin typeface="Times New Roman" panose="02020603050405020304" pitchFamily="16" charset="0"/>
              </a:rPr>
              <a:t>опыт сопоставительного анализа</a:t>
            </a:r>
            <a:r>
              <a:rPr lang="ru-RU" altLang="ru-RU" sz="2800" b="1" dirty="0">
                <a:solidFill>
                  <a:srgbClr val="262699"/>
                </a:solidFill>
                <a:latin typeface="Calibri" panose="020F0502020204030204" pitchFamily="32" charset="0"/>
              </a:rPr>
              <a:t> </a:t>
            </a:r>
            <a:r>
              <a:rPr lang="ru-RU" altLang="ru-RU" sz="3600" b="1" dirty="0">
                <a:solidFill>
                  <a:srgbClr val="262699"/>
                </a:solidFill>
                <a:latin typeface="Calibri" panose="020F0502020204030204" pitchFamily="32" charset="0"/>
              </a:rPr>
              <a:t/>
            </a:r>
            <a:br>
              <a:rPr lang="ru-RU" altLang="ru-RU" sz="3600" b="1" dirty="0">
                <a:solidFill>
                  <a:srgbClr val="262699"/>
                </a:solidFill>
                <a:latin typeface="Calibri" panose="020F0502020204030204" pitchFamily="32" charset="0"/>
              </a:rPr>
            </a:br>
            <a:endParaRPr lang="ru-RU" altLang="ru-RU" sz="3600" b="1" dirty="0">
              <a:solidFill>
                <a:srgbClr val="262699"/>
              </a:solidFill>
              <a:latin typeface="Calibri" panose="020F0502020204030204" pitchFamily="32" charset="0"/>
            </a:endParaRP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3600" b="1" dirty="0">
              <a:solidFill>
                <a:srgbClr val="262699"/>
              </a:solidFill>
              <a:latin typeface="Calibri" panose="020F0502020204030204" pitchFamily="32" charset="0"/>
            </a:endParaRP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3600" b="1" dirty="0">
              <a:solidFill>
                <a:srgbClr val="262699"/>
              </a:solidFill>
              <a:latin typeface="Calibri" panose="020F0502020204030204" pitchFamily="3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34340" y="1598930"/>
          <a:ext cx="8136255" cy="470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495"/>
                <a:gridCol w="4048760"/>
              </a:tblGrid>
              <a:tr h="802640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Лу Синь “</a:t>
                      </a:r>
                      <a:r>
                        <a:rPr kumimoji="0" lang="zh-CN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Кун И-цзи</a:t>
                      </a:r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  <a:sym typeface="+mn-ea"/>
                        </a:rPr>
                        <a:t>А.П. Чехов “Толстый и тонкий”</a:t>
                      </a:r>
                      <a:endParaRPr lang="zh-CN" alt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zh-CN" dirty="0"/>
                    </a:p>
                  </a:txBody>
                  <a:tcPr/>
                </a:tc>
              </a:tr>
              <a:tr h="3900170">
                <a:tc>
                  <a:txBody>
                    <a:bodyPr/>
                    <a:lstStyle/>
                    <a:p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Единственный из всех посетителей в халатах, Кун И-цзи пил вино, стоя у прилавка. Это был человек высокого роста, с всклокоченной седоватой бородой и иссиня-белым морщинистым лицом, покрытым рубцами. Халат он носил такой грязный и рваный, будто его не стирали и не чинили лет десять.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На вокзале Николаевской железной дороги встретились два приятеля: один толстый, другой тонкий. Толстый только что пообедал на вокзале, и губы его, подернутые маслом, лоснились, как спелые вишни. Пахло от него хересом и флер-д'оранжем. Тонкий же только что вышел из вагона и был навьючен чемоданами, узлами и картонками. Пахло от него ветчиной и кофейной гущей.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95985" y="1356995"/>
          <a:ext cx="7864475" cy="549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595"/>
                <a:gridCol w="3992880"/>
              </a:tblGrid>
              <a:tr h="742315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Лу Синь “</a:t>
                      </a:r>
                      <a:r>
                        <a:rPr kumimoji="0" lang="zh-CN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Кун И-цзи</a:t>
                      </a:r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zh-CN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  <a:sym typeface="+mn-ea"/>
                        </a:rPr>
                        <a:t>А.П. Чехов “Толстый и тонкий”</a:t>
                      </a:r>
                      <a:endParaRPr lang="zh-CN" altLang="en-US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zh-CN" dirty="0"/>
                    </a:p>
                  </a:txBody>
                  <a:tcPr/>
                </a:tc>
              </a:tr>
              <a:tr h="4752975">
                <a:tc>
                  <a:txBody>
                    <a:bodyPr/>
                    <a:lstStyle/>
                    <a:p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– Опять небось что-нибудь украл? – дразнили его завсегдатаи.</a:t>
                      </a:r>
                    </a:p>
                    <a:p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– Ну, как это можно ни с того ни с сего возводить на честного человека напраслину? – отвечал Кун, широко раскрыв глаза.</a:t>
                      </a:r>
                    </a:p>
                    <a:p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– Какая уж там честность! Позавчера я собственными! глазами видел, как тебя лупили за то, что ты украл книгу у Хэ.</a:t>
                      </a:r>
                    </a:p>
                    <a:p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</a:endParaRPr>
                    </a:p>
                    <a:p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– Взять книгу не значит воровать… Взять книгу… Для образованного человека дело обычное… Разве это воровство?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— Порфирий! — воскликнул толстый, увидев тонкого.— Ты ли это? Голубчик мой! Сколько зим, сколько лет!</a:t>
                      </a:r>
                    </a:p>
                    <a:p>
                      <a:endParaRPr kumimoji="0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</a:endParaRPr>
                    </a:p>
                    <a:p>
                      <a:endParaRPr kumimoji="0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</a:endParaRPr>
                    </a:p>
                    <a:p>
                      <a:r>
                        <a:rPr kumimoji="0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 — В гимназии вместе учились! — продолжал тонкий.— Помнишь, как тебя дразнили? Тебя дразнили Геростратом за то, что ты казенную книжку папироской прожег, а меня Эфиальтом за то, что я ябедничать любил. Хо-хо... Детьми были! Не бойся, Нафаня! Подойди к нему поближе... А это моя жена, урожденная Ванценбах... лютеранка.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905"/>
            <a:ext cx="8226425" cy="1009015"/>
          </a:xfrm>
        </p:spPr>
        <p:txBody>
          <a:bodyPr/>
          <a:lstStyle/>
          <a:p>
            <a:r>
              <a:rPr lang="ru-RU" altLang="en-US" sz="2800">
                <a:latin typeface="Times New Roman" panose="02020603050405020304" pitchFamily="16" charset="0"/>
                <a:cs typeface="Times New Roman" panose="02020603050405020304" pitchFamily="16" charset="0"/>
              </a:rPr>
              <a:t>А. П. Чехов и Лу Синь</a:t>
            </a:r>
            <a:r>
              <a:rPr lang="ru-RU" altLang="en-US" sz="2000">
                <a:latin typeface="Times New Roman" panose="02020603050405020304" pitchFamily="16" charset="0"/>
                <a:cs typeface="Times New Roman" panose="02020603050405020304" pitchFamily="16" charset="0"/>
              </a:rPr>
              <a:t/>
            </a:r>
            <a:br>
              <a:rPr lang="ru-RU" altLang="en-US" sz="2000">
                <a:latin typeface="Times New Roman" panose="02020603050405020304" pitchFamily="16" charset="0"/>
                <a:cs typeface="Times New Roman" panose="02020603050405020304" pitchFamily="16" charset="0"/>
              </a:rPr>
            </a:br>
            <a:endParaRPr lang="ru-RU" altLang="en-US" sz="2000">
              <a:latin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000" b="1">
                <a:latin typeface="Times New Roman" panose="02020603050405020304" pitchFamily="16" charset="0"/>
                <a:cs typeface="Times New Roman" panose="02020603050405020304" pitchFamily="16" charset="0"/>
              </a:rPr>
              <a:t>Сходство </a:t>
            </a:r>
            <a:r>
              <a:rPr lang="ru-RU" altLang="en-US" sz="2000">
                <a:latin typeface="Times New Roman" panose="02020603050405020304" pitchFamily="16" charset="0"/>
                <a:cs typeface="Times New Roman" panose="02020603050405020304" pitchFamily="16" charset="0"/>
              </a:rPr>
              <a:t>проявляется в </a:t>
            </a:r>
          </a:p>
          <a:p>
            <a:r>
              <a:rPr lang="ru-RU" altLang="en-US" sz="2000">
                <a:latin typeface="Times New Roman" panose="02020603050405020304" pitchFamily="16" charset="0"/>
                <a:cs typeface="Times New Roman" panose="02020603050405020304" pitchFamily="16" charset="0"/>
              </a:rPr>
              <a:t>- внимании к социальным проблемам;</a:t>
            </a:r>
          </a:p>
          <a:p>
            <a:r>
              <a:rPr lang="ru-RU" altLang="en-US" sz="2000">
                <a:latin typeface="Times New Roman" panose="02020603050405020304" pitchFamily="16" charset="0"/>
                <a:cs typeface="Times New Roman" panose="02020603050405020304" pitchFamily="16" charset="0"/>
              </a:rPr>
              <a:t>- </a:t>
            </a:r>
            <a:r>
              <a:rPr lang="ru-RU" altLang="en-US" sz="2000">
                <a:latin typeface="Times New Roman" panose="02020603050405020304" pitchFamily="16" charset="0"/>
                <a:cs typeface="Times New Roman" panose="02020603050405020304" pitchFamily="16" charset="0"/>
                <a:sym typeface="+mn-ea"/>
              </a:rPr>
              <a:t> создании социальных типов персонажей, отражающих эпоху и человеческую природу;</a:t>
            </a:r>
            <a:endParaRPr lang="ru-RU" altLang="en-US" sz="200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r>
              <a:rPr lang="ru-RU" altLang="en-US" sz="2000">
                <a:latin typeface="Times New Roman" panose="02020603050405020304" pitchFamily="16" charset="0"/>
                <a:cs typeface="Times New Roman" panose="02020603050405020304" pitchFamily="16" charset="0"/>
              </a:rPr>
              <a:t>- использовании ведущих приемы создания образов: деталь, речевые характеристики;</a:t>
            </a:r>
          </a:p>
          <a:p>
            <a:pPr algn="just"/>
            <a:r>
              <a:rPr lang="ru-RU" altLang="en-US" sz="2000">
                <a:latin typeface="Times New Roman" panose="02020603050405020304" pitchFamily="16" charset="0"/>
                <a:cs typeface="Times New Roman" panose="02020603050405020304" pitchFamily="16" charset="0"/>
              </a:rPr>
              <a:t>- использовании юмора и сатиры как стилистических приемов и приемов создания характеров персонажей.</a:t>
            </a:r>
          </a:p>
          <a:p>
            <a:pPr algn="just"/>
            <a:endParaRPr lang="ru-RU" altLang="en-US" sz="200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/>
            <a:r>
              <a:rPr lang="ru-RU" altLang="en-US" sz="2000" b="1">
                <a:latin typeface="Times New Roman" panose="02020603050405020304" pitchFamily="16" charset="0"/>
                <a:cs typeface="Times New Roman" panose="02020603050405020304" pitchFamily="16" charset="0"/>
              </a:rPr>
              <a:t>Различие </a:t>
            </a:r>
            <a:r>
              <a:rPr lang="ru-RU" altLang="en-US" sz="2000">
                <a:latin typeface="Times New Roman" panose="02020603050405020304" pitchFamily="16" charset="0"/>
                <a:cs typeface="Times New Roman" panose="02020603050405020304" pitchFamily="16" charset="0"/>
              </a:rPr>
              <a:t>обосновано социально-историческим и национально-культурным контекстом.</a:t>
            </a:r>
          </a:p>
          <a:p>
            <a:pPr algn="just"/>
            <a:endParaRPr lang="ru-RU" altLang="en-US" sz="2000">
              <a:latin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/>
          <p:nvPr/>
        </p:nvSpPr>
        <p:spPr>
          <a:xfrm>
            <a:off x="1692275" y="3357563"/>
            <a:ext cx="6767513" cy="3500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/>
          <a:lstStyle/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2800" dirty="0">
              <a:solidFill>
                <a:srgbClr val="632523"/>
              </a:solidFill>
              <a:latin typeface="Calibri" panose="020F0502020204030204" pitchFamily="32" charset="0"/>
            </a:endParaRPr>
          </a:p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dirty="0">
                <a:solidFill>
                  <a:srgbClr val="632523"/>
                </a:solidFill>
                <a:latin typeface="Times New Roman" panose="02020603050405020304" pitchFamily="16" charset="0"/>
              </a:rPr>
              <a:t>Выполнил обучающийся</a:t>
            </a:r>
          </a:p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dirty="0">
                <a:solidFill>
                  <a:srgbClr val="632523"/>
                </a:solidFill>
                <a:latin typeface="Times New Roman" panose="02020603050405020304" pitchFamily="16" charset="0"/>
              </a:rPr>
              <a:t>Ван Сяньчжэ 1С(а) </a:t>
            </a:r>
          </a:p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dirty="0">
                <a:solidFill>
                  <a:srgbClr val="632523"/>
                </a:solidFill>
                <a:latin typeface="Times New Roman" panose="02020603050405020304" pitchFamily="16" charset="0"/>
                <a:sym typeface="Microsoft YaHei" panose="020B0503020204020204" charset="-122"/>
              </a:rPr>
              <a:t>Научный руководитель: </a:t>
            </a:r>
          </a:p>
          <a:p>
            <a:pPr algn="r" defTabSz="0">
              <a:spcBef>
                <a:spcPts val="700"/>
              </a:spcBef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dirty="0">
                <a:solidFill>
                  <a:srgbClr val="632523"/>
                </a:solidFill>
                <a:latin typeface="Times New Roman" panose="02020603050405020304" pitchFamily="16" charset="0"/>
                <a:sym typeface="Microsoft YaHei" panose="020B0503020204020204" charset="-122"/>
              </a:rPr>
              <a:t>к.ф.н., доцент, Липнягова С.Г</a:t>
            </a:r>
            <a:r>
              <a:rPr lang="ru-RU" altLang="ru-RU" sz="2800" dirty="0">
                <a:solidFill>
                  <a:srgbClr val="632523"/>
                </a:solidFill>
                <a:latin typeface="Times New Roman" panose="02020603050405020304" pitchFamily="16" charset="0"/>
              </a:rPr>
              <a:t>.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76375" y="268288"/>
            <a:ext cx="72675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0" marR="0" lvl="0" indent="0" algn="ctr" defTabSz="448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</a:rPr>
              <a:t>Красноярский государственный педагогический университет</a:t>
            </a:r>
            <a:b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</a:rPr>
            </a:b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</a:rPr>
              <a:t>им. В.П. Астафьева</a:t>
            </a:r>
          </a:p>
        </p:txBody>
      </p:sp>
      <p:sp>
        <p:nvSpPr>
          <p:cNvPr id="19459" name="Text Box 3"/>
          <p:cNvSpPr txBox="1"/>
          <p:nvPr/>
        </p:nvSpPr>
        <p:spPr>
          <a:xfrm>
            <a:off x="630238" y="1625600"/>
            <a:ext cx="7827962" cy="25844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3200" b="1" dirty="0">
              <a:solidFill>
                <a:srgbClr val="953735"/>
              </a:solidFill>
              <a:latin typeface="Times New Roman" panose="02020603050405020304" pitchFamily="16" charset="0"/>
            </a:endParaRPr>
          </a:p>
          <a:p>
            <a:pPr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3200" b="1" dirty="0">
              <a:solidFill>
                <a:srgbClr val="953735"/>
              </a:solidFill>
              <a:latin typeface="Times New Roman" panose="02020603050405020304" pitchFamily="16" charset="0"/>
            </a:endParaRP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800" b="1" dirty="0">
                <a:solidFill>
                  <a:srgbClr val="953735"/>
                </a:solidFill>
                <a:latin typeface="Times New Roman" panose="02020603050405020304" pitchFamily="16" charset="0"/>
              </a:rPr>
              <a:t>Выпускная квалификационная работа</a:t>
            </a: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2800" b="1" dirty="0">
              <a:solidFill>
                <a:srgbClr val="262699"/>
              </a:solidFill>
              <a:latin typeface="Times New Roman" panose="02020603050405020304" pitchFamily="16" charset="0"/>
            </a:endParaRP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800" b="1" dirty="0">
                <a:solidFill>
                  <a:srgbClr val="262699"/>
                </a:solidFill>
                <a:latin typeface="Times New Roman" panose="02020603050405020304" pitchFamily="16" charset="0"/>
              </a:rPr>
              <a:t>Малая проза А.П. Чехова и Лу Синя: </a:t>
            </a: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ru-RU" sz="2800" b="1" dirty="0">
                <a:solidFill>
                  <a:srgbClr val="262699"/>
                </a:solidFill>
                <a:latin typeface="Times New Roman" panose="02020603050405020304" pitchFamily="16" charset="0"/>
              </a:rPr>
              <a:t>опыт сопоставительного анализа</a:t>
            </a:r>
            <a:r>
              <a:rPr lang="ru-RU" altLang="ru-RU" sz="2800" b="1" dirty="0">
                <a:solidFill>
                  <a:srgbClr val="262699"/>
                </a:solidFill>
                <a:latin typeface="Calibri" panose="020F0502020204030204" pitchFamily="32" charset="0"/>
              </a:rPr>
              <a:t> </a:t>
            </a:r>
            <a:r>
              <a:rPr lang="ru-RU" altLang="ru-RU" sz="3600" b="1" dirty="0">
                <a:solidFill>
                  <a:srgbClr val="262699"/>
                </a:solidFill>
                <a:latin typeface="Calibri" panose="020F0502020204030204" pitchFamily="32" charset="0"/>
              </a:rPr>
              <a:t/>
            </a:r>
            <a:br>
              <a:rPr lang="ru-RU" altLang="ru-RU" sz="3600" b="1" dirty="0">
                <a:solidFill>
                  <a:srgbClr val="262699"/>
                </a:solidFill>
                <a:latin typeface="Calibri" panose="020F0502020204030204" pitchFamily="32" charset="0"/>
              </a:rPr>
            </a:br>
            <a:endParaRPr lang="ru-RU" altLang="ru-RU" sz="3600" b="1" dirty="0">
              <a:solidFill>
                <a:srgbClr val="262699"/>
              </a:solidFill>
              <a:latin typeface="Calibri" panose="020F0502020204030204" pitchFamily="32" charset="0"/>
            </a:endParaRP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3600" b="1" dirty="0">
              <a:solidFill>
                <a:srgbClr val="262699"/>
              </a:solidFill>
              <a:latin typeface="Calibri" panose="020F0502020204030204" pitchFamily="32" charset="0"/>
            </a:endParaRPr>
          </a:p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3600" b="1" dirty="0">
              <a:solidFill>
                <a:srgbClr val="262699"/>
              </a:solidFill>
              <a:latin typeface="Calibri" panose="020F0502020204030204" pitchFamily="32" charset="0"/>
            </a:endParaRPr>
          </a:p>
        </p:txBody>
      </p:sp>
    </p:spTree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9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/>
          <p:nvPr/>
        </p:nvSpPr>
        <p:spPr>
          <a:xfrm>
            <a:off x="809625" y="4156075"/>
            <a:ext cx="7283450" cy="1143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4400" b="1" dirty="0">
              <a:solidFill>
                <a:srgbClr val="FF0000"/>
              </a:solidFill>
              <a:latin typeface="Calibri" panose="020F0502020204030204" pitchFamily="32" charset="0"/>
            </a:endParaRPr>
          </a:p>
        </p:txBody>
      </p:sp>
      <p:sp>
        <p:nvSpPr>
          <p:cNvPr id="5123" name="文本框 1"/>
          <p:cNvSpPr txBox="1"/>
          <p:nvPr/>
        </p:nvSpPr>
        <p:spPr>
          <a:xfrm>
            <a:off x="373063" y="344488"/>
            <a:ext cx="8561387" cy="5570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altLang="en-US" sz="2400" b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     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Цель 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работы: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6" charset="0"/>
              <a:ea typeface="SimSun" panose="02010600030101010101" pitchFamily="2" charset="-122"/>
            </a:endParaRPr>
          </a:p>
          <a:p>
            <a:pPr indent="457200" algn="just"/>
            <a:r>
              <a:rPr lang="ru-RU" altLang="en-US" sz="20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	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Проследить типологические связи в жанровых вариантах малой прозы и приемах построения образов персонажей в русской и китайской литературах (на примере произведений А.П. Чехова и Лу Синя).</a:t>
            </a:r>
          </a:p>
          <a:p>
            <a:pPr indent="457200" algn="just">
              <a:lnSpc>
                <a:spcPct val="150000"/>
              </a:lnSpc>
            </a:pPr>
            <a:r>
              <a:rPr lang="ru-RU" altLang="en-US" sz="2400" b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З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адачи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: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6" charset="0"/>
              <a:ea typeface="SimSun" panose="02010600030101010101" pitchFamily="2" charset="-122"/>
            </a:endParaRPr>
          </a:p>
          <a:p>
            <a:pPr indent="457200" algn="just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.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	Обозначить основные направления изучения влияния русской классической литературы на становление и развитие китайской литературы.</a:t>
            </a:r>
          </a:p>
          <a:p>
            <a:pPr indent="457200" algn="just"/>
            <a:endParaRPr lang="en-US" altLang="zh-CN" sz="2000">
              <a:solidFill>
                <a:schemeClr val="tx1"/>
              </a:solidFill>
              <a:latin typeface="Times New Roman" panose="02020603050405020304" pitchFamily="16" charset="0"/>
              <a:ea typeface="SimSun" panose="02010600030101010101" pitchFamily="2" charset="-122"/>
              <a:sym typeface="Microsoft YaHei" panose="020B0503020204020204" charset="-122"/>
            </a:endParaRPr>
          </a:p>
          <a:p>
            <a:pPr indent="457200" algn="just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2.	Представить основные составляющие поэтики жанра рассказа и приемов построения  образов персонажей в работах русских и китайских литературоведов.</a:t>
            </a:r>
          </a:p>
          <a:p>
            <a:pPr indent="457200" algn="just"/>
            <a:endParaRPr lang="en-US" altLang="zh-CN" sz="2000">
              <a:solidFill>
                <a:schemeClr val="tx1"/>
              </a:solidFill>
              <a:latin typeface="Times New Roman" panose="02020603050405020304" pitchFamily="16" charset="0"/>
              <a:ea typeface="SimSun" panose="02010600030101010101" pitchFamily="2" charset="-122"/>
              <a:sym typeface="Microsoft YaHei" panose="020B0503020204020204" charset="-122"/>
            </a:endParaRPr>
          </a:p>
          <a:p>
            <a:pPr indent="457200" algn="just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3.	На основе сопоставительного анализа произведений А.П. Чехова и Лу Синя выявить возможные типологические связи и влияния в русской и китайской жанровой модели малой прозы и приемов создания образов персонажей.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>
            <a:alphaModFix amt="9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/>
          <p:nvPr/>
        </p:nvSpPr>
        <p:spPr>
          <a:xfrm>
            <a:off x="809625" y="4156075"/>
            <a:ext cx="7283450" cy="1143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4400" b="1" dirty="0">
              <a:solidFill>
                <a:srgbClr val="FF0000"/>
              </a:solidFill>
              <a:latin typeface="Calibri" panose="020F0502020204030204" pitchFamily="32" charset="0"/>
            </a:endParaRPr>
          </a:p>
        </p:txBody>
      </p:sp>
      <p:sp>
        <p:nvSpPr>
          <p:cNvPr id="7171" name="文本框 7"/>
          <p:cNvSpPr txBox="1"/>
          <p:nvPr>
            <p:custDataLst>
              <p:tags r:id="rId1"/>
            </p:custDataLst>
          </p:nvPr>
        </p:nvSpPr>
        <p:spPr>
          <a:xfrm>
            <a:off x="468313" y="1403350"/>
            <a:ext cx="7891462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ru-RU" alt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endParaRPr lang="ru-RU" altLang="ru-RU" sz="2000" dirty="0">
              <a:solidFill>
                <a:srgbClr val="0D0D0D"/>
              </a:solidFill>
              <a:latin typeface="Times New Roman" panose="02020603050405020304" pitchFamily="16" charset="0"/>
            </a:endParaRPr>
          </a:p>
        </p:txBody>
      </p:sp>
      <p:sp>
        <p:nvSpPr>
          <p:cNvPr id="7172" name="文本框 1"/>
          <p:cNvSpPr txBox="1"/>
          <p:nvPr>
            <p:custDataLst>
              <p:tags r:id="rId2"/>
            </p:custDataLst>
          </p:nvPr>
        </p:nvSpPr>
        <p:spPr>
          <a:xfrm>
            <a:off x="431800" y="1403350"/>
            <a:ext cx="8712200" cy="44323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Объект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исследования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:</a:t>
            </a:r>
            <a:endParaRPr lang="ru-RU" altLang="en-US" sz="2400" dirty="0">
              <a:solidFill>
                <a:schemeClr val="tx1"/>
              </a:solidFill>
              <a:latin typeface="Times New Roman" panose="02020603050405020304" pitchFamily="16" charset="0"/>
              <a:ea typeface="SimSun" panose="02010600030101010101" pitchFamily="2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ru-RU" altLang="en-US" sz="24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Поэтика малой прозы А.П. Чехова и Лу Синя</a:t>
            </a:r>
          </a:p>
          <a:p>
            <a:pPr indent="45720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Предмет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: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6" charset="0"/>
              <a:ea typeface="SimSun" panose="02010600030101010101" pitchFamily="2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ru-RU" altLang="en-US" sz="24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Жанровое своеобразие и приемы создания образов персонажей рассказов.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Материал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исследования</a:t>
            </a:r>
            <a:r>
              <a:rPr lang="ru-RU" altLang="en-US" sz="24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: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ru-RU" altLang="en-US" sz="24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А.П Чехов “Хамелеон”, “Толстый и тонкий”,</a:t>
            </a:r>
          </a:p>
          <a:p>
            <a:pPr indent="457200" algn="just">
              <a:lnSpc>
                <a:spcPct val="150000"/>
              </a:lnSpc>
            </a:pPr>
            <a:r>
              <a:rPr lang="ru-RU" altLang="en-US" sz="24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Лу Синь “Родина”, “Кун И-цзи”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>
            <a:alphaModFix amt="9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内容占位符 6" descr="鲁迅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616075"/>
            <a:ext cx="2857500" cy="2990850"/>
          </a:xfrm>
        </p:spPr>
      </p:pic>
      <p:sp>
        <p:nvSpPr>
          <p:cNvPr id="6" name="文本框 5"/>
          <p:cNvSpPr txBox="1"/>
          <p:nvPr/>
        </p:nvSpPr>
        <p:spPr>
          <a:xfrm>
            <a:off x="3001963" y="2994025"/>
            <a:ext cx="6127750" cy="1752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pc="-1" noProof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cs"/>
                <a:sym typeface="+mn-ea"/>
              </a:rPr>
              <a:t>鲁迅（1881年9月25日－1936年10月19日）著名文学家、思想家、民主战士，五四新文化运动的重要参与者，中国现代文学的奠基人</a:t>
            </a:r>
            <a:r>
              <a:rPr lang="zh-CN" altLang="en-US" spc="-1" noProof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cs"/>
                <a:sym typeface="+mn-ea"/>
              </a:rPr>
              <a:t>。</a:t>
            </a:r>
            <a:r>
              <a:rPr lang="ru-RU" spc="-1" noProof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cs"/>
                <a:sym typeface="+mn-ea"/>
              </a:rPr>
              <a:t>毛泽东曾评价:“鲁迅的方向</a:t>
            </a:r>
            <a:r>
              <a:rPr lang="zh-CN" altLang="en-US" spc="-1" noProof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cs"/>
                <a:sym typeface="+mn-ea"/>
              </a:rPr>
              <a:t>，</a:t>
            </a:r>
            <a:r>
              <a:rPr lang="ru-RU" spc="-1" noProof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cs"/>
                <a:sym typeface="+mn-ea"/>
              </a:rPr>
              <a:t>就是中华民族新文化的方向</a:t>
            </a:r>
            <a:r>
              <a:rPr lang="zh-CN" altLang="en-US" spc="-1" noProof="1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cs"/>
                <a:sym typeface="+mn-ea"/>
              </a:rPr>
              <a:t>。</a:t>
            </a:r>
            <a:endParaRPr lang="zh-CN" altLang="en-US" noProof="1"/>
          </a:p>
        </p:txBody>
      </p:sp>
      <p:sp>
        <p:nvSpPr>
          <p:cNvPr id="11268" name="文本框 8"/>
          <p:cNvSpPr txBox="1"/>
          <p:nvPr/>
        </p:nvSpPr>
        <p:spPr>
          <a:xfrm>
            <a:off x="3001963" y="1517650"/>
            <a:ext cx="6142037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  <a:sym typeface="Microsoft YaHei" panose="020B0503020204020204" charset="-122"/>
              </a:rPr>
              <a:t>Известный  писатель, мыслитель, демократический воин, важный участник движения за новую культуру "Четвертого мая" и основатель современной китайской литературы.  «Направление Лу Синя — это  направление новой культуры китайской нации»—Мао Цзэдун.</a:t>
            </a:r>
            <a:endParaRPr lang="en-US" altLang="zh-CN">
              <a:solidFill>
                <a:schemeClr val="tx1"/>
              </a:solidFill>
              <a:latin typeface="Times New Roman" panose="02020603050405020304" pitchFamily="16" charset="0"/>
              <a:ea typeface="SimSun" panose="02010600030101010101" pitchFamily="2" charset="-122"/>
            </a:endParaRPr>
          </a:p>
        </p:txBody>
      </p:sp>
      <p:sp>
        <p:nvSpPr>
          <p:cNvPr id="11269" name="文本框 9"/>
          <p:cNvSpPr txBox="1"/>
          <p:nvPr/>
        </p:nvSpPr>
        <p:spPr>
          <a:xfrm>
            <a:off x="1954180" y="438150"/>
            <a:ext cx="5403915" cy="4986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342900" indent="457200" algn="just">
              <a:lnSpc>
                <a:spcPct val="150000"/>
              </a:lnSpc>
              <a:buClr>
                <a:schemeClr val="accent1"/>
              </a:buClr>
              <a:buFont typeface="Wingdings 2" panose="05020102010507070707"/>
              <a:buNone/>
            </a:pP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6" charset="0"/>
                <a:sym typeface="Microsoft YaHei" panose="020B0503020204020204" charset="-122"/>
              </a:rPr>
              <a:t>Лу Синь (25.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6" charset="0"/>
                <a:sym typeface="Microsoft YaHei" panose="020B0503020204020204" charset="-122"/>
              </a:rPr>
              <a:t>0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6" charset="0"/>
                <a:sym typeface="Microsoft YaHei" panose="020B0503020204020204" charset="-122"/>
              </a:rPr>
              <a:t>9.1881 г. — 19.10.1936 г.)</a:t>
            </a: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6" charset="0"/>
                <a:sym typeface="Microsoft YaHei" panose="020B0503020204020204" charset="-122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368152"/>
            <a:ext cx="5940152" cy="328498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Известный русский писатель, прозаик, драматург, врач.</a:t>
            </a:r>
            <a:endParaRPr lang="en-US" sz="1800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r>
              <a:rPr lang="ru-RU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Классик мировой</a:t>
            </a:r>
            <a:r>
              <a:rPr lang="en-US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ru-RU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литературы.По профессии врач.</a:t>
            </a:r>
            <a:endParaRPr lang="en-US" sz="1800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r>
              <a:rPr lang="ru-RU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Почётный академик Императорской</a:t>
            </a:r>
            <a:r>
              <a:rPr lang="en-US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ru-RU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Академии наук по</a:t>
            </a:r>
            <a:endParaRPr lang="en-US" sz="1800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r>
              <a:rPr lang="ru-RU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разряду изящной словесности (1900—1902). Один из </a:t>
            </a:r>
          </a:p>
          <a:p>
            <a:r>
              <a:rPr lang="ru-RU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самых известных драматургов мира. Его произведения</a:t>
            </a:r>
            <a:endParaRPr lang="en-US" sz="1800" dirty="0"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r>
              <a:rPr lang="ru-RU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переведены более</a:t>
            </a:r>
            <a:r>
              <a:rPr lang="en-US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ru-RU" sz="1800" dirty="0">
                <a:latin typeface="Times New Roman" panose="02020603050405020304" pitchFamily="16" charset="0"/>
                <a:cs typeface="Times New Roman" panose="02020603050405020304" pitchFamily="16" charset="0"/>
              </a:rPr>
              <a:t>чем на сто языков. </a:t>
            </a:r>
          </a:p>
          <a:p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6" charset="0"/>
              </a:rPr>
              <a:t>俄罗斯作家，小说家，剧作家，医生。 世界文学的经典</a:t>
            </a:r>
            <a:endParaRPr lang="en-US" altLang="zh-CN" sz="18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6" charset="0"/>
            </a:endParaRPr>
          </a:p>
          <a:p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6" charset="0"/>
              </a:rPr>
              <a:t>。专业的医生。国科学院优秀文学类荣誉院士（</a:t>
            </a:r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6" charset="0"/>
              </a:rPr>
              <a:t>1900-</a:t>
            </a:r>
          </a:p>
          <a:p>
            <a:r>
              <a:rPr lang="en-US" altLang="zh-CN" sz="18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6" charset="0"/>
              </a:rPr>
              <a:t>1902</a:t>
            </a:r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6" charset="0"/>
              </a:rPr>
              <a:t>）。 世界上最着名的剧作家。 他的作品被翻译成一</a:t>
            </a:r>
            <a:endParaRPr lang="en-US" altLang="zh-CN" sz="18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6" charset="0"/>
            </a:endParaRPr>
          </a:p>
          <a:p>
            <a:r>
              <a:rPr lang="zh-CN" altLang="en-US" sz="18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6" charset="0"/>
              </a:rPr>
              <a:t>百多种语言。</a:t>
            </a:r>
            <a:endParaRPr lang="en-US" sz="1800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7702" y="438150"/>
            <a:ext cx="7038145" cy="498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marR="0" lvl="0" indent="457200" algn="just" defTabSz="44958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CC99"/>
              </a:buClr>
              <a:buSzPct val="50000"/>
              <a:buFont typeface="Wingdings 2" panose="05020102010507070707"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  <a:sym typeface="+mn-ea"/>
              </a:rPr>
              <a:t>Антон Павлович Чехов(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  <a:sym typeface="+mn-ea"/>
              </a:rPr>
              <a:t>29.01.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  <a:sym typeface="+mn-ea"/>
              </a:rPr>
              <a:t>1860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  <a:sym typeface="+mn-ea"/>
              </a:rPr>
              <a:t> г. —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  <a:sym typeface="+mn-ea"/>
              </a:rPr>
              <a:t>15.07.1904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  <a:sym typeface="+mn-ea"/>
              </a:rPr>
              <a:t> г.)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6" charset="0"/>
                <a:ea typeface="Microsoft YaHei" panose="020B0503020204020204" charset="-122"/>
                <a:cs typeface="Times New Roman" panose="02020603050405020304" pitchFamily="16" charset="0"/>
                <a:sym typeface="+mn-ea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pic>
        <p:nvPicPr>
          <p:cNvPr id="6" name="图片 5" descr="穿西装打领带的男人在桌子前&#10;&#10;中度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" y="1489792"/>
            <a:ext cx="3163344" cy="3163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>
            <a:alphaModFix amt="9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/>
          <p:nvPr/>
        </p:nvSpPr>
        <p:spPr>
          <a:xfrm>
            <a:off x="809625" y="4156075"/>
            <a:ext cx="7283450" cy="1143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algn="ctr" defTabSz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ru-RU" sz="4400" b="1" dirty="0">
              <a:solidFill>
                <a:srgbClr val="FF0000"/>
              </a:solidFill>
              <a:latin typeface="Calibri" panose="020F0502020204030204" pitchFamily="32" charset="0"/>
            </a:endParaRPr>
          </a:p>
        </p:txBody>
      </p:sp>
      <p:sp>
        <p:nvSpPr>
          <p:cNvPr id="9219" name="文本框 7"/>
          <p:cNvSpPr txBox="1"/>
          <p:nvPr>
            <p:custDataLst>
              <p:tags r:id="rId1"/>
            </p:custDataLst>
          </p:nvPr>
        </p:nvSpPr>
        <p:spPr>
          <a:xfrm>
            <a:off x="1225550" y="682625"/>
            <a:ext cx="7369175" cy="44624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Методы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исследования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:</a:t>
            </a:r>
          </a:p>
          <a:p>
            <a:pPr indent="457200" algn="just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Сравнительно-сопоставительный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с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элементами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структурного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анализа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.</a:t>
            </a:r>
          </a:p>
          <a:p>
            <a:pPr indent="457200" algn="just"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Актуальность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и н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овизна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:</a:t>
            </a:r>
          </a:p>
          <a:p>
            <a:pPr indent="457200" algn="just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Благодаря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анализу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литературных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материалов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,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углублённому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чтению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классических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и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изучению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произведений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А.П.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Чехова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и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Лу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Синя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с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точки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зрения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жанра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и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приемов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создания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образов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выявляется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традиционализм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и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новаторство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китайской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модели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малой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эпической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формы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(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рассказа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) и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уровни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типологического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схождения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рассказов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русского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и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китайского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классиков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latin typeface="Times New Roman" panose="02020603050405020304" pitchFamily="16" charset="0"/>
              <a:ea typeface="SimSun" panose="02010600030101010101" pitchFamily="2" charset="-122"/>
            </a:endParaRPr>
          </a:p>
          <a:p>
            <a:pPr indent="457200" algn="just"/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Структура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работы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: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Введение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, 3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главы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(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теоретическая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,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аналитическая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и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сравнительная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),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Заключение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,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Список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литературы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6" charset="0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1256665" y="182880"/>
          <a:ext cx="7407910" cy="647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130"/>
                <a:gridCol w="3573780"/>
              </a:tblGrid>
              <a:tr h="544195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Лу Синь </a:t>
                      </a:r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“Родина”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А.П. Чехов “Хамелеон”</a:t>
                      </a:r>
                    </a:p>
                  </a:txBody>
                  <a:tcPr/>
                </a:tc>
              </a:tr>
              <a:tr h="5933440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Лицо Жунь-ту выражало и радость и печаль; его губы беззвучно шевелились. Но вот он принял почтительную позу и отчетливо произнес:</a:t>
                      </a:r>
                    </a:p>
                    <a:p>
                      <a:r>
                        <a:rPr lang="en-US" sz="160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– Господин!..</a:t>
                      </a:r>
                    </a:p>
                    <a:p>
                      <a:r>
                        <a:rPr lang="en-US" sz="160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Я весь похолодел и не мог произнести ни слова. Я понял, что нас разделяет стена.</a:t>
                      </a:r>
                    </a:p>
                    <a:p>
                      <a:endParaRPr lang="en-US" sz="1600">
                        <a:latin typeface="Times New Roman" panose="02020603050405020304" pitchFamily="16" charset="0"/>
                        <a:cs typeface="Times New Roman" panose="02020603050405020304" pitchFamily="16" charset="0"/>
                        <a:sym typeface="+mn-ea"/>
                      </a:endParaRPr>
                    </a:p>
                    <a:p>
                      <a:r>
                        <a:rPr lang="en-US" sz="160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Я спросил, как ему живется. Он покачал головой.</a:t>
                      </a:r>
                    </a:p>
                    <a:p>
                      <a:r>
                        <a:rPr lang="en-US" sz="160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– Тяжело. Вот и мой шестой стал мне помогать, а все равно голодно… и покою нет… всюду деньги давай, и берут, сколько хотят… а урожаи плохие. Соберешь, понесешь продавать – а тут налог за налогом, себе же в убыток получается; а не понесешь – так сгниет…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Через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базарную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площадь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идет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полицейский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надзиратель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Очумелов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в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новой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шинели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и с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узелком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в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руке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За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ним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шагает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рыжий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городовой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с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решетом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доверху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наполненным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конфискованным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крыжовником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 </a:t>
                      </a:r>
                    </a:p>
                    <a:p>
                      <a:endParaRPr lang="en-US" sz="1600" dirty="0">
                        <a:latin typeface="Times New Roman" panose="02020603050405020304" pitchFamily="16" charset="0"/>
                        <a:cs typeface="Times New Roman" panose="02020603050405020304" pitchFamily="16" charset="0"/>
                        <a:sym typeface="+mn-ea"/>
                      </a:endParaRPr>
                    </a:p>
                    <a:p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-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Да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разве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братец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ихний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приехали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?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Владимир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Иваныч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? -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спрашивает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Очумелов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, и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все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лицо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его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заливается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улыбкой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умиления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 -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Ишь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ты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господа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! А я и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не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знал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!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Погостить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приехали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?</a:t>
                      </a:r>
                    </a:p>
                    <a:p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- В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гости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</a:t>
                      </a:r>
                    </a:p>
                    <a:p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-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Ишь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ты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господи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Соскучились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по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братце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А я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ведь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и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не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знал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!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Так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это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ихняя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собачка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?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Очень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рад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Возьми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ее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Собачонка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ничего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себе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Шустрая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такая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Цап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этого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за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палец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!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Ха-ха-ха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Ну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чего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дрожишь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?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Ррр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Рр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Сердится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шельма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цуцык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этакий</a:t>
                      </a:r>
                      <a:r>
                        <a:rPr lang="en-US" sz="1600" dirty="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...</a:t>
                      </a:r>
                    </a:p>
                    <a:p>
                      <a:endParaRPr lang="en-US" sz="1600" dirty="0">
                        <a:latin typeface="Times New Roman" panose="02020603050405020304" pitchFamily="16" charset="0"/>
                        <a:cs typeface="Times New Roman" panose="02020603050405020304" pitchFamily="16" charset="0"/>
                        <a:sym typeface="+mn-ea"/>
                      </a:endParaRPr>
                    </a:p>
                    <a:p>
                      <a:endParaRPr lang="en-US" sz="1600" dirty="0">
                        <a:latin typeface="Times New Roman" panose="02020603050405020304" pitchFamily="16" charset="0"/>
                        <a:cs typeface="Times New Roman" panose="02020603050405020304" pitchFamily="16" charset="0"/>
                        <a:sym typeface="+mn-ea"/>
                      </a:endParaRPr>
                    </a:p>
                    <a:p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476250" y="1480185"/>
          <a:ext cx="8188325" cy="516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990"/>
                <a:gridCol w="3950335"/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Лу Синь </a:t>
                      </a:r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“Родина”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А.П. Чехов “Хамелеон”</a:t>
                      </a:r>
                    </a:p>
                  </a:txBody>
                  <a:tcPr/>
                </a:tc>
              </a:tr>
              <a:tr h="4599940">
                <a:tc>
                  <a:txBody>
                    <a:bodyPr/>
                    <a:lstStyle/>
                    <a:p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У него было круглое загорелое лицо; на голове он носил войлочную шапочку, а на шее блестел серебряный обруч.</a:t>
                      </a:r>
                    </a:p>
                    <a:p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</a:endParaRPr>
                    </a:p>
                    <a:p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</a:endParaRPr>
                    </a:p>
                    <a:p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Вздрогнув, я вскинул голову и увидел перед собой женщину лет пятидесяти, скуластую и тонкогубую; она была в штанах и стояла, широко раздвинув ноги и сложив руки на животе – ни дать ни взять тонконогий циркуль из готовальни.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Через базарную площадь идет полицейский надзиратель Очумелов в новой шинели и с узелком в руке.</a:t>
                      </a:r>
                    </a:p>
                    <a:p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</a:endParaRPr>
                    </a:p>
                    <a:p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В центре толпы, растопырив передние ноги и дрожа всем телом, сидит на земле сам виновник скандала — белый борзой щенок с острой мордой и желтым пятном на спине.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1256665" y="182880"/>
          <a:ext cx="7407910" cy="647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130"/>
                <a:gridCol w="3573780"/>
              </a:tblGrid>
              <a:tr h="544195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Лу Синь </a:t>
                      </a:r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“Родина”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zh-CN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6" charset="0"/>
                          <a:ea typeface="SimSun" panose="02010600030101010101" pitchFamily="2" charset="-122"/>
                          <a:cs typeface="Times New Roman" panose="02020603050405020304" pitchFamily="16" charset="0"/>
                        </a:rPr>
                        <a:t>А.П. Чехов “Хамелеон”</a:t>
                      </a:r>
                    </a:p>
                  </a:txBody>
                  <a:tcPr/>
                </a:tc>
              </a:tr>
              <a:tr h="5933440"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Зима была в разгаре, и чем ближе я подъезжал к родным местам, тем угрюмее становилась погода: ледяной ветер с воем врывался в каюту, сквозь щели в навесе, под желто-серым небом, виднелись разбросанные по берегам пустынные деревушки без малейшего признака жизни. Сердце невольно сжималось от тоски.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- Гм!.. Хорошо... - говорит Очумелов строго, кашляя и шевеля бровями. Хорошо... Чья собака? Я этого так не оставлю. Я покажу вам, как собак распускать! Пора обратить внимание на подобных господ, не желающих подчиняться постановлениям! Как оштрафую его, мерзавца, так он узнает у меня, что значит собака и прочий бродячий скот! Я ему покажу кузькину мать!.. </a:t>
                      </a:r>
                    </a:p>
                    <a:p>
                      <a:endParaRPr lang="en-US" sz="1600">
                        <a:latin typeface="Times New Roman" panose="02020603050405020304" pitchFamily="16" charset="0"/>
                        <a:cs typeface="Times New Roman" panose="02020603050405020304" pitchFamily="16" charset="0"/>
                        <a:sym typeface="+mn-ea"/>
                      </a:endParaRPr>
                    </a:p>
                    <a:p>
                      <a:r>
                        <a:rPr lang="en-US" sz="1600">
                          <a:latin typeface="Times New Roman" panose="02020603050405020304" pitchFamily="16" charset="0"/>
                          <a:cs typeface="Times New Roman" panose="02020603050405020304" pitchFamily="16" charset="0"/>
                          <a:sym typeface="+mn-ea"/>
                        </a:rPr>
                        <a:t>- Я и сам знаю. У генерала собаки дорогие, породистые, а эта - черт знает что! Ни шерсти, ни вида... подлость одна только... И этакую собаку держать?! Где же у вас ум? Попадись этакая собака в Петербурге или Москве, то знаете, что было бы? Там не посмотрели бы в закон, а моментально - не дыши! Ты, Хрюкин, пострадал и дела этого так не оставляй... Нужно проучить! Пора...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6" charset="0"/>
                        <a:ea typeface="SimSun" panose="02010600030101010101" pitchFamily="2" charset="-122"/>
                        <a:cs typeface="Times New Roman" panose="02020603050405020304" pitchFamily="16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23"/>
  <p:tag name="KSO_WM_UNIT_TYPE" val="m_h_f"/>
  <p:tag name="KSO_WM_UNIT_INDEX" val="1_1_1"/>
  <p:tag name="KSO_WM_UNIT_ID" val="diagram123_1*m_h_f*1_1_1"/>
  <p:tag name="KSO_WM_UNIT_CLEAR" val="1"/>
  <p:tag name="KSO_WM_UNIT_LAYERLEVEL" val="1_1_1"/>
  <p:tag name="KSO_WM_UNIT_VALUE" val="136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23"/>
  <p:tag name="KSO_WM_UNIT_TYPE" val="m_h_f"/>
  <p:tag name="KSO_WM_UNIT_INDEX" val="1_1_1"/>
  <p:tag name="KSO_WM_UNIT_ID" val="diagram123_1*m_h_f*1_1_1"/>
  <p:tag name="KSO_WM_UNIT_CLEAR" val="1"/>
  <p:tag name="KSO_WM_UNIT_LAYERLEVEL" val="1_1_1"/>
  <p:tag name="KSO_WM_UNIT_VALUE" val="136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2503180"/>
  <p:tag name="KSO_WM_UNIT_PLACING_PICTURE_USER_VIEWPORT" val="{&quot;height&quot;:9337.5653543307089,&quot;width&quot;:4500.031496062992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23"/>
  <p:tag name="KSO_WM_UNIT_TYPE" val="m_h_f"/>
  <p:tag name="KSO_WM_UNIT_INDEX" val="1_1_1"/>
  <p:tag name="KSO_WM_UNIT_ID" val="diagram123_1*m_h_f*1_1_1"/>
  <p:tag name="KSO_WM_UNIT_CLEAR" val="1"/>
  <p:tag name="KSO_WM_UNIT_LAYERLEVEL" val="1_1_1"/>
  <p:tag name="KSO_WM_UNIT_VALUE" val="136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5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1386</Words>
  <Application>Microsoft Office PowerPoint</Application>
  <PresentationFormat>Экран (4:3)</PresentationFormat>
  <Paragraphs>112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 П. Чехов и Лу Синь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BOA</dc:creator>
  <cp:lastModifiedBy>111</cp:lastModifiedBy>
  <cp:revision>58</cp:revision>
  <dcterms:created xsi:type="dcterms:W3CDTF">2015-04-04T09:24:00Z</dcterms:created>
  <dcterms:modified xsi:type="dcterms:W3CDTF">2021-06-08T15:58:00Z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