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Выпускная квалификационная работа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573016"/>
            <a:ext cx="6296744" cy="2977622"/>
          </a:xfrm>
        </p:spPr>
        <p:txBody>
          <a:bodyPr>
            <a:normAutofit/>
          </a:bodyPr>
          <a:lstStyle/>
          <a:p>
            <a:r>
              <a:rPr lang="ru-RU" dirty="0" smtClean="0"/>
              <a:t>По теме</a:t>
            </a:r>
            <a:r>
              <a:rPr lang="en-US" dirty="0" smtClean="0"/>
              <a:t>: </a:t>
            </a:r>
            <a:endParaRPr lang="ru-RU" dirty="0" smtClean="0"/>
          </a:p>
          <a:p>
            <a:r>
              <a:rPr lang="ru-RU" dirty="0" smtClean="0"/>
              <a:t>Формирование информационной компетенции на уроках истории в 8-9 классах с помощью </a:t>
            </a:r>
            <a:r>
              <a:rPr lang="ru-RU" dirty="0" err="1" smtClean="0"/>
              <a:t>медиаобразования</a:t>
            </a:r>
            <a:r>
              <a:rPr lang="en-US" dirty="0" smtClean="0"/>
              <a:t>.</a:t>
            </a:r>
            <a:endParaRPr lang="ru-RU" dirty="0" smtClean="0"/>
          </a:p>
          <a:p>
            <a:pPr algn="r"/>
            <a:r>
              <a:rPr lang="ru-RU" dirty="0" err="1" smtClean="0"/>
              <a:t>Науч</a:t>
            </a:r>
            <a:r>
              <a:rPr lang="en-US" dirty="0" smtClean="0"/>
              <a:t>.</a:t>
            </a:r>
            <a:r>
              <a:rPr lang="ru-RU" dirty="0" smtClean="0"/>
              <a:t>рук</a:t>
            </a:r>
            <a:r>
              <a:rPr lang="en-US" dirty="0" smtClean="0"/>
              <a:t>.: </a:t>
            </a:r>
            <a:r>
              <a:rPr lang="ru-RU" dirty="0" err="1" smtClean="0"/>
              <a:t>Ясенецкая</a:t>
            </a:r>
            <a:r>
              <a:rPr lang="ru-RU" dirty="0" smtClean="0"/>
              <a:t> Е</a:t>
            </a:r>
            <a:r>
              <a:rPr lang="en-US" dirty="0" smtClean="0"/>
              <a:t>.</a:t>
            </a:r>
            <a:r>
              <a:rPr lang="ru-RU" dirty="0" smtClean="0"/>
              <a:t>П</a:t>
            </a:r>
            <a:r>
              <a:rPr lang="en-US" dirty="0" smtClean="0"/>
              <a:t>.</a:t>
            </a:r>
          </a:p>
          <a:p>
            <a:pPr algn="r"/>
            <a:r>
              <a:rPr lang="ru-RU" dirty="0" smtClean="0"/>
              <a:t>Обучающийся</a:t>
            </a:r>
            <a:r>
              <a:rPr lang="en-US" dirty="0" smtClean="0"/>
              <a:t>:</a:t>
            </a:r>
            <a:r>
              <a:rPr lang="ru-RU" dirty="0" smtClean="0"/>
              <a:t> Колобов</a:t>
            </a:r>
            <a:r>
              <a:rPr lang="en-US" dirty="0" smtClean="0"/>
              <a:t> </a:t>
            </a:r>
            <a:r>
              <a:rPr lang="ru-RU" dirty="0" smtClean="0"/>
              <a:t>М</a:t>
            </a:r>
            <a:r>
              <a:rPr lang="en-US" dirty="0" smtClean="0"/>
              <a:t>.</a:t>
            </a:r>
            <a:r>
              <a:rPr lang="ru-RU" dirty="0" smtClean="0"/>
              <a:t>В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71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1.2</a:t>
            </a:r>
            <a:r>
              <a:rPr lang="ru-RU" dirty="0" smtClean="0"/>
              <a:t>.</a:t>
            </a:r>
          </a:p>
          <a:p>
            <a:r>
              <a:rPr lang="ru-RU" dirty="0"/>
              <a:t>Информационная компетентность – готовность к работе с информацией. Формируются умение самостоятельно: добывать, систематизировать, критически оценивать и анализировать полученную информацию с позиции решаемой задачи, делать аргументированные выводы, использовать полученную информацию при планировании и реализации своей деятельности, представлять ее </a:t>
            </a:r>
          </a:p>
        </p:txBody>
      </p:sp>
    </p:spTree>
    <p:extLst>
      <p:ext uri="{BB962C8B-B14F-4D97-AF65-F5344CB8AC3E}">
        <p14:creationId xmlns:p14="http://schemas.microsoft.com/office/powerpoint/2010/main" val="3026045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1.3. Проблемы современного </a:t>
            </a:r>
            <a:r>
              <a:rPr lang="ru-RU" dirty="0" err="1"/>
              <a:t>медиаобразования</a:t>
            </a:r>
            <a:r>
              <a:rPr lang="ru-RU" dirty="0"/>
              <a:t>.</a:t>
            </a:r>
          </a:p>
          <a:p>
            <a:r>
              <a:rPr lang="ru-RU" dirty="0"/>
              <a:t>Информационный взрыв, ускоренный рост объемов информации породил целый ряд проблем в системе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21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2.1. Применение мультимедийных технологий на уроках истории</a:t>
            </a:r>
          </a:p>
          <a:p>
            <a:pPr marL="137160" indent="0">
              <a:buNone/>
            </a:pPr>
            <a:r>
              <a:rPr lang="ru-RU" dirty="0"/>
              <a:t>Мультимедиа – это средство или инструмент познания на различных уроках.</a:t>
            </a:r>
          </a:p>
        </p:txBody>
      </p:sp>
    </p:spTree>
    <p:extLst>
      <p:ext uri="{BB962C8B-B14F-4D97-AF65-F5344CB8AC3E}">
        <p14:creationId xmlns:p14="http://schemas.microsoft.com/office/powerpoint/2010/main" val="400491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2.1. Применение мультимедийных технологий на уроках </a:t>
            </a:r>
            <a:r>
              <a:rPr lang="ru-RU" b="1" dirty="0" smtClean="0"/>
              <a:t>истории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137160" indent="0">
              <a:buNone/>
            </a:pPr>
            <a:r>
              <a:rPr lang="ru-RU" dirty="0"/>
              <a:t>мультимедиа способствует повышению эффективности обучения, тем, что:</a:t>
            </a:r>
          </a:p>
          <a:p>
            <a:pPr marL="137160" indent="0">
              <a:buNone/>
            </a:pPr>
            <a:r>
              <a:rPr lang="ru-RU" dirty="0"/>
              <a:t>⦁	усвоение знаний происходит не по необходимости, а по желанию учащихся;</a:t>
            </a:r>
          </a:p>
          <a:p>
            <a:pPr marL="137160" indent="0">
              <a:buNone/>
            </a:pPr>
            <a:r>
              <a:rPr lang="ru-RU" dirty="0"/>
              <a:t>⦁	мультимедиа воспринимается радостно, а радость в свою очередь стимулирует расположение к учебному предмету,</a:t>
            </a:r>
          </a:p>
          <a:p>
            <a:pPr marL="137160" indent="0">
              <a:buNone/>
            </a:pPr>
            <a:r>
              <a:rPr lang="ru-RU" dirty="0"/>
              <a:t>⦁	предоставляется возможность оценить себя на фоне деятельности других учеников;</a:t>
            </a:r>
          </a:p>
          <a:p>
            <a:pPr marL="137160" indent="0">
              <a:buNone/>
            </a:pPr>
            <a:r>
              <a:rPr lang="ru-RU" dirty="0"/>
              <a:t>⦁	выдвигается новый объективный критерий оценки своей деятельности: побеждает, выигрывает тот, кто много знает и умеет пользоваться своими знаниями;</a:t>
            </a:r>
          </a:p>
          <a:p>
            <a:pPr marL="137160" indent="0">
              <a:buNone/>
            </a:pPr>
            <a:r>
              <a:rPr lang="ru-RU" dirty="0"/>
              <a:t>⦁	создается возможность дать волю фантазии, снять барьеры страха, боязнь быть смешным, получить плохую отметку и т.д.;</a:t>
            </a:r>
          </a:p>
          <a:p>
            <a:pPr marL="137160" indent="0">
              <a:buNone/>
            </a:pPr>
            <a:r>
              <a:rPr lang="ru-RU" dirty="0"/>
              <a:t>⦁	создается атмосфера сотрудничества всего коллектива и здорового соревнования;</a:t>
            </a:r>
          </a:p>
          <a:p>
            <a:pPr marL="137160" indent="0">
              <a:buNone/>
            </a:pPr>
            <a:r>
              <a:rPr lang="ru-RU" dirty="0"/>
              <a:t>⦁	ученики стремятся самостоятельно преодолеть трудности;</a:t>
            </a:r>
          </a:p>
          <a:p>
            <a:pPr marL="137160" indent="0">
              <a:buNone/>
            </a:pPr>
            <a:r>
              <a:rPr lang="ru-RU" dirty="0"/>
              <a:t>⦁	предоставляется реальная возможность использования </a:t>
            </a:r>
            <a:r>
              <a:rPr lang="ru-RU" dirty="0" err="1"/>
              <a:t>межпредметных</a:t>
            </a:r>
            <a:r>
              <a:rPr lang="ru-RU" dirty="0"/>
              <a:t> связей.</a:t>
            </a:r>
          </a:p>
          <a:p>
            <a:pPr marL="13716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35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2.2. Интернет-ресурсы на уроках истории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В Интернете много сайтов, на которых можно найти учебные тексты, исторические источники, исторические карты, видео и звуковые файлы, схемы, фотографии  и другое, которые открывают огромные возможности для их использования в педагогическом процессе.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01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2.3. ИКТ на уроках истории.</a:t>
            </a:r>
          </a:p>
          <a:p>
            <a:r>
              <a:rPr lang="ru-RU" dirty="0"/>
              <a:t>Наличие компьютерного класса для занятий по истории, оборудованного современной техникой, лицензированным программным обеспечением, как общего, так и специального назначения, возможностью доступа к удаленным информационным ресурсам.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225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2.3. ИКТ на уроках истории.</a:t>
            </a:r>
          </a:p>
          <a:p>
            <a:r>
              <a:rPr lang="ru-RU" dirty="0"/>
              <a:t>Применение информационных технологий повышает качество наглядности в учебном процессе и позволяет:</a:t>
            </a:r>
          </a:p>
          <a:p>
            <a:r>
              <a:rPr lang="ru-RU" dirty="0"/>
              <a:t>Реализовать </a:t>
            </a:r>
            <a:r>
              <a:rPr lang="ru-RU" dirty="0" err="1"/>
              <a:t>междпредметные</a:t>
            </a:r>
            <a:r>
              <a:rPr lang="ru-RU" dirty="0"/>
              <a:t> подходы истории с другими предметами </a:t>
            </a:r>
          </a:p>
          <a:p>
            <a:r>
              <a:rPr lang="ru-RU" dirty="0"/>
              <a:t>Выполнять реферативные, творческие и другие работы с использованием компьютера</a:t>
            </a:r>
          </a:p>
          <a:p>
            <a:r>
              <a:rPr lang="ru-RU" dirty="0"/>
              <a:t>Искать, представлять и обрабатывать информацию в рамках изучаемого материала с использованием Интернет.</a:t>
            </a:r>
          </a:p>
          <a:p>
            <a:r>
              <a:rPr lang="ru-RU" dirty="0"/>
              <a:t>Проводить научные конференции.</a:t>
            </a:r>
          </a:p>
          <a:p>
            <a:r>
              <a:rPr lang="ru-RU" dirty="0"/>
              <a:t>Проводить виртуальные практикумы и лабораторные работы</a:t>
            </a:r>
          </a:p>
          <a:p>
            <a:r>
              <a:rPr lang="ru-RU" dirty="0"/>
              <a:t>Проводить виртуальные экскурсии по музеям.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443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2.4. Роль технической оснащенности кабинетов в формировании информационной компетенции</a:t>
            </a:r>
            <a:r>
              <a:rPr lang="ru-RU" dirty="0" smtClean="0"/>
              <a:t>.</a:t>
            </a:r>
          </a:p>
          <a:p>
            <a:pPr marL="137160" indent="0">
              <a:buNone/>
            </a:pPr>
            <a:r>
              <a:rPr lang="ru-RU" dirty="0"/>
              <a:t> Не стабильность социально-экономической ситуации в России задевает всех аспекты жизнедеятельности. Образование не исключение. Как было сказано в предыдущей главе, развития информационной компетентности зависит от наличия информационных технологий. </a:t>
            </a:r>
          </a:p>
        </p:txBody>
      </p:sp>
    </p:spTree>
    <p:extLst>
      <p:ext uri="{BB962C8B-B14F-4D97-AF65-F5344CB8AC3E}">
        <p14:creationId xmlns:p14="http://schemas.microsoft.com/office/powerpoint/2010/main" val="2606622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 стабильность социально-экономической ситуации в России задевает всех аспекты жизнедеятельности. Образование не исключение. Как было сказано в предыдущей главе, развития информационной компетентности зависит от наличия информационных технологий. </a:t>
            </a:r>
          </a:p>
        </p:txBody>
      </p:sp>
    </p:spTree>
    <p:extLst>
      <p:ext uri="{BB962C8B-B14F-4D97-AF65-F5344CB8AC3E}">
        <p14:creationId xmlns:p14="http://schemas.microsoft.com/office/powerpoint/2010/main" val="1654758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Заключение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заключение хочется сказать: в процессе выполнения исследовательской работы были выполнены следующие выводы:</a:t>
            </a:r>
          </a:p>
          <a:p>
            <a:r>
              <a:rPr lang="ru-RU" dirty="0"/>
              <a:t>⦁	проанализирован стандарт </a:t>
            </a:r>
            <a:r>
              <a:rPr lang="ru-RU" dirty="0" err="1"/>
              <a:t>медиаобразования</a:t>
            </a:r>
            <a:r>
              <a:rPr lang="ru-RU" dirty="0"/>
              <a:t>, интегрированного в гуманитарные дисциплины среднеобразовательного учреждения, а точнее 8-9 классы.</a:t>
            </a:r>
          </a:p>
          <a:p>
            <a:r>
              <a:rPr lang="ru-RU" dirty="0"/>
              <a:t>⦁	анализ литературы по теме исследования.</a:t>
            </a:r>
          </a:p>
          <a:p>
            <a:r>
              <a:rPr lang="ru-RU" dirty="0"/>
              <a:t>⦁	выделены условия для формирования информационной компетенции учащихся в процессе изучения истории в среднеобразовательном учреждении.</a:t>
            </a:r>
          </a:p>
          <a:p>
            <a:r>
              <a:rPr lang="ru-RU" dirty="0"/>
              <a:t>⦁	проведен социологический опрос педагогов на актуальность </a:t>
            </a:r>
            <a:r>
              <a:rPr lang="ru-RU" dirty="0" err="1"/>
              <a:t>медиаобразование</a:t>
            </a:r>
            <a:r>
              <a:rPr lang="ru-RU" dirty="0"/>
              <a:t> в данный момент.</a:t>
            </a:r>
          </a:p>
          <a:p>
            <a:r>
              <a:rPr lang="ru-RU" dirty="0"/>
              <a:t>⦁	проведен социологический опрос обучающихся на их потребность в использование </a:t>
            </a:r>
            <a:r>
              <a:rPr lang="ru-RU" dirty="0" err="1"/>
              <a:t>медиаобразования</a:t>
            </a:r>
            <a:r>
              <a:rPr lang="ru-RU" dirty="0"/>
              <a:t> в процессе обучения истории.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91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 </a:t>
            </a:r>
            <a:r>
              <a:rPr lang="ru-RU" dirty="0"/>
              <a:t>исследования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</a:t>
            </a:r>
            <a:r>
              <a:rPr lang="ru-RU" dirty="0" smtClean="0"/>
              <a:t>вляется </a:t>
            </a:r>
            <a:r>
              <a:rPr lang="ru-RU" dirty="0"/>
              <a:t>процесс формирования информационных компетенций в процессе обучения истории в 8-ых и 9-ых классах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30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87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</a:t>
            </a:r>
            <a:r>
              <a:rPr lang="ru-RU" dirty="0"/>
              <a:t>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Методы </a:t>
            </a:r>
            <a:r>
              <a:rPr lang="ru-RU" dirty="0"/>
              <a:t>и приемы развития информационной компетенции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19274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Заключается </a:t>
            </a:r>
            <a:r>
              <a:rPr lang="ru-RU" dirty="0"/>
              <a:t>в выявлении особенностей формирования информационной компетенции на уроках истории у обучающихся на уроках истории 8-9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50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исследования: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Описать нормативно-правую базу современного школьного образования;</a:t>
            </a:r>
          </a:p>
          <a:p>
            <a:r>
              <a:rPr lang="ru-RU" dirty="0"/>
              <a:t>2. Определить роль информационной компетенции в системе ключевых компетенций;</a:t>
            </a:r>
          </a:p>
          <a:p>
            <a:r>
              <a:rPr lang="ru-RU" dirty="0"/>
              <a:t>3. Определить приемы и методы, позволяющие развить информационную компетенцию;  </a:t>
            </a:r>
          </a:p>
          <a:p>
            <a:r>
              <a:rPr lang="ru-RU" dirty="0"/>
              <a:t>4. Определить роль технической оснащенности в развитии информационной компетенции (через анкетирование).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30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Для решения поставленных задач был использован комплекс</a:t>
            </a:r>
            <a:br>
              <a:rPr lang="ru-RU" dirty="0"/>
            </a:br>
            <a:r>
              <a:rPr lang="ru-RU" dirty="0"/>
              <a:t>методов исследования: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80"/>
          </a:xfrm>
        </p:spPr>
        <p:txBody>
          <a:bodyPr/>
          <a:lstStyle/>
          <a:p>
            <a:r>
              <a:rPr lang="ru-RU" dirty="0"/>
              <a:t>1. анализ педагогической и методической литературы, относящейся к</a:t>
            </a:r>
          </a:p>
          <a:p>
            <a:r>
              <a:rPr lang="ru-RU" dirty="0"/>
              <a:t>выделенной проблеме, анализ нормативных документов образования ;</a:t>
            </a:r>
          </a:p>
          <a:p>
            <a:r>
              <a:rPr lang="ru-RU" dirty="0"/>
              <a:t>2. педагогическое наблюдение, беседа, анкетирование;</a:t>
            </a:r>
          </a:p>
          <a:p>
            <a:r>
              <a:rPr lang="ru-RU" dirty="0"/>
              <a:t>3. методы статистической обработки результатов педагогического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02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Научная новизна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выделены условия формирования информационной компетенции учащихся с учетом требований стандарта </a:t>
            </a:r>
            <a:r>
              <a:rPr lang="ru-RU" dirty="0" err="1"/>
              <a:t>медиаобразования</a:t>
            </a:r>
            <a:r>
              <a:rPr lang="ru-RU" dirty="0"/>
              <a:t>;</a:t>
            </a:r>
          </a:p>
          <a:p>
            <a:r>
              <a:rPr lang="ru-RU" dirty="0"/>
              <a:t>2. разработана методика формирования информационной компетенции учащихся в процессе обучения истории в условиях </a:t>
            </a:r>
            <a:r>
              <a:rPr lang="ru-RU" dirty="0" err="1"/>
              <a:t>медиаобразования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85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1.1. Нормативно-правовые особенности современного школьного </a:t>
            </a:r>
            <a:r>
              <a:rPr lang="ru-RU" dirty="0" smtClean="0"/>
              <a:t>образования</a:t>
            </a:r>
            <a:r>
              <a:rPr lang="en-US" dirty="0" smtClean="0"/>
              <a:t>:</a:t>
            </a:r>
            <a:r>
              <a:rPr lang="ru-RU" sz="2200" dirty="0"/>
              <a:t>Нормативно-правовое регулирование является основой основ любой сферы жизни в современной России, образование не является исключением. Как было отмечено ранее, существует ряд нормативно-правовых актов регулирующих сферу образования. Основными из ни являются: Федеральный Закон «Об образовании в Российской Федерации», Национальная Доктрина образования в Российской Федерации, ФЦП «Развития образования на 2011–2015 годы», Государственная программа Российской Федерации «Развитие образования» на 2013–2020 годы и другие.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501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Глава </a:t>
            </a:r>
            <a:r>
              <a:rPr lang="en-US" dirty="0"/>
              <a:t>I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1.2. Информационная компетенция в системе ключевых </a:t>
            </a:r>
            <a:r>
              <a:rPr lang="ru-RU" dirty="0" smtClean="0"/>
              <a:t>компетенций</a:t>
            </a:r>
            <a:r>
              <a:rPr lang="en-US" dirty="0" smtClean="0"/>
              <a:t>:</a:t>
            </a:r>
            <a:r>
              <a:rPr lang="ru-RU" dirty="0"/>
              <a:t> иерархии ключевых компетенций (Ценностно-смысловая </a:t>
            </a:r>
            <a:r>
              <a:rPr lang="ru-RU" dirty="0" smtClean="0"/>
              <a:t>компетенция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общекультурная компетенция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учебно-познавательная компетенция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информационная компетенция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коммуникативная компетенция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социально-трудовая компетенция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компетенция </a:t>
            </a:r>
            <a:r>
              <a:rPr lang="ru-RU" dirty="0"/>
              <a:t>личностного </a:t>
            </a:r>
            <a:r>
              <a:rPr lang="ru-RU" dirty="0" smtClean="0"/>
              <a:t>самосовершенствования)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929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637</Words>
  <Application>Microsoft Office PowerPoint</Application>
  <PresentationFormat>Экран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Выпускная квалификационная работа</vt:lpstr>
      <vt:lpstr>Объект исследования </vt:lpstr>
      <vt:lpstr>Предмет исследования</vt:lpstr>
      <vt:lpstr>Цель исследования</vt:lpstr>
      <vt:lpstr>Задачи исследования: </vt:lpstr>
      <vt:lpstr>Для решения поставленных задач был использован комплекс методов исследования: </vt:lpstr>
      <vt:lpstr>Научная новизна </vt:lpstr>
      <vt:lpstr>Глава I </vt:lpstr>
      <vt:lpstr>Глава I </vt:lpstr>
      <vt:lpstr>Глава I </vt:lpstr>
      <vt:lpstr>Глава I </vt:lpstr>
      <vt:lpstr>Глава II</vt:lpstr>
      <vt:lpstr>Глава II</vt:lpstr>
      <vt:lpstr>Глава II</vt:lpstr>
      <vt:lpstr>Глава II</vt:lpstr>
      <vt:lpstr>Глава II</vt:lpstr>
      <vt:lpstr>Глава II</vt:lpstr>
      <vt:lpstr>Глава II</vt:lpstr>
      <vt:lpstr>Заключение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Выпускная квалификационная работа</dc:title>
  <dc:creator>79061</dc:creator>
  <cp:lastModifiedBy>79061902012</cp:lastModifiedBy>
  <cp:revision>5</cp:revision>
  <dcterms:created xsi:type="dcterms:W3CDTF">2020-07-02T07:20:17Z</dcterms:created>
  <dcterms:modified xsi:type="dcterms:W3CDTF">2020-07-02T08:08:47Z</dcterms:modified>
</cp:coreProperties>
</file>