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71" r:id="rId3"/>
    <p:sldId id="258" r:id="rId4"/>
    <p:sldId id="259" r:id="rId5"/>
    <p:sldId id="261" r:id="rId6"/>
    <p:sldId id="262" r:id="rId7"/>
    <p:sldId id="263" r:id="rId8"/>
    <p:sldId id="278" r:id="rId9"/>
    <p:sldId id="264" r:id="rId10"/>
    <p:sldId id="265" r:id="rId11"/>
    <p:sldId id="275" r:id="rId12"/>
    <p:sldId id="27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237DF-9DE2-426B-8899-358624399850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F02E6-F68C-489C-9C9F-9809129816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39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B0BFBA-3E83-4A69-BC1D-F580375C0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D9BC281-61BA-4F00-A71F-BEE01558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91AD5D-91F4-4840-AFA6-4BC41F64A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6EEED4-BFCB-4920-AB84-B602820D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2E180B-AC7F-4DAA-865B-9DE59202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83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7B490E-94BD-4369-A2EF-18287948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59ED93E-922E-4E6F-9256-D029FDBF2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778D03-5E53-459B-8B8C-C66822AA1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DBF6AE-9478-460D-9FED-2ED3C3B1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B6659FB-09B9-4917-B347-F0059FE7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2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029942A-8044-42BB-9487-B72777AB0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3DA059D-BFF7-48CF-B837-03CE8553A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F99DD8B-EEB9-41E7-A336-413F642F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AA3FEC-9C63-46CC-AE47-4C05FBF7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9145B0B-BA38-4D59-89B3-56D9A237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0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D55741-3C6C-40B2-B0E5-8D3EFDFC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3277C1-369B-41E4-BF90-758D54558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CF5B5C-9E53-4B19-A1E0-023050CA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B07B99-8D4A-4842-807B-6EC90EE4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67D16E4-E842-4D3A-8E95-759773D9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27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0F4640-9637-4DFB-8BAA-C52C36099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3FA78F-AD44-4FA0-B311-BCEF68076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81FAC53-DE32-4B2F-87BD-A3A11AAA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2FAC80E-7548-4CAF-8826-87034340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9830AB-DD84-42D5-A3E2-B6BC1952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6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FBCEAE-1C63-4A0C-A4D2-890FE069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C8C787-95DA-42BE-B151-E0EBC3B38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7A80443-28D9-49DF-9B26-B7358EB5C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AD03E94-E4C0-4F81-B43D-DBA3F86E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6CFA802-911E-4925-80A6-7BE38098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CD90A1E-0E46-4F9D-B54B-FA201837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0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0879F4-B572-4001-A1B7-4A7CC052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DFD974E-F6E9-40C6-84B3-D366D0087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A1C5092-EC09-4702-A3F8-29BC6CCA1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6B17F6A-4BA5-4042-9788-F41FA8583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E2EDA6E-2DB5-42E5-8D92-43B17A9A1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120FAA6-0E60-46C3-8393-1E932BAE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155F4E5-EEFF-4CBE-8D9D-24C791F0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262AB80-96DD-4427-96D3-0C39C363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4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A0FB79-CCC9-4773-8BDD-3D0BCE05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849C355-91A8-4CD6-BA7F-DDA0AB80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1A73C8-B25A-41AE-9CD7-E615200E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8624B01-1D27-456E-8620-F3FC3541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5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267B27A-B87B-4A6E-BB79-79B14B93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BCD0E10-E6B2-493F-941B-574B05B5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0B39B9-F52F-4E96-8D7D-B684A4BF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1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726227-EB2F-4A7C-ADC3-9EFFB3A0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CB7719-5C1D-4C7A-97A3-F128C95E6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199A12E-4271-4C5C-81D2-3E109A0F0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BC0105-AF8C-460F-846A-7F15FDAF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885C06-D674-4C0A-BBF0-0140C6A5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4CC461-5A48-456D-8A60-0B188C86D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81F1A8-AD0B-408A-83A1-4759AF7EF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2F8B9B4-B7D9-4FA6-A7AD-66FB4617A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E98973D-BE8E-4F2F-8F92-4E782C363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20639-2F69-4952-B3D8-8F090D786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0D7D40-7308-4C01-9A33-C96C90BA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453861F-9420-4CED-9944-52D9D414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92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AB2279-B095-40B5-82E8-22DCC6A4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6C2D8CE-EA6E-4381-9B14-0DBC5DC41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2F3F4B-BB9B-42A8-A9F8-FB6492CEF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0244-A410-4B52-92D8-E76839D4DB1C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E7F264-68C2-478C-95CB-512D87104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BD123A-05D5-4F67-B373-0C9F23B5F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7FFE-C2A8-458D-8FB3-628CCBA00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97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5D205D-872F-4B1D-B363-983F3E086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4217"/>
            <a:ext cx="12192000" cy="22679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Розымова Галина Игоревна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познавательных УУД на уроках истории в 7-8 классах с помощью использования произведений художественной литературы.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к.и.н., доцент кафедры отечественной истории,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Ясенецкая Елена Петровна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905FDF-A0E6-4F88-AB54-7AC4FF44C501}"/>
              </a:ext>
            </a:extLst>
          </p:cNvPr>
          <p:cNvSpPr txBox="1"/>
          <p:nvPr/>
        </p:nvSpPr>
        <p:spPr>
          <a:xfrm>
            <a:off x="140677" y="4180344"/>
            <a:ext cx="118848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Институт/факультет/департамент: исторический факультет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Выпускающая кафедра: кафедра отечественной истории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Направление подготовки/специальность: 44.03.05.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Педагогическое образование (с двумя профилями).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Направленность(профиль) образовательной программы: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История и право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Группа: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GO-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Б15 Д-01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2255" y="136432"/>
            <a:ext cx="973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76471" y="136432"/>
            <a:ext cx="104691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«КРАСНОЯРСКИЙ ГОСУДАРСТВЕННЫЙ ПЕДАГОГИЧЕСКИЙ УНИВЕРСИТЕТ им. В.П. Астафьева»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55710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266049-92E3-4F7F-8F88-83AB22EE5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18514"/>
            <a:ext cx="4946072" cy="13964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4000" b="1" u="sng" dirty="0">
                <a:latin typeface="Times New Roman" pitchFamily="18" charset="0"/>
                <a:cs typeface="Times New Roman" pitchFamily="18" charset="0"/>
              </a:rPr>
              <a:t>3. Поурочный список художественной литературы для применения на уроках истории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673" y="1939637"/>
            <a:ext cx="4696691" cy="29371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atin typeface="Times New Roman" pitchFamily="18" charset="0"/>
                <a:cs typeface="Times New Roman" panose="02020603050405020304" pitchFamily="18" charset="0"/>
              </a:rPr>
              <a:t>составление поурочного тематического списка литературы для применения на уроках истории на основе анализа учебных программ, УМК и </a:t>
            </a:r>
            <a:r>
              <a:rPr lang="ru-RU" sz="2800" b="1" dirty="0" smtClean="0">
                <a:latin typeface="Times New Roman" pitchFamily="18" charset="0"/>
                <a:cs typeface="Times New Roman" panose="02020603050405020304" pitchFamily="18" charset="0"/>
              </a:rPr>
              <a:t>ФГОС.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55798"/>
              </p:ext>
            </p:extLst>
          </p:nvPr>
        </p:nvGraphicFramePr>
        <p:xfrm>
          <a:off x="5118925" y="637932"/>
          <a:ext cx="6837548" cy="603995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702276"/>
                <a:gridCol w="5135272"/>
              </a:tblGrid>
              <a:tr h="26025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Внутренняя и внешняя политика Бориса Годунова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70" marR="485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А.С. Пушкин «Борис Годунов»</a:t>
                      </a:r>
                      <a:endParaRPr lang="ru-RU" sz="1600" b="0" u="sng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что мне было делать?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объявить Феодору? Но царь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все глядел очами Годунова,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Всему внимал ушами Годунова. [9, 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120]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70" marR="48570" marT="0" marB="0"/>
                </a:tc>
              </a:tr>
              <a:tr h="34374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Смута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70" marR="485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А.С. Пушкин «Борис Годунов»</a:t>
                      </a:r>
                      <a:endParaRPr lang="ru-RU" sz="1600" b="0" u="sng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то, чему свидетель в жизни будешь:</a:t>
                      </a:r>
                      <a:b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Войну и мир, управу государей,</a:t>
                      </a:r>
                      <a:b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Угодников святые чудеса. [9, 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43]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А.Н. Островский Козьма </a:t>
                      </a:r>
                      <a:r>
                        <a:rPr lang="ru-RU" sz="2000" b="0" u="sng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Захарьич</a:t>
                      </a:r>
                      <a:r>
                        <a:rPr lang="ru-RU" sz="20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Минин, Сухорук </a:t>
                      </a:r>
                      <a:endParaRPr lang="ru-RU" sz="1600" b="0" u="sng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Постой! что за народ? О чем толкует?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Того и жди что смута заведется. [7, 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34]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70" marR="4857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37272" y="129432"/>
            <a:ext cx="112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Образец</a:t>
            </a:r>
            <a:endParaRPr lang="ru-RU" dirty="0"/>
          </a:p>
        </p:txBody>
      </p:sp>
      <p:sp>
        <p:nvSpPr>
          <p:cNvPr id="9" name="Стрелка углом 8"/>
          <p:cNvSpPr/>
          <p:nvPr/>
        </p:nvSpPr>
        <p:spPr>
          <a:xfrm flipV="1">
            <a:off x="2743201" y="5084619"/>
            <a:ext cx="1579418" cy="1233054"/>
          </a:xfrm>
          <a:prstGeom prst="ben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7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103015-C20C-4AFA-8803-AEAA378E1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880"/>
            <a:ext cx="11577711" cy="4783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A978BA-4A2A-41BE-82C2-A8A285C94588}"/>
              </a:ext>
            </a:extLst>
          </p:cNvPr>
          <p:cNvSpPr txBox="1"/>
          <p:nvPr/>
        </p:nvSpPr>
        <p:spPr>
          <a:xfrm>
            <a:off x="332510" y="1204625"/>
            <a:ext cx="3186545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проанализирован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учебно-методического материала,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стандартов; разработан поурочный тематический список художественной литературы на уроках истории; проведена апробация материала.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B7C9A6F-4F82-4E39-AEB0-C74EABCC1B08}"/>
              </a:ext>
            </a:extLst>
          </p:cNvPr>
          <p:cNvSpPr txBox="1"/>
          <p:nvPr/>
        </p:nvSpPr>
        <p:spPr>
          <a:xfrm>
            <a:off x="8631381" y="304449"/>
            <a:ext cx="3363459" cy="64633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Эффективность обучения находится в прямой зависимости от уровня сформированности УУД. Благодаря им, к окончанию обучения в школе обучающиеся обладают высоким уровнем адаптации к меняющимся условиями, склонностью и желанием к самореализации, способностью оперативно мыслить и анализировать окружающую действительность.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71E29B2-A2C3-4F0D-9EE3-0B81D7EBE0A0}"/>
              </a:ext>
            </a:extLst>
          </p:cNvPr>
          <p:cNvSpPr txBox="1"/>
          <p:nvPr/>
        </p:nvSpPr>
        <p:spPr>
          <a:xfrm>
            <a:off x="3810000" y="2474274"/>
            <a:ext cx="3987550" cy="4216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Мы пришли к выводу о том, что 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равильно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оперируя всевозможными методиками реализации познавательных универсальных учебных действий, учитель способен активизировать самостоятельную деятельность учеников, вовлекая их в познавательный процесс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Тройная стрелка влево/вправо/вверх 1"/>
          <p:cNvSpPr/>
          <p:nvPr/>
        </p:nvSpPr>
        <p:spPr>
          <a:xfrm rot="10800000">
            <a:off x="3810000" y="802117"/>
            <a:ext cx="3987551" cy="1165226"/>
          </a:xfrm>
          <a:prstGeom prst="leftRigh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661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5D205D-872F-4B1D-B363-983F3E086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4217"/>
            <a:ext cx="12192000" cy="22679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Розымова Галина Игоревна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познавательных УУД на уроках истории в 7-8 классах с помощью использования произведений художественной литературы.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к.и.н., доцент кафедры отечественной истории,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Ясенецкая Елена Петровна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905FDF-A0E6-4F88-AB54-7AC4FF44C501}"/>
              </a:ext>
            </a:extLst>
          </p:cNvPr>
          <p:cNvSpPr txBox="1"/>
          <p:nvPr/>
        </p:nvSpPr>
        <p:spPr>
          <a:xfrm>
            <a:off x="140677" y="4180344"/>
            <a:ext cx="118848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Институт/факультет/департамент: исторический факультет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Выпускающая кафедра: кафедра отечественной истории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Направление подготовки/специальность: 44.03.05.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Педагогическое образование (с двумя профилями).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Направленность(профиль) образовательной программы: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История и право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Группа: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GO-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Б15 Д-01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2255" y="136432"/>
            <a:ext cx="973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76471" y="136432"/>
            <a:ext cx="104691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«КРАСНОЯРСКИЙ ГОСУДАРСТВЕННЫЙ ПЕДАГОГИЧЕСКИЙ УНИВЕРСИТЕТ им. В.П. Астафьева»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56797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5BB306-9C08-4EA9-8E7F-AE2F687AA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53457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выбранной темы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70FD9AB-B43A-4C52-8E03-8CED2A101EC2}"/>
              </a:ext>
            </a:extLst>
          </p:cNvPr>
          <p:cNvSpPr txBox="1"/>
          <p:nvPr/>
        </p:nvSpPr>
        <p:spPr>
          <a:xfrm>
            <a:off x="156140" y="1371554"/>
            <a:ext cx="3909422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Приоритетным направлением образования XXI века является целостное развитие личности на основе освоения способов деятельности через формирование универсальных учебных действий, которые: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выступают основой образовательного процесса;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создают возможность самостоятельного успешного присвоения новых знаний, умений и компетенций.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FF52525-83BF-4601-9782-255E477B4DD5}"/>
              </a:ext>
            </a:extLst>
          </p:cNvPr>
          <p:cNvSpPr txBox="1"/>
          <p:nvPr/>
        </p:nvSpPr>
        <p:spPr>
          <a:xfrm>
            <a:off x="4294891" y="1386784"/>
            <a:ext cx="766309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Ключевым умением, относящимся к познавательным УУД, является умение работать с текстом, но среднестатистические школьники испытывают затруднения с этим видом работы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338C6D9-D01C-4516-B215-39FCFB2DA85D}"/>
              </a:ext>
            </a:extLst>
          </p:cNvPr>
          <p:cNvSpPr txBox="1"/>
          <p:nvPr/>
        </p:nvSpPr>
        <p:spPr>
          <a:xfrm>
            <a:off x="4316989" y="4040513"/>
            <a:ext cx="76630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интерес к поиску форм подачи текстового материала и средств формирования познавательных универсальных учебных действий</a:t>
            </a:r>
          </a:p>
        </p:txBody>
      </p:sp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xmlns="" id="{9B103344-41A8-4620-B02C-5AC7B54ABBC1}"/>
              </a:ext>
            </a:extLst>
          </p:cNvPr>
          <p:cNvSpPr/>
          <p:nvPr/>
        </p:nvSpPr>
        <p:spPr>
          <a:xfrm>
            <a:off x="7582647" y="2495672"/>
            <a:ext cx="1131776" cy="30447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8B8E9D1-6446-4E4E-974A-ABC26D1CD4C9}"/>
              </a:ext>
            </a:extLst>
          </p:cNvPr>
          <p:cNvSpPr txBox="1"/>
          <p:nvPr/>
        </p:nvSpPr>
        <p:spPr>
          <a:xfrm>
            <a:off x="4291937" y="2965925"/>
            <a:ext cx="76630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значительная часть изучаемого материала остается за пределами понимания обучающихся и не усваивается ими.</a:t>
            </a:r>
          </a:p>
        </p:txBody>
      </p:sp>
      <p:sp>
        <p:nvSpPr>
          <p:cNvPr id="26" name="Стрелка: вниз 25">
            <a:extLst>
              <a:ext uri="{FF2B5EF4-FFF2-40B4-BE49-F238E27FC236}">
                <a16:creationId xmlns:a16="http://schemas.microsoft.com/office/drawing/2014/main" xmlns="" id="{A22CE13F-9F6B-42B6-9E2B-3501D9AB5574}"/>
              </a:ext>
            </a:extLst>
          </p:cNvPr>
          <p:cNvSpPr/>
          <p:nvPr/>
        </p:nvSpPr>
        <p:spPr>
          <a:xfrm>
            <a:off x="7620644" y="3692016"/>
            <a:ext cx="1131776" cy="30447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: вниз 26">
            <a:extLst>
              <a:ext uri="{FF2B5EF4-FFF2-40B4-BE49-F238E27FC236}">
                <a16:creationId xmlns:a16="http://schemas.microsoft.com/office/drawing/2014/main" xmlns="" id="{7BB25764-607C-4B35-9EE9-F94FE2E85167}"/>
              </a:ext>
            </a:extLst>
          </p:cNvPr>
          <p:cNvSpPr/>
          <p:nvPr/>
        </p:nvSpPr>
        <p:spPr>
          <a:xfrm rot="20667444">
            <a:off x="7516806" y="548421"/>
            <a:ext cx="699426" cy="759314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xmlns="" id="{644137A4-C9A1-48F7-90E1-14944426B21E}"/>
              </a:ext>
            </a:extLst>
          </p:cNvPr>
          <p:cNvSpPr/>
          <p:nvPr/>
        </p:nvSpPr>
        <p:spPr>
          <a:xfrm rot="1879287">
            <a:off x="3210586" y="543987"/>
            <a:ext cx="699426" cy="759314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низ 25">
            <a:extLst>
              <a:ext uri="{FF2B5EF4-FFF2-40B4-BE49-F238E27FC236}">
                <a16:creationId xmlns:a16="http://schemas.microsoft.com/office/drawing/2014/main" xmlns="" id="{A22CE13F-9F6B-42B6-9E2B-3501D9AB5574}"/>
              </a:ext>
            </a:extLst>
          </p:cNvPr>
          <p:cNvSpPr/>
          <p:nvPr/>
        </p:nvSpPr>
        <p:spPr>
          <a:xfrm>
            <a:off x="7620644" y="5160503"/>
            <a:ext cx="1131776" cy="30447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338C6D9-D01C-4516-B215-39FCFB2DA85D}"/>
              </a:ext>
            </a:extLst>
          </p:cNvPr>
          <p:cNvSpPr txBox="1"/>
          <p:nvPr/>
        </p:nvSpPr>
        <p:spPr>
          <a:xfrm>
            <a:off x="156140" y="5570776"/>
            <a:ext cx="1182394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Одним из перспективных направлений в решении данной проблемы можно назвать работу обучающихся с текстами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произведений художественной литературы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6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2544CD0-B629-4081-8AD4-F349649C4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5" y="379826"/>
            <a:ext cx="11690252" cy="63023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Объект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предмет, цель и задачи выпускной квалификационной работы</a:t>
            </a:r>
          </a:p>
          <a:p>
            <a:pPr marL="0" indent="0" algn="just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000" b="1" dirty="0" smtClean="0">
                <a:latin typeface="Times New Roman" pitchFamily="18" charset="0"/>
                <a:cs typeface="Times New Roman" panose="02020603050405020304" pitchFamily="18" charset="0"/>
              </a:rPr>
              <a:t>Объект исследования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познавательных УУД на уроках истории в 7-8 классах средней общеобразовательной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школы.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методы использования произведений художественной литературы во время учебного процесса по истории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определить методические условия формирования познавательных УУД на уроках истории в 7-8 классах через использование произведений художественной литературы.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60" y="176938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8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2A67D5-49F6-4877-9EFC-8FFAEFD8D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253218"/>
            <a:ext cx="11591778" cy="62882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работы, необходимо решить следующие задачи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Раскрыть сущность понятия «познавательные УУД» и суть компетентностного подхода в аспекте их формирования.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Охарактеризовать способы и приемы использования художественной литературы на уроках истории.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Показать взаимосвязь использования произведений художественной литературы и формирования познавательных УУД.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Разработать тематическую подборку художественной литературы для уроков истории в 7- 8 классах.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9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8C733B-54D3-41A1-9A6A-EAD7D864C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323556"/>
            <a:ext cx="11549576" cy="65344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Новизна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практическая значимость выпускной квалификационной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работы заключается в систематизации литературных источников для использования на уроках истории в 7-8 классах на основе компетентностного подхода с целью формирования познавательных УУД.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значимость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исследования состоит в системном и целостном представлении процесса формирования познавательных универсальных учебных действий с помощью применения произведений художественной литературы на уроках истории в 7-8 классах в виде модели, раскрывающей цель, содержание, методы и формы, структуру познавательных универсальных учебных действий; в определении совокупности педагогических условий реализации модели.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заключается в разработке, составлении и апробировании тематического поурочного списка художественной литературы для уроков истории, направленная на активизацию познавательной активности учащихся в 7- 8 классах. Материалы исследования могут быть использованы в школах, педагогических колледжах, вузах и т.д.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4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394479-94C0-4756-A28D-4DF32F175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квалификационной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/>
              <a:t/>
            </a:r>
            <a:br>
              <a:rPr lang="ru-RU" sz="1600" dirty="0"/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Введение.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1. Теоретические и практические аспекты реализации познавательных УУД. 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Основные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характеристики и этапы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формирования познавательных универсальных учебных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действий.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Условия реализации познавательных универсальных учебных действий.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Технологии, приемы, методы обучения и формы работы, реализующие познавательные УУД. 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2. Формы работы с художественной литературой и методы активного обучения на уроках истории. 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Методы, способы и приемы применения художественной литературы в обучении истории.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2.2. Взаимосвязь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использования произведений художественной литературы и формирования познавательных УУД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3. Поурочный список художественной литературы для применения на уроках истории.  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использованной литературы 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Приложения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/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84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F0CBFB-7FE9-4322-B683-3C949A0BA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154746"/>
            <a:ext cx="11887200" cy="648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Глава 1. Теоретические и практические аспекты реализации познавательных УУД.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ущностные характеристики и этапы формирования познавательных УУД;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словия реализации познавательных УУД;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арактеристика форм работы и методов обучения, способствующих реализации познавательных УУД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показательные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компоненты в отношении познавательных УУД по ступеням образования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 четкими определенными целями на каждом этапе формирования УУД.</a:t>
            </a:r>
          </a:p>
          <a:p>
            <a:pPr marL="0" indent="0" algn="ctr">
              <a:buNone/>
            </a:pP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xmlns="" id="{427D54B7-967A-4D2F-8D24-1CAD40AB7381}"/>
              </a:ext>
            </a:extLst>
          </p:cNvPr>
          <p:cNvSpPr/>
          <p:nvPr/>
        </p:nvSpPr>
        <p:spPr>
          <a:xfrm>
            <a:off x="4907495" y="5735378"/>
            <a:ext cx="2172178" cy="92333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41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228370"/>
              </p:ext>
            </p:extLst>
          </p:nvPr>
        </p:nvGraphicFramePr>
        <p:xfrm>
          <a:off x="0" y="0"/>
          <a:ext cx="12192000" cy="694672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3564"/>
                <a:gridCol w="1233054"/>
                <a:gridCol w="3158837"/>
                <a:gridCol w="3200400"/>
                <a:gridCol w="3796145"/>
              </a:tblGrid>
              <a:tr h="263236">
                <a:tc rowSpan="2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Цель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Познавательные УУД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72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Речевые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Логические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Знаково-символические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1-4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Учить</a:t>
                      </a:r>
                      <a:r>
                        <a:rPr lang="ru-RU" baseline="0" dirty="0" smtClean="0"/>
                        <a:t>  УЧИТЬСЯ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Комментирование: понимание; анализ текста; описание действий, событий, изложение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Алгоритм: простой анализ; сравнение, сериация и классификация по заданному заданию; подведение под понятие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Маршрутный лист: работа со знаково-символическими моделями; анализ текста задания; конспект, краткое изложение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</a:tr>
              <a:tr h="171450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5-9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Учить</a:t>
                      </a:r>
                      <a:r>
                        <a:rPr lang="ru-RU" baseline="0" dirty="0" smtClean="0"/>
                        <a:t> ДЕЛАТЬ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Дискуссия: проблемный диалог; односторонняя дискуссия; риторика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Проект: доказательство, обобщение и синтез; опознание и выделение основания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Опорный конспект: опорный конспект; построение модели; соотнесение модельных и реальных результатов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</a:tr>
              <a:tr h="1814651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Учить</a:t>
                      </a:r>
                      <a:r>
                        <a:rPr lang="ru-RU" baseline="0" dirty="0" smtClean="0"/>
                        <a:t> ТВОРИТЬ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Полипозициональность: выявление возможных позиций; обоснование непринятой позиции 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Учебное исследование: вывод следствий, разворачивание понятий; аналогии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900" dirty="0">
                          <a:effectLst/>
                        </a:rPr>
                        <a:t>Когнитивная графика: когнитивная и информационная графика; выявление общих законов; имитационное моделирование</a:t>
                      </a:r>
                      <a:endParaRPr lang="ru-RU" sz="1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889" marR="678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9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FF31FD-4801-49B1-BC5F-6838E52A2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54745"/>
            <a:ext cx="11901267" cy="463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           Глава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2. Формы работы с художественной литературой и методы активного обучения на уроках истории. </a:t>
            </a: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наиболее эффективных технологий;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применения художественной литературы на уроках истории;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применения художественной литературы;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практические проблемы применения художественной литературы.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3E7AEA8-BC24-445E-A05B-31146F96F259}"/>
              </a:ext>
            </a:extLst>
          </p:cNvPr>
          <p:cNvSpPr txBox="1"/>
          <p:nvPr/>
        </p:nvSpPr>
        <p:spPr>
          <a:xfrm>
            <a:off x="309488" y="4579679"/>
            <a:ext cx="5010657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взаимосвязи использования произведений художественной литературы и формирования познавательных УУД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19E8AC1-1DD2-4AD0-8E8D-017301D41093}"/>
              </a:ext>
            </a:extLst>
          </p:cNvPr>
          <p:cNvSpPr txBox="1"/>
          <p:nvPr/>
        </p:nvSpPr>
        <p:spPr>
          <a:xfrm>
            <a:off x="6331310" y="4579679"/>
            <a:ext cx="565158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критериев отбора литературных источников для уроков истории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xmlns="" id="{F2EA5B8A-0B05-4475-956D-7089AB44B308}"/>
              </a:ext>
            </a:extLst>
          </p:cNvPr>
          <p:cNvSpPr/>
          <p:nvPr/>
        </p:nvSpPr>
        <p:spPr>
          <a:xfrm>
            <a:off x="2223973" y="3809721"/>
            <a:ext cx="590843" cy="58872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xmlns="" id="{FB7115F8-B916-40E4-9934-0D68E6C6004F}"/>
              </a:ext>
            </a:extLst>
          </p:cNvPr>
          <p:cNvSpPr/>
          <p:nvPr/>
        </p:nvSpPr>
        <p:spPr>
          <a:xfrm>
            <a:off x="9365455" y="3809721"/>
            <a:ext cx="590843" cy="58872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05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827</Words>
  <Application>Microsoft Office PowerPoint</Application>
  <PresentationFormat>Произвольный</PresentationFormat>
  <Paragraphs>98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Розымова Галина Игоревна  ВЫПУСКНАЯ КВАЛИФИКАЦИОННАЯ РАБОТА Тема: Формирование познавательных УУД на уроках истории в 7-8 классах с помощью использования произведений художественной литературы. Научный руководитель: к.и.н., доцент кафедры отечественной истории, Ясенецкая Елена Петровна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Розымова Галина Игоревна  ВЫПУСКНАЯ КВАЛИФИКАЦИОННАЯ РАБОТА Тема: Формирование познавательных УУД на уроках истории в 7-8 классах с помощью использования произведений художественной литературы. Научный руководитель: к.и.н., доцент кафедры отечественной истории, Ясенецкая Елена Петровна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ПРОСВЕЩЕНИЯ РОССИЙСКОЙ ФЕДЕРАЦИИ федеральное государственное бюджетное образовательное учреждение высшего образования «КРАСНОЯРСКИЙ ГОСУДАРСТВЕННЫЙ ПЕДАГОГИЧЕСКИЙ УНИВЕРСИТЕТ</dc:title>
  <dc:creator>SCP-23051997</dc:creator>
  <cp:lastModifiedBy>Пользователь Windows</cp:lastModifiedBy>
  <cp:revision>66</cp:revision>
  <dcterms:created xsi:type="dcterms:W3CDTF">2020-06-24T09:15:18Z</dcterms:created>
  <dcterms:modified xsi:type="dcterms:W3CDTF">2020-06-29T13:35:44Z</dcterms:modified>
</cp:coreProperties>
</file>