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theme/theme1.xml" ContentType="application/vnd.openxmlformats-officedocument.theme+xml"/>
  <Override PartName="/ppt/_rels/presentation.xml.rels" ContentType="application/vnd.openxmlformats-package.relationships+xml"/>
  <Override PartName="/ppt/media/image20.png" ContentType="image/png"/>
  <Override PartName="/ppt/media/image19.png" ContentType="image/png"/>
  <Override PartName="/ppt/media/image18.png" ContentType="image/png"/>
  <Override PartName="/ppt/media/image17.png" ContentType="image/png"/>
  <Override PartName="/ppt/media/image16.png" ContentType="image/png"/>
  <Override PartName="/ppt/media/image15.png" ContentType="image/png"/>
  <Override PartName="/ppt/media/image14.png" ContentType="image/png"/>
  <Override PartName="/ppt/media/image13.png" ContentType="image/png"/>
  <Override PartName="/ppt/media/image12.png" ContentType="image/png"/>
  <Override PartName="/ppt/media/image4.png" ContentType="image/png"/>
  <Override PartName="/ppt/media/image2.jpeg" ContentType="image/jpeg"/>
  <Override PartName="/ppt/media/image3.png" ContentType="image/png"/>
  <Override PartName="/ppt/media/image11.png" ContentType="image/png"/>
  <Override PartName="/ppt/media/image1.jpeg" ContentType="image/jpeg"/>
  <Override PartName="/ppt/media/image6.png" ContentType="image/png"/>
  <Override PartName="/ppt/media/image5.png" ContentType="image/png"/>
  <Override PartName="/ppt/media/image7.png" ContentType="image/png"/>
  <Override PartName="/ppt/media/image8.png" ContentType="image/png"/>
  <Override PartName="/ppt/media/image10.png" ContentType="image/png"/>
  <Override PartName="/ppt/media/image9.png" ContentType="image/png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7772040" cy="218052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914400" y="3836160"/>
            <a:ext cx="7772040" cy="218052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3792600" cy="218052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897080" y="1447920"/>
            <a:ext cx="3792600" cy="218052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4897080" y="3836160"/>
            <a:ext cx="3792600" cy="218052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914400" y="3836160"/>
            <a:ext cx="3792600" cy="218052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7772040" cy="457164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914400" y="1447920"/>
            <a:ext cx="7772040" cy="457164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2" name="" descr=""/>
          <p:cNvPicPr/>
          <p:nvPr/>
        </p:nvPicPr>
        <p:blipFill>
          <a:blip r:embed="rId2"/>
          <a:stretch/>
        </p:blipFill>
        <p:spPr>
          <a:xfrm>
            <a:off x="1935360" y="1447560"/>
            <a:ext cx="5729760" cy="4571640"/>
          </a:xfrm>
          <a:prstGeom prst="rect">
            <a:avLst/>
          </a:prstGeom>
          <a:ln>
            <a:noFill/>
          </a:ln>
        </p:spPr>
      </p:pic>
      <p:pic>
        <p:nvPicPr>
          <p:cNvPr id="43" name="" descr=""/>
          <p:cNvPicPr/>
          <p:nvPr/>
        </p:nvPicPr>
        <p:blipFill>
          <a:blip r:embed="rId3"/>
          <a:stretch/>
        </p:blipFill>
        <p:spPr>
          <a:xfrm>
            <a:off x="1935360" y="1447560"/>
            <a:ext cx="5729760" cy="45716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subTitle"/>
          </p:nvPr>
        </p:nvSpPr>
        <p:spPr>
          <a:xfrm>
            <a:off x="914400" y="1447920"/>
            <a:ext cx="7772040" cy="4571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7772040" cy="457164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3792600" cy="457164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897080" y="1447920"/>
            <a:ext cx="3792600" cy="457164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subTitle"/>
          </p:nvPr>
        </p:nvSpPr>
        <p:spPr>
          <a:xfrm>
            <a:off x="914400" y="274680"/>
            <a:ext cx="77720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3792600" cy="218052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914400" y="3836160"/>
            <a:ext cx="3792600" cy="218052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4897080" y="1447920"/>
            <a:ext cx="3792600" cy="457164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914400" y="1447920"/>
            <a:ext cx="7772040" cy="4571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3792600" cy="457164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897080" y="1447920"/>
            <a:ext cx="3792600" cy="218052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897080" y="3836160"/>
            <a:ext cx="3792600" cy="218052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3792600" cy="218052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897080" y="1447920"/>
            <a:ext cx="3792600" cy="218052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914400" y="3836160"/>
            <a:ext cx="7772040" cy="218052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7772040" cy="218052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914400" y="3836160"/>
            <a:ext cx="7772040" cy="218052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3792600" cy="218052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897080" y="1447920"/>
            <a:ext cx="3792600" cy="218052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4897080" y="3836160"/>
            <a:ext cx="3792600" cy="218052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914400" y="3836160"/>
            <a:ext cx="3792600" cy="218052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7772040" cy="457164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914400" y="1447920"/>
            <a:ext cx="7772040" cy="457164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3" name="" descr=""/>
          <p:cNvPicPr/>
          <p:nvPr/>
        </p:nvPicPr>
        <p:blipFill>
          <a:blip r:embed="rId2"/>
          <a:stretch/>
        </p:blipFill>
        <p:spPr>
          <a:xfrm>
            <a:off x="1935360" y="1447560"/>
            <a:ext cx="5729760" cy="4571640"/>
          </a:xfrm>
          <a:prstGeom prst="rect">
            <a:avLst/>
          </a:prstGeom>
          <a:ln>
            <a:noFill/>
          </a:ln>
        </p:spPr>
      </p:pic>
      <p:pic>
        <p:nvPicPr>
          <p:cNvPr id="84" name="" descr=""/>
          <p:cNvPicPr/>
          <p:nvPr/>
        </p:nvPicPr>
        <p:blipFill>
          <a:blip r:embed="rId3"/>
          <a:stretch/>
        </p:blipFill>
        <p:spPr>
          <a:xfrm>
            <a:off x="1935360" y="1447560"/>
            <a:ext cx="5729760" cy="45716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7772040" cy="457164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3792600" cy="457164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897080" y="1447920"/>
            <a:ext cx="3792600" cy="457164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subTitle"/>
          </p:nvPr>
        </p:nvSpPr>
        <p:spPr>
          <a:xfrm>
            <a:off x="914400" y="274680"/>
            <a:ext cx="77720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3792600" cy="218052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914400" y="3836160"/>
            <a:ext cx="3792600" cy="218052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897080" y="1447920"/>
            <a:ext cx="3792600" cy="457164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3792600" cy="457164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897080" y="1447920"/>
            <a:ext cx="3792600" cy="218052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897080" y="3836160"/>
            <a:ext cx="3792600" cy="218052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914400" y="1447920"/>
            <a:ext cx="3792600" cy="218052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897080" y="1447920"/>
            <a:ext cx="3792600" cy="218052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914400" y="3836160"/>
            <a:ext cx="7772040" cy="2180520"/>
          </a:xfrm>
          <a:prstGeom prst="rect">
            <a:avLst/>
          </a:prstGeom>
        </p:spPr>
        <p:txBody>
          <a:bodyPr lIns="0" rIns="0" tIns="0" bIns="0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CustomShape 2"/>
          <p:cNvSpPr/>
          <p:nvPr/>
        </p:nvSpPr>
        <p:spPr>
          <a:xfrm>
            <a:off x="65160" y="69840"/>
            <a:ext cx="9013320" cy="6690960"/>
          </a:xfrm>
          <a:prstGeom prst="roundRect">
            <a:avLst>
              <a:gd name="adj" fmla="val 1065"/>
            </a:avLst>
          </a:prstGeom>
          <a:blipFill>
            <a:blip r:embed="rId3"/>
            <a:stretch>
              <a:fillRect/>
            </a:stretch>
          </a:blipFill>
          <a:ln w="9360">
            <a:solidFill>
              <a:schemeClr val="dk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CustomShape 3"/>
          <p:cNvSpPr/>
          <p:nvPr/>
        </p:nvSpPr>
        <p:spPr>
          <a:xfrm>
            <a:off x="63360" y="1449360"/>
            <a:ext cx="9019800" cy="1526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" name="CustomShape 4"/>
          <p:cNvSpPr/>
          <p:nvPr/>
        </p:nvSpPr>
        <p:spPr>
          <a:xfrm>
            <a:off x="63360" y="1397160"/>
            <a:ext cx="9019800" cy="120240"/>
          </a:xfrm>
          <a:prstGeom prst="rect">
            <a:avLst/>
          </a:prstGeom>
          <a:solidFill>
            <a:srgbClr val="e6b1ab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" name="CustomShape 5"/>
          <p:cNvSpPr/>
          <p:nvPr/>
        </p:nvSpPr>
        <p:spPr>
          <a:xfrm>
            <a:off x="63360" y="2976480"/>
            <a:ext cx="9019800" cy="110880"/>
          </a:xfrm>
          <a:prstGeom prst="rect">
            <a:avLst/>
          </a:prstGeom>
          <a:solidFill>
            <a:srgbClr val="918485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" name="PlaceHolder 6"/>
          <p:cNvSpPr>
            <a:spLocks noGrp="1"/>
          </p:cNvSpPr>
          <p:nvPr>
            <p:ph type="title"/>
          </p:nvPr>
        </p:nvSpPr>
        <p:spPr>
          <a:xfrm>
            <a:off x="457200" y="1505880"/>
            <a:ext cx="8229240" cy="1469520"/>
          </a:xfrm>
          <a:prstGeom prst="rect">
            <a:avLst/>
          </a:prstGeom>
        </p:spPr>
        <p:txBody>
          <a:bodyPr bIns="91440" anchor="ctr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dt"/>
          </p:nvPr>
        </p:nvSpPr>
        <p:spPr>
          <a:xfrm>
            <a:off x="6172200" y="6191280"/>
            <a:ext cx="2476080" cy="475920"/>
          </a:xfrm>
          <a:prstGeom prst="rect">
            <a:avLst/>
          </a:prstGeom>
        </p:spPr>
        <p:txBody>
          <a:bodyPr anchor="ctr"/>
          <a:p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PlaceHolder 8"/>
          <p:cNvSpPr>
            <a:spLocks noGrp="1"/>
          </p:cNvSpPr>
          <p:nvPr>
            <p:ph type="ftr"/>
          </p:nvPr>
        </p:nvSpPr>
        <p:spPr>
          <a:xfrm>
            <a:off x="914400" y="6172200"/>
            <a:ext cx="3962160" cy="456840"/>
          </a:xfrm>
          <a:prstGeom prst="rect">
            <a:avLst/>
          </a:prstGeom>
        </p:spPr>
        <p:txBody>
          <a:bodyPr anchor="ctr"/>
          <a:p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PlaceHolder 9"/>
          <p:cNvSpPr>
            <a:spLocks noGrp="1"/>
          </p:cNvSpPr>
          <p:nvPr>
            <p:ph type="sldNum"/>
          </p:nvPr>
        </p:nvSpPr>
        <p:spPr>
          <a:xfrm>
            <a:off x="146160" y="6210360"/>
            <a:ext cx="456840" cy="456840"/>
          </a:xfrm>
          <a:prstGeom prst="rect">
            <a:avLst/>
          </a:prstGeom>
        </p:spPr>
        <p:txBody>
          <a:bodyPr lIns="0" rIns="0" tIns="0" bIns="0" anchor="ctr" anchorCtr="1"/>
          <a:p>
            <a:pPr algn="ctr">
              <a:lnSpc>
                <a:spcPct val="100000"/>
              </a:lnSpc>
            </a:pPr>
            <a:fld id="{16646987-8D5C-42D1-8A21-DEAA61616DD5}" type="slidenum">
              <a:rPr b="0" lang="ru-RU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" name="PlaceHolder 1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0"/>
            <a:ext cx="914364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" name="CustomShape 2"/>
          <p:cNvSpPr/>
          <p:nvPr/>
        </p:nvSpPr>
        <p:spPr>
          <a:xfrm>
            <a:off x="63360" y="69840"/>
            <a:ext cx="9013320" cy="6692400"/>
          </a:xfrm>
          <a:prstGeom prst="roundRect">
            <a:avLst>
              <a:gd name="adj" fmla="val 1065"/>
            </a:avLst>
          </a:prstGeom>
          <a:solidFill>
            <a:schemeClr val="lt1"/>
          </a:solidFill>
          <a:ln w="9360">
            <a:solidFill>
              <a:schemeClr val="dk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" name="PlaceHolder 3"/>
          <p:cNvSpPr>
            <a:spLocks noGrp="1"/>
          </p:cNvSpPr>
          <p:nvPr>
            <p:ph type="title"/>
          </p:nvPr>
        </p:nvSpPr>
        <p:spPr>
          <a:xfrm>
            <a:off x="914400" y="274680"/>
            <a:ext cx="7772040" cy="1142640"/>
          </a:xfrm>
          <a:prstGeom prst="rect">
            <a:avLst/>
          </a:prstGeom>
        </p:spPr>
        <p:txBody>
          <a:bodyPr bIns="91440" anchor="b"/>
          <a:p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914400" y="1447920"/>
            <a:ext cx="7772040" cy="4571640"/>
          </a:xfrm>
          <a:prstGeom prst="rect">
            <a:avLst/>
          </a:prstGeom>
        </p:spPr>
        <p:txBody>
          <a:bodyPr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Для правки структуры щёлкните мышью</a:t>
            </a:r>
            <a:endParaRPr b="0" lang="ru-RU" sz="2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Второй уровень структуры</a:t>
            </a:r>
            <a:endParaRPr b="0" lang="ru-RU" sz="2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Третий уровень структуры</a:t>
            </a:r>
            <a:endParaRPr b="0" lang="ru-RU" sz="2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Четвёртый уровень структуры</a:t>
            </a:r>
            <a:endParaRPr b="0" lang="ru-RU" sz="2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Пятый уровень структуры</a:t>
            </a:r>
            <a:endParaRPr b="0" lang="ru-RU" sz="2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Шестой уровень структуры</a:t>
            </a:r>
            <a:endParaRPr b="0" lang="ru-RU" sz="2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Седьмой уровень структуры</a:t>
            </a:r>
            <a:endParaRPr b="0" lang="ru-RU" sz="2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dt"/>
          </p:nvPr>
        </p:nvSpPr>
        <p:spPr>
          <a:xfrm>
            <a:off x="6172200" y="6191280"/>
            <a:ext cx="2476080" cy="475920"/>
          </a:xfrm>
          <a:prstGeom prst="rect">
            <a:avLst/>
          </a:prstGeom>
        </p:spPr>
        <p:txBody>
          <a:bodyPr anchor="ctr"/>
          <a:p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9" name="PlaceHolder 6"/>
          <p:cNvSpPr>
            <a:spLocks noGrp="1"/>
          </p:cNvSpPr>
          <p:nvPr>
            <p:ph type="ftr"/>
          </p:nvPr>
        </p:nvSpPr>
        <p:spPr>
          <a:xfrm>
            <a:off x="914400" y="6172200"/>
            <a:ext cx="3962160" cy="456840"/>
          </a:xfrm>
          <a:prstGeom prst="rect">
            <a:avLst/>
          </a:prstGeom>
        </p:spPr>
        <p:txBody>
          <a:bodyPr anchor="ctr"/>
          <a:p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0" name="PlaceHolder 7"/>
          <p:cNvSpPr>
            <a:spLocks noGrp="1"/>
          </p:cNvSpPr>
          <p:nvPr>
            <p:ph type="sldNum"/>
          </p:nvPr>
        </p:nvSpPr>
        <p:spPr>
          <a:xfrm>
            <a:off x="146160" y="6210360"/>
            <a:ext cx="456840" cy="456840"/>
          </a:xfrm>
          <a:prstGeom prst="rect">
            <a:avLst/>
          </a:prstGeom>
        </p:spPr>
        <p:txBody>
          <a:bodyPr lIns="0" rIns="0" tIns="0" bIns="0" anchor="ctr" anchorCtr="1"/>
          <a:p>
            <a:pPr algn="ctr">
              <a:lnSpc>
                <a:spcPct val="100000"/>
              </a:lnSpc>
            </a:pPr>
            <a:fld id="{160010A2-D9C9-41E4-ACED-C77943D25700}" type="slidenum">
              <a:rPr b="0" lang="ru-RU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71;p10" descr=""/>
          <p:cNvPicPr/>
          <p:nvPr/>
        </p:nvPicPr>
        <p:blipFill>
          <a:blip r:embed="rId1"/>
          <a:stretch/>
        </p:blipFill>
        <p:spPr>
          <a:xfrm>
            <a:off x="0" y="144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86" name="TextShape 1"/>
          <p:cNvSpPr txBox="1"/>
          <p:nvPr/>
        </p:nvSpPr>
        <p:spPr>
          <a:xfrm>
            <a:off x="1295280" y="3200400"/>
            <a:ext cx="6400440" cy="15998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marL="457200" indent="-368640"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ibre Baskerville"/>
              </a:rPr>
              <a:t>Направление подготовки 38.03.02 Менеджмент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68640"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ibre Baskerville"/>
              </a:rPr>
              <a:t>Направленность (профиль) образовательной программы  Менеджмент организации</a:t>
            </a:r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TextShape 2"/>
          <p:cNvSpPr txBox="1"/>
          <p:nvPr/>
        </p:nvSpPr>
        <p:spPr>
          <a:xfrm>
            <a:off x="446040" y="1700280"/>
            <a:ext cx="8229240" cy="1469520"/>
          </a:xfrm>
          <a:prstGeom prst="rect">
            <a:avLst/>
          </a:prstGeom>
          <a:noFill/>
          <a:ln>
            <a:noFill/>
          </a:ln>
        </p:spPr>
        <p:txBody>
          <a:bodyPr bIns="91440" anchor="ctr"/>
          <a:p>
            <a:pPr algn="ctr">
              <a:lnSpc>
                <a:spcPct val="150000"/>
              </a:lnSpc>
            </a:pPr>
            <a:r>
              <a:rPr b="1" lang="ru-RU" sz="2400" spc="-1" strike="noStrike">
                <a:solidFill>
                  <a:srgbClr val="953735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Libre Franklin"/>
              </a:rPr>
              <a:t>СОВЕРШЕНСТВОВАНИЕ ДЕЯТЕЛЬНОСТИ ОРГАНИЗАЦИИ В УСЛОВИЯХ КРИЗИСА</a:t>
            </a:r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CustomShape 3"/>
          <p:cNvSpPr/>
          <p:nvPr/>
        </p:nvSpPr>
        <p:spPr>
          <a:xfrm>
            <a:off x="755640" y="236160"/>
            <a:ext cx="8206920" cy="707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6325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t>Красноярский государственный педагогический университет</a:t>
            </a:r>
            <a:r>
              <a:rPr b="1" lang="ru-RU" sz="2000" spc="-1" strike="noStrike">
                <a:solidFill>
                  <a:srgbClr val="6325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t>
</a:t>
            </a:r>
            <a:r>
              <a:rPr b="1" lang="ru-RU" sz="2000" spc="-1" strike="noStrike">
                <a:solidFill>
                  <a:srgbClr val="6325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t>им. В.П. Астафьева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CustomShape 4"/>
          <p:cNvSpPr/>
          <p:nvPr/>
        </p:nvSpPr>
        <p:spPr>
          <a:xfrm>
            <a:off x="4319280" y="4373640"/>
            <a:ext cx="4617720" cy="139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r">
              <a:lnSpc>
                <a:spcPct val="100000"/>
              </a:lnSpc>
            </a:pPr>
            <a:r>
              <a:rPr b="1" lang="ru-RU" sz="1800" spc="-1" strike="noStrike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"/>
              </a:rPr>
              <a:t>Обучающийся: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ru-RU" sz="1800" spc="-1" strike="noStrike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"/>
              </a:rPr>
              <a:t>Хаёлов Фируз Иззатуллоевич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1" lang="ru-RU" sz="1800" spc="-1" strike="noStrike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"/>
              </a:rPr>
              <a:t>Научный руководитель: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ru-RU" sz="1800" spc="-1" strike="noStrike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"/>
              </a:rPr>
              <a:t>Полежаева Галина Тихоновна,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b="0" lang="ru-RU" sz="1800" spc="-1" strike="noStrike">
                <a:solidFill>
                  <a:srgbClr val="6633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"/>
              </a:rPr>
              <a:t>канд. эконом. наук, доцент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CustomShape 5"/>
          <p:cNvSpPr/>
          <p:nvPr/>
        </p:nvSpPr>
        <p:spPr>
          <a:xfrm>
            <a:off x="3130920" y="6396480"/>
            <a:ext cx="23785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953735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"/>
              </a:rPr>
              <a:t>Красноярск 2020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33;p19" descr=""/>
          <p:cNvPicPr/>
          <p:nvPr/>
        </p:nvPicPr>
        <p:blipFill>
          <a:blip r:embed="rId1"/>
          <a:stretch/>
        </p:blipFill>
        <p:spPr>
          <a:xfrm>
            <a:off x="-281160" y="-209520"/>
            <a:ext cx="9705600" cy="7276680"/>
          </a:xfrm>
          <a:prstGeom prst="rect">
            <a:avLst/>
          </a:prstGeom>
          <a:ln>
            <a:noFill/>
          </a:ln>
        </p:spPr>
      </p:pic>
      <p:sp>
        <p:nvSpPr>
          <p:cNvPr id="119" name="CustomShape 1"/>
          <p:cNvSpPr/>
          <p:nvPr/>
        </p:nvSpPr>
        <p:spPr>
          <a:xfrm>
            <a:off x="843480" y="1502280"/>
            <a:ext cx="7919640" cy="216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разработка бренд бука (логотип, визитка, технологические карты);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разработка унифицированных стандартов обслуживания;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разработка технологических карт для приготовления и реализации продукции.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Запланировано на конец 2020 года: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Предлагается продажа франшизы на следующих условиях: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паушальный взнос – 195 000 руб.;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роялти – 2,5%.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План продаж франшиз на первый год – 5 штук.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171000">
              <a:lnSpc>
                <a:spcPct val="120000"/>
              </a:lnSpc>
            </a:pP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CustomShape 2"/>
          <p:cNvSpPr/>
          <p:nvPr/>
        </p:nvSpPr>
        <p:spPr>
          <a:xfrm>
            <a:off x="1284120" y="1480320"/>
            <a:ext cx="6857640" cy="88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1" name="CustomShape 3"/>
          <p:cNvSpPr/>
          <p:nvPr/>
        </p:nvSpPr>
        <p:spPr>
          <a:xfrm>
            <a:off x="0" y="0"/>
            <a:ext cx="914364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Разработка франчайзинга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41;p20" descr=""/>
          <p:cNvPicPr/>
          <p:nvPr/>
        </p:nvPicPr>
        <p:blipFill>
          <a:blip r:embed="rId1"/>
          <a:stretch/>
        </p:blipFill>
        <p:spPr>
          <a:xfrm>
            <a:off x="0" y="1440"/>
            <a:ext cx="9143640" cy="6857640"/>
          </a:xfrm>
          <a:prstGeom prst="rect">
            <a:avLst/>
          </a:prstGeom>
          <a:ln>
            <a:noFill/>
          </a:ln>
        </p:spPr>
      </p:pic>
      <p:graphicFrame>
        <p:nvGraphicFramePr>
          <p:cNvPr id="123" name="Table 1"/>
          <p:cNvGraphicFramePr/>
          <p:nvPr/>
        </p:nvGraphicFramePr>
        <p:xfrm>
          <a:off x="532800" y="1890360"/>
          <a:ext cx="8318160" cy="2791080"/>
        </p:xfrm>
        <a:graphic>
          <a:graphicData uri="http://schemas.openxmlformats.org/drawingml/2006/table">
            <a:tbl>
              <a:tblPr/>
              <a:tblGrid>
                <a:gridCol w="4250160"/>
                <a:gridCol w="2142720"/>
                <a:gridCol w="1925280"/>
              </a:tblGrid>
              <a:tr h="465120">
                <a:tc>
                  <a:txBody>
                    <a:bodyPr lIns="68400" rIns="6840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Мероприятие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68400" rIns="6840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Затраты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68400" rIns="6840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Выручка 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</a:tr>
              <a:tr h="930240">
                <a:tc>
                  <a:txBody>
                    <a:bodyPr lIns="68400" rIns="68400" tIns="0" bIns="0"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Расширение рынков сбыта (открытие филиала в г.Ачинске)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68400" rIns="6840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2126,6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68400" rIns="6840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22500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</a:tr>
              <a:tr h="465120">
                <a:tc>
                  <a:txBody>
                    <a:bodyPr lIns="68400" rIns="68400" tIns="0" bIns="0"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Мотивация персонала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68400" rIns="6840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-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68400" rIns="6840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-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</a:tr>
              <a:tr h="465120">
                <a:tc>
                  <a:txBody>
                    <a:bodyPr lIns="68400" rIns="68400" tIns="0" bIns="0"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Разработка франчайзинга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68400" rIns="6840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1200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68400" rIns="6840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2450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</a:tr>
              <a:tr h="465480">
                <a:tc>
                  <a:txBody>
                    <a:bodyPr lIns="68400" rIns="68400" tIns="0" bIns="0"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Итого 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68400" rIns="6840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2246,6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68400" rIns="6840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24950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  <p:sp>
        <p:nvSpPr>
          <p:cNvPr id="124" name="CustomShape 2"/>
          <p:cNvSpPr/>
          <p:nvPr/>
        </p:nvSpPr>
        <p:spPr>
          <a:xfrm>
            <a:off x="997920" y="433080"/>
            <a:ext cx="8145720" cy="85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Расчет экономический эффективности рекомендаций, тыс.руб.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48;p21" descr=""/>
          <p:cNvPicPr/>
          <p:nvPr/>
        </p:nvPicPr>
        <p:blipFill>
          <a:blip r:embed="rId1"/>
          <a:stretch/>
        </p:blipFill>
        <p:spPr>
          <a:xfrm>
            <a:off x="0" y="144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26" name="CustomShape 1"/>
          <p:cNvSpPr/>
          <p:nvPr/>
        </p:nvSpPr>
        <p:spPr>
          <a:xfrm>
            <a:off x="1161360" y="246960"/>
            <a:ext cx="7049520" cy="950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Расчет социальной эффективности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рекомендаций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" name="CustomShape 2"/>
          <p:cNvSpPr/>
          <p:nvPr/>
        </p:nvSpPr>
        <p:spPr>
          <a:xfrm>
            <a:off x="1300320" y="1870920"/>
            <a:ext cx="6677280" cy="2957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20000"/>
              </a:lnSpc>
            </a:pPr>
            <a:r>
              <a:rPr b="0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На уровне города: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формирование новых рабочих мест;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предоставление качественной, доступной продукции.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r>
              <a:rPr b="0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На уровне организации: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стабильная заработная плата;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карьерный рост.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48;p21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29" name="CustomShape 1"/>
          <p:cNvSpPr/>
          <p:nvPr/>
        </p:nvSpPr>
        <p:spPr>
          <a:xfrm>
            <a:off x="2459160" y="2447640"/>
            <a:ext cx="43034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i="1" lang="ru-RU" sz="2800" spc="-1" strike="noStrike" u="sng">
                <a:solidFill>
                  <a:srgbClr val="c3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Благодарю за внимание!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80;p11" descr=""/>
          <p:cNvPicPr/>
          <p:nvPr/>
        </p:nvPicPr>
        <p:blipFill>
          <a:blip r:embed="rId1"/>
          <a:stretch/>
        </p:blipFill>
        <p:spPr>
          <a:xfrm>
            <a:off x="0" y="144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92" name="CustomShape 1"/>
          <p:cNvSpPr/>
          <p:nvPr/>
        </p:nvSpPr>
        <p:spPr>
          <a:xfrm>
            <a:off x="826920" y="1628640"/>
            <a:ext cx="7632360" cy="216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В развитии любой организации существует вероятность возникновения кризисных ситуаций. Наступление кризиса определяется различными причинами - не только ошибками в стратегии управления, недостаточным вниманием к проблемам развития, но и объективными факторами колебания рыночной конъюнктуры, покупательских потребностей, политической обстановкой страны, модернизацией производства, сменой персонала. Во многих случаях кризис в развитии фирмы нельзя устранить, но его остроту можно снизить, вовремя распознать и увидеть его наступление.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Управление организацией должно быть, прежде всего, направлено на стабильное достижение тех целей, которые ставятся собственниками, - рентабельности и ее устойчивости на рынке.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CustomShape 2"/>
          <p:cNvSpPr/>
          <p:nvPr/>
        </p:nvSpPr>
        <p:spPr>
          <a:xfrm>
            <a:off x="2691000" y="54720"/>
            <a:ext cx="3873960" cy="76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c3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ru-RU" sz="4400" spc="-1" strike="noStrike">
                <a:solidFill>
                  <a:srgbClr val="c3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Актуальность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86;p12" descr=""/>
          <p:cNvPicPr/>
          <p:nvPr/>
        </p:nvPicPr>
        <p:blipFill>
          <a:blip r:embed="rId1"/>
          <a:stretch/>
        </p:blipFill>
        <p:spPr>
          <a:xfrm>
            <a:off x="0" y="144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95" name="CustomShape 1"/>
          <p:cNvSpPr/>
          <p:nvPr/>
        </p:nvSpPr>
        <p:spPr>
          <a:xfrm>
            <a:off x="629280" y="1410120"/>
            <a:ext cx="7848360" cy="258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just">
              <a:lnSpc>
                <a:spcPct val="150000"/>
              </a:lnSpc>
            </a:pPr>
            <a:r>
              <a:rPr b="1" lang="ru-RU" sz="2400" spc="-1" strike="noStrike" u="sng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Цель исследования</a:t>
            </a:r>
            <a:r>
              <a:rPr b="1" lang="ru-RU" sz="2400" spc="-1" strike="noStrike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b="1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– </a:t>
            </a: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совершенствование деятельности организации в условиях кризиса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1" lang="ru-RU" sz="2400" spc="-1" strike="noStrike" u="sng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Объект исследования</a:t>
            </a:r>
            <a:r>
              <a:rPr b="1" lang="ru-RU" sz="2400" spc="-1" strike="noStrike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b="1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-</a:t>
            </a:r>
            <a:r>
              <a:rPr b="1" lang="ru-RU" sz="2400" spc="-1" strike="noStrike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организация общественного питания ООО «Суши Sell»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1" lang="ru-RU" sz="2400" spc="-1" strike="noStrike" u="sng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Предмет исследования</a:t>
            </a:r>
            <a:r>
              <a:rPr b="1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- </a:t>
            </a: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деятельность организации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2;p13" descr=""/>
          <p:cNvPicPr/>
          <p:nvPr/>
        </p:nvPicPr>
        <p:blipFill>
          <a:blip r:embed="rId1"/>
          <a:stretch/>
        </p:blipFill>
        <p:spPr>
          <a:xfrm>
            <a:off x="0" y="144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97" name="CustomShape 1"/>
          <p:cNvSpPr/>
          <p:nvPr/>
        </p:nvSpPr>
        <p:spPr>
          <a:xfrm>
            <a:off x="795960" y="1317600"/>
            <a:ext cx="7273440" cy="554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indent="450360" algn="just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раскрывается понятие и сущность кризиса, изучаются основные задачи развития деятельности организации;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450360" algn="just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исследуются критерии эффективности деятельности организации и проводится анализ основных технико-экономических показателей ООО «Суши Sell»;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450360" algn="just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определяются основные мероприятия по развитию деятельности ООО «Суши Sell»;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450360" algn="just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дается оценка экономической эффективности предложенных мероприятий ООО «Суши Sell».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CustomShape 2"/>
          <p:cNvSpPr/>
          <p:nvPr/>
        </p:nvSpPr>
        <p:spPr>
          <a:xfrm>
            <a:off x="2647800" y="121320"/>
            <a:ext cx="4268520" cy="76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ru-RU" sz="4400" spc="-1" strike="noStrike">
                <a:solidFill>
                  <a:srgbClr val="c3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Задачи работы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8;p14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00" name="CustomShape 1"/>
          <p:cNvSpPr/>
          <p:nvPr/>
        </p:nvSpPr>
        <p:spPr>
          <a:xfrm>
            <a:off x="768240" y="1290960"/>
            <a:ext cx="7808760" cy="2347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"/>
              </a:rPr>
              <a:t>Суши SELL – переводится как «продавать суши».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"/>
              </a:rPr>
              <a:t>Компания основана в 2013 году.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"/>
              </a:rPr>
              <a:t>Основатели: 4 Учредителя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"/>
              </a:rPr>
              <a:t>Формат бизнеса: семейный.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"/>
              </a:rPr>
              <a:t>Сеть включает 9 филиалов.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"/>
              </a:rPr>
              <a:t>Миссия компании: «Ежедневно сближаем тысячи людей, доставляя праздник в коробке».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1" name="Google Shape;100;p14" descr=""/>
          <p:cNvPicPr/>
          <p:nvPr/>
        </p:nvPicPr>
        <p:blipFill>
          <a:blip r:embed="rId2"/>
          <a:stretch/>
        </p:blipFill>
        <p:spPr>
          <a:xfrm>
            <a:off x="1697760" y="3962520"/>
            <a:ext cx="5847840" cy="2895120"/>
          </a:xfrm>
          <a:prstGeom prst="rect">
            <a:avLst/>
          </a:prstGeom>
          <a:ln>
            <a:noFill/>
          </a:ln>
        </p:spPr>
      </p:pic>
      <p:sp>
        <p:nvSpPr>
          <p:cNvPr id="102" name="CustomShape 2"/>
          <p:cNvSpPr/>
          <p:nvPr/>
        </p:nvSpPr>
        <p:spPr>
          <a:xfrm>
            <a:off x="2237760" y="175320"/>
            <a:ext cx="54954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8e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Характеристика ООО «Суши SELL»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CustomShape 3"/>
          <p:cNvSpPr/>
          <p:nvPr/>
        </p:nvSpPr>
        <p:spPr>
          <a:xfrm>
            <a:off x="2136600" y="3567600"/>
            <a:ext cx="5048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"/>
              </a:rPr>
              <a:t>Организационная структура ООО «Суши Sell»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6;p15" descr=""/>
          <p:cNvPicPr/>
          <p:nvPr/>
        </p:nvPicPr>
        <p:blipFill>
          <a:blip r:embed="rId1"/>
          <a:stretch/>
        </p:blipFill>
        <p:spPr>
          <a:xfrm>
            <a:off x="0" y="1440"/>
            <a:ext cx="9143640" cy="6857640"/>
          </a:xfrm>
          <a:prstGeom prst="rect">
            <a:avLst/>
          </a:prstGeom>
          <a:ln>
            <a:noFill/>
          </a:ln>
        </p:spPr>
      </p:pic>
      <p:graphicFrame>
        <p:nvGraphicFramePr>
          <p:cNvPr id="105" name="Table 1"/>
          <p:cNvGraphicFramePr/>
          <p:nvPr/>
        </p:nvGraphicFramePr>
        <p:xfrm>
          <a:off x="826920" y="1334880"/>
          <a:ext cx="7694640" cy="5046120"/>
        </p:xfrm>
        <a:graphic>
          <a:graphicData uri="http://schemas.openxmlformats.org/drawingml/2006/table">
            <a:tbl>
              <a:tblPr/>
              <a:tblGrid>
                <a:gridCol w="2376360"/>
                <a:gridCol w="2490480"/>
                <a:gridCol w="2828160"/>
              </a:tblGrid>
              <a:tr h="1674720">
                <a:tc>
                  <a:txBody>
                    <a:bodyPr lIns="17640" rIns="17640" tIns="0" bIns="0"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 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17640" marR="17640">
                    <a:lnR w="12240">
                      <a:solidFill>
                        <a:srgbClr val="000000"/>
                      </a:solidFill>
                    </a:lnR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17640" rIns="1764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Возможности: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Освоение новых рынков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Организация доставки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Реализация краевой программы поддержки и развития малого бизнеса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17640" marR="176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17640" rIns="1764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Угрозы: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Появление новых конкурентов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Снижение покупательской способности населения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Рост налогов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17640" marR="176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</a:tr>
              <a:tr h="1572480">
                <a:tc>
                  <a:txBody>
                    <a:bodyPr lIns="17640" rIns="1764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Сильные стороны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Рост выручки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Рост эффективности использования трудовых ресурсов и основных средств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Рост прибыли и рентабельности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17640" marR="176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17640" rIns="1764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Поле СИВ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1.Стратегия усиления позиций на рынке 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2.Стратегия расширения доли рынка 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 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17640" marR="176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17640" rIns="1764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Поле СИУ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1.Стратегия усиления позиций на рынке 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2.Стратегия анализа рынка 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17640" marR="176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</a:tr>
              <a:tr h="1798920">
                <a:tc>
                  <a:txBody>
                    <a:bodyPr lIns="17640" rIns="1764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Слабые стороны: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Интенсивный рост расходов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Снижение эффективности использования оборотных средств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Зависимость от привлеченных средств финансирования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17640" marR="176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17640" rIns="1764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Поле СЛВ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1.Стратегия усиления позиций на рынке 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2. Стратегия анализа рынка 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17640" marR="176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  <a:tc>
                  <a:txBody>
                    <a:bodyPr lIns="17640" rIns="17640" tIns="0" bIns="0"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Поле СЛУ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1.Стратегия усиления позиций на рынке 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1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imes New Roman"/>
                          <a:ea typeface="Times New Roman"/>
                        </a:rPr>
                        <a:t>2. Стратегия анализа рынка </a:t>
                      </a:r>
                      <a:endParaRPr b="0" lang="ru-RU" sz="18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17640" marR="176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729fcf"/>
                    </a:solidFill>
                  </a:tcPr>
                </a:tc>
              </a:tr>
            </a:tbl>
          </a:graphicData>
        </a:graphic>
      </p:graphicFrame>
      <p:sp>
        <p:nvSpPr>
          <p:cNvPr id="106" name="CustomShape 2"/>
          <p:cNvSpPr/>
          <p:nvPr/>
        </p:nvSpPr>
        <p:spPr>
          <a:xfrm>
            <a:off x="2450520" y="210240"/>
            <a:ext cx="4569120" cy="568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Матрица SWOT-анализа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ООО </a:t>
            </a:r>
            <a:r>
              <a:rPr b="1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Libre Baskerville"/>
              </a:rPr>
              <a:t>«</a:t>
            </a:r>
            <a:r>
              <a:rPr b="1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Суши Sell</a:t>
            </a:r>
            <a:r>
              <a:rPr b="1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Libre Baskerville"/>
              </a:rPr>
              <a:t>»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13;p16" descr=""/>
          <p:cNvPicPr/>
          <p:nvPr/>
        </p:nvPicPr>
        <p:blipFill>
          <a:blip r:embed="rId1"/>
          <a:stretch/>
        </p:blipFill>
        <p:spPr>
          <a:xfrm>
            <a:off x="-290160" y="-246960"/>
            <a:ext cx="9705600" cy="7276680"/>
          </a:xfrm>
          <a:prstGeom prst="rect">
            <a:avLst/>
          </a:prstGeom>
          <a:ln>
            <a:noFill/>
          </a:ln>
        </p:spPr>
      </p:pic>
      <p:sp>
        <p:nvSpPr>
          <p:cNvPr id="108" name="CustomShape 1"/>
          <p:cNvSpPr/>
          <p:nvPr/>
        </p:nvSpPr>
        <p:spPr>
          <a:xfrm>
            <a:off x="722160" y="1797120"/>
            <a:ext cx="7919640" cy="216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indent="449280" algn="just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1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Расширение рынков сбыта;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449280" algn="just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1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Мотивация персонала;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indent="449280" algn="just">
              <a:lnSpc>
                <a:spcPct val="150000"/>
              </a:lnSpc>
              <a:buClr>
                <a:srgbClr val="000000"/>
              </a:buClr>
              <a:buFont typeface="Arial"/>
              <a:buChar char="•"/>
            </a:pPr>
            <a:r>
              <a:rPr b="1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Разработка франчайзинга.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CustomShape 2"/>
          <p:cNvSpPr/>
          <p:nvPr/>
        </p:nvSpPr>
        <p:spPr>
          <a:xfrm>
            <a:off x="3082680" y="0"/>
            <a:ext cx="31161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50000"/>
              </a:lnSpc>
            </a:pPr>
            <a:r>
              <a:rPr b="1" lang="ru-RU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Рекомендации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9;p17" descr=""/>
          <p:cNvPicPr/>
          <p:nvPr/>
        </p:nvPicPr>
        <p:blipFill>
          <a:blip r:embed="rId1"/>
          <a:stretch/>
        </p:blipFill>
        <p:spPr>
          <a:xfrm>
            <a:off x="-281160" y="-138240"/>
            <a:ext cx="9705600" cy="7276680"/>
          </a:xfrm>
          <a:prstGeom prst="rect">
            <a:avLst/>
          </a:prstGeom>
          <a:ln>
            <a:noFill/>
          </a:ln>
        </p:spPr>
      </p:pic>
      <p:sp>
        <p:nvSpPr>
          <p:cNvPr id="111" name="CustomShape 1"/>
          <p:cNvSpPr/>
          <p:nvPr/>
        </p:nvSpPr>
        <p:spPr>
          <a:xfrm>
            <a:off x="667440" y="1911240"/>
            <a:ext cx="7919640" cy="216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20000"/>
              </a:lnSpc>
            </a:pP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"/>
              </a:rPr>
              <a:t>Открытие новых точек даст разгрузку филиалам, поспособствует расширению клиентской базы (сегмент шаговой доступности).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20000"/>
              </a:lnSpc>
            </a:pPr>
            <a:r>
              <a:rPr b="0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"/>
              </a:rPr>
              <a:t>2021 год - открытие филиала в городе Ачинске.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
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CustomShape 2"/>
          <p:cNvSpPr/>
          <p:nvPr/>
        </p:nvSpPr>
        <p:spPr>
          <a:xfrm>
            <a:off x="1143000" y="1583280"/>
            <a:ext cx="6857640" cy="978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3" name="CustomShape 3"/>
          <p:cNvSpPr/>
          <p:nvPr/>
        </p:nvSpPr>
        <p:spPr>
          <a:xfrm>
            <a:off x="1903320" y="0"/>
            <a:ext cx="586872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50000"/>
              </a:lnSpc>
            </a:pPr>
            <a:r>
              <a:rPr b="1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Расширения рынков сбыта</a:t>
            </a:r>
            <a:r>
              <a:rPr b="1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
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26;p18" descr=""/>
          <p:cNvPicPr/>
          <p:nvPr/>
        </p:nvPicPr>
        <p:blipFill>
          <a:blip r:embed="rId1"/>
          <a:stretch/>
        </p:blipFill>
        <p:spPr>
          <a:xfrm>
            <a:off x="-281160" y="-209520"/>
            <a:ext cx="9705600" cy="7276680"/>
          </a:xfrm>
          <a:prstGeom prst="rect">
            <a:avLst/>
          </a:prstGeom>
          <a:ln>
            <a:noFill/>
          </a:ln>
        </p:spPr>
      </p:pic>
      <p:sp>
        <p:nvSpPr>
          <p:cNvPr id="115" name="CustomShape 1"/>
          <p:cNvSpPr/>
          <p:nvPr/>
        </p:nvSpPr>
        <p:spPr>
          <a:xfrm>
            <a:off x="475920" y="1558080"/>
            <a:ext cx="8138160" cy="316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marL="216000" indent="-21600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"/>
              </a:rPr>
              <a:t> </a:t>
            </a: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"/>
              </a:rPr>
              <a:t>ежемесячные собрания филиалов, дебрифинг (разбор ошибок);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"/>
              </a:rPr>
              <a:t> </a:t>
            </a: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"/>
              </a:rPr>
              <a:t>проведение мотивационных пятиминуток в начале рабочего дня;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"/>
              </a:rPr>
              <a:t> </a:t>
            </a: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"/>
              </a:rPr>
              <a:t>дополнительные тренинги от учредителей;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"/>
              </a:rPr>
              <a:t> </a:t>
            </a: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"/>
              </a:rPr>
              <a:t>корпоративная культура (конкурс филиалов);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2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"/>
              </a:rPr>
              <a:t> </a:t>
            </a: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"/>
              </a:rPr>
              <a:t>карта карьерного роста в компании.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ru-RU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
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CustomShape 2"/>
          <p:cNvSpPr/>
          <p:nvPr/>
        </p:nvSpPr>
        <p:spPr>
          <a:xfrm>
            <a:off x="-2035800" y="567360"/>
            <a:ext cx="6857640" cy="79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7" name="CustomShape 3"/>
          <p:cNvSpPr/>
          <p:nvPr/>
        </p:nvSpPr>
        <p:spPr>
          <a:xfrm>
            <a:off x="2409840" y="214560"/>
            <a:ext cx="473688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Мотивация персонала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</TotalTime>
  <Application>LibreOffice/5.1.6.2$Linux_X86_64 LibreOffice_project/10m0$Build-2</Application>
  <Words>615</Words>
  <Paragraphs>115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ru-RU</dc:language>
  <cp:lastModifiedBy>Пользователь</cp:lastModifiedBy>
  <dcterms:modified xsi:type="dcterms:W3CDTF">2020-06-15T08:03:28Z</dcterms:modified>
  <cp:revision>10</cp:revision>
  <dc:subject/>
  <dc:title>СОВЕРШЕНСТВОВАНИЕ ДЕЯТЕЛЬНОСТИ ОРГАНИЗАЦИИ В УСЛОВИЯХ КРИЗИСА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13</vt:i4>
  </property>
  <property fmtid="{D5CDD505-2E9C-101B-9397-08002B2CF9AE}" pid="8" name="PresentationFormat">
    <vt:lpwstr>Экран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13</vt:i4>
  </property>
</Properties>
</file>