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charts/chart12.xml" ContentType="application/vnd.openxmlformats-officedocument.drawingml.chart+xml"/>
  <Override PartName="/ppt/charts/chart11.xml" ContentType="application/vnd.openxmlformats-officedocument.drawingml.chart+xml"/>
  <Override PartName="/ppt/charts/chart10.xml" ContentType="application/vnd.openxmlformats-officedocument.drawingml.chart+xml"/>
  <Override PartName="/ppt/charts/chart9.xml" ContentType="application/vnd.openxmlformats-officedocument.drawingml.chart+xml"/>
  <Override PartName="/ppt/presentation.xml" ContentType="application/vnd.openxmlformats-officedocument.presentationml.presentation.main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4.xml.rels" ContentType="application/vnd.openxmlformats-package.relationships+xml"/>
  <Override PartName="/ppt/slides/_rels/slide10.xml.rels" ContentType="application/vnd.openxmlformats-package.relationships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
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130834543134926"/>
          <c:y val="0.0493466299862448"/>
          <c:w val="0.852976111917645"/>
          <c:h val="0.836571526822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контрольная</c:v>
                </c:pt>
              </c:strCache>
            </c:strRef>
          </c:tx>
          <c:spPr>
            <a:solidFill>
              <a:srgbClr val="333300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13.66</c:v>
                </c:pt>
                <c:pt idx="1">
                  <c:v>13.58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экспериментальная</c:v>
                </c:pt>
              </c:strCache>
            </c:strRef>
          </c:tx>
          <c:spPr>
            <a:solidFill>
              <a:srgbClr val="ffff99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"/>
                <c:pt idx="0">
                  <c:v>12.64</c:v>
                </c:pt>
                <c:pt idx="1">
                  <c:v>12.1</c:v>
                </c:pt>
              </c:numCache>
            </c:numRef>
          </c:val>
        </c:ser>
        <c:gapWidth val="150"/>
        <c:overlap val="0"/>
        <c:axId val="64925899"/>
        <c:axId val="56641009"/>
      </c:barChart>
      <c:catAx>
        <c:axId val="64925899"/>
        <c:scaling>
          <c:orientation val="minMax"/>
        </c:scaling>
        <c:delete val="1"/>
        <c:axPos val="b"/>
        <c:numFmt formatCode="DD/MM/YYYY" sourceLinked="1"/>
        <c:majorTickMark val="out"/>
        <c:minorTickMark val="none"/>
        <c:tickLblPos val="none"/>
        <c:spPr>
          <a:ln w="9360">
            <a:solidFill>
              <a:srgbClr val="878787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defRPr>
            </a:pPr>
          </a:p>
        </c:txPr>
        <c:crossAx val="56641009"/>
        <c:crosses val="autoZero"/>
        <c:auto val="1"/>
        <c:lblAlgn val="ctr"/>
        <c:lblOffset val="100"/>
      </c:catAx>
      <c:valAx>
        <c:axId val="56641009"/>
        <c:scaling>
          <c:orientation val="minMax"/>
        </c:scaling>
        <c:delete val="0"/>
        <c:axPos val="l"/>
        <c:majorGridlines>
          <c:spPr>
            <a:ln w="3240">
              <a:solidFill>
                <a:srgbClr val="000000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3240">
            <a:solidFill>
              <a:srgbClr val="000000"/>
            </a:solidFill>
            <a:round/>
          </a:ln>
        </c:spPr>
        <c:txPr>
          <a:bodyPr/>
          <a:p>
            <a:pPr>
              <a:defRPr b="1" sz="1597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Cyr"/>
                <a:ea typeface="Arial Cyr"/>
              </a:defRPr>
            </a:pPr>
          </a:p>
        </c:txPr>
        <c:crossAx val="64925899"/>
        <c:crosses val="autoZero"/>
      </c:valAx>
      <c:spPr>
        <a:solidFill>
          <a:srgbClr val="c0c0c0"/>
        </a:solidFill>
        <a:ln w="12600">
          <a:solidFill>
            <a:srgbClr val="808080"/>
          </a:solidFill>
          <a:round/>
        </a:ln>
      </c:spPr>
    </c:plotArea>
    <c:legend>
      <c:legendPos val="b"/>
      <c:layout>
        <c:manualLayout>
          <c:xMode val="edge"/>
          <c:yMode val="edge"/>
          <c:x val="0.363691410164289"/>
          <c:y val="0.948250277013602"/>
        </c:manualLayout>
      </c:layout>
      <c:overlay val="0"/>
      <c:spPr>
        <a:solidFill>
          <a:srgbClr val="ffffff"/>
        </a:solidFill>
        <a:ln w="3240">
          <a:solidFill>
            <a:srgbClr val="000000"/>
          </a:solidFill>
          <a:round/>
        </a:ln>
      </c:spPr>
    </c:legend>
    <c:plotVisOnly val="1"/>
    <c:dispBlanksAs val="gap"/>
  </c:chart>
  <c:spPr>
    <a:noFill/>
    <a:ln>
      <a:noFill/>
    </a:ln>
  </c:spPr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109322071180326"/>
          <c:y val="0.0491746905089409"/>
          <c:w val="0.874444591087062"/>
          <c:h val="0.8473177441540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контрольная</c:v>
                </c:pt>
              </c:strCache>
            </c:strRef>
          </c:tx>
          <c:spPr>
            <a:solidFill>
              <a:srgbClr val="333300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5.85</c:v>
                </c:pt>
                <c:pt idx="1">
                  <c:v>5.76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экспериментальная</c:v>
                </c:pt>
              </c:strCache>
            </c:strRef>
          </c:tx>
          <c:spPr>
            <a:solidFill>
              <a:srgbClr val="ffff99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"/>
                <c:pt idx="0">
                  <c:v>5.66</c:v>
                </c:pt>
                <c:pt idx="1">
                  <c:v>5.32</c:v>
                </c:pt>
              </c:numCache>
            </c:numRef>
          </c:val>
        </c:ser>
        <c:gapWidth val="150"/>
        <c:overlap val="0"/>
        <c:axId val="8620064"/>
        <c:axId val="20886573"/>
      </c:barChart>
      <c:catAx>
        <c:axId val="8620064"/>
        <c:scaling>
          <c:orientation val="minMax"/>
        </c:scaling>
        <c:delete val="1"/>
        <c:axPos val="b"/>
        <c:numFmt formatCode="DD/MM/YYYY" sourceLinked="1"/>
        <c:majorTickMark val="out"/>
        <c:minorTickMark val="none"/>
        <c:tickLblPos val="none"/>
        <c:spPr>
          <a:ln w="9360">
            <a:solidFill>
              <a:srgbClr val="878787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defRPr>
            </a:pPr>
          </a:p>
        </c:txPr>
        <c:crossAx val="20886573"/>
        <c:crosses val="autoZero"/>
        <c:auto val="1"/>
        <c:lblAlgn val="ctr"/>
        <c:lblOffset val="100"/>
      </c:catAx>
      <c:valAx>
        <c:axId val="20886573"/>
        <c:scaling>
          <c:orientation val="minMax"/>
        </c:scaling>
        <c:delete val="0"/>
        <c:axPos val="l"/>
        <c:majorGridlines>
          <c:spPr>
            <a:ln w="3240">
              <a:solidFill>
                <a:srgbClr val="000000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3240">
            <a:solidFill>
              <a:srgbClr val="000000"/>
            </a:solidFill>
            <a:round/>
          </a:ln>
        </c:spPr>
        <c:txPr>
          <a:bodyPr/>
          <a:p>
            <a:pPr>
              <a:defRPr b="1" sz="1601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Cyr"/>
                <a:ea typeface="Arial Cyr"/>
              </a:defRPr>
            </a:pPr>
          </a:p>
        </c:txPr>
        <c:crossAx val="8620064"/>
        <c:crosses val="autoZero"/>
      </c:valAx>
      <c:spPr>
        <a:solidFill>
          <a:srgbClr val="c0c0c0"/>
        </a:solidFill>
        <a:ln w="12600">
          <a:solidFill>
            <a:srgbClr val="808080"/>
          </a:solidFill>
          <a:round/>
        </a:ln>
      </c:spPr>
    </c:plotArea>
    <c:legend>
      <c:legendPos val="b"/>
      <c:layout>
        <c:manualLayout>
          <c:xMode val="edge"/>
          <c:yMode val="edge"/>
          <c:x val="0.21326164874552"/>
          <c:y val="0.94406779661017"/>
        </c:manualLayout>
      </c:layout>
      <c:overlay val="0"/>
      <c:spPr>
        <a:solidFill>
          <a:srgbClr val="ffffff"/>
        </a:solidFill>
        <a:ln w="3240">
          <a:solidFill>
            <a:srgbClr val="000000"/>
          </a:solidFill>
          <a:round/>
        </a:ln>
      </c:spPr>
    </c:legend>
    <c:plotVisOnly val="1"/>
    <c:dispBlanksAs val="gap"/>
  </c:chart>
  <c:spPr>
    <a:noFill/>
    <a:ln>
      <a:noFill/>
    </a:ln>
  </c:sp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97448233573888"/>
          <c:y val="0.0542857142857143"/>
          <c:w val="0.888071317390689"/>
          <c:h val="0.7675510204081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контрольная</c:v>
                </c:pt>
              </c:strCache>
            </c:strRef>
          </c:tx>
          <c:spPr>
            <a:solidFill>
              <a:srgbClr val="333300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2.69</c:v>
                </c:pt>
                <c:pt idx="1">
                  <c:v>8.07</c:v>
                </c:pt>
                <c:pt idx="2">
                  <c:v>3.35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экспериментальная</c:v>
                </c:pt>
              </c:strCache>
            </c:strRef>
          </c:tx>
          <c:spPr>
            <a:solidFill>
              <a:srgbClr val="ffff99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3"/>
                <c:pt idx="0">
                  <c:v>1</c:v>
                </c:pt>
                <c:pt idx="1">
                  <c:v>2</c:v>
                </c:pt>
                <c:pt idx="2">
                  <c:v>3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6.82</c:v>
                </c:pt>
                <c:pt idx="1">
                  <c:v>12.23</c:v>
                </c:pt>
                <c:pt idx="2">
                  <c:v>8.27</c:v>
                </c:pt>
              </c:numCache>
            </c:numRef>
          </c:val>
        </c:ser>
        <c:gapWidth val="150"/>
        <c:overlap val="0"/>
        <c:axId val="20406540"/>
        <c:axId val="46871068"/>
      </c:barChart>
      <c:catAx>
        <c:axId val="20406540"/>
        <c:scaling>
          <c:orientation val="minMax"/>
        </c:scaling>
        <c:delete val="0"/>
        <c:axPos val="b"/>
        <c:numFmt formatCode="DD/MM/YYYY" sourceLinked="1"/>
        <c:majorTickMark val="out"/>
        <c:minorTickMark val="none"/>
        <c:tickLblPos val="nextTo"/>
        <c:spPr>
          <a:ln w="3240">
            <a:solidFill>
              <a:srgbClr val="000000"/>
            </a:solidFill>
            <a:round/>
          </a:ln>
        </c:spPr>
        <c:txPr>
          <a:bodyPr/>
          <a:p>
            <a:pPr>
              <a:defRPr b="1" sz="1801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Cyr"/>
                <a:ea typeface="Arial Cyr"/>
              </a:defRPr>
            </a:pPr>
          </a:p>
        </c:txPr>
        <c:crossAx val="46871068"/>
        <c:crosses val="autoZero"/>
        <c:auto val="1"/>
        <c:lblAlgn val="ctr"/>
        <c:lblOffset val="100"/>
      </c:catAx>
      <c:valAx>
        <c:axId val="46871068"/>
        <c:scaling>
          <c:orientation val="minMax"/>
        </c:scaling>
        <c:delete val="0"/>
        <c:axPos val="l"/>
        <c:majorGridlines>
          <c:spPr>
            <a:ln w="3240">
              <a:solidFill>
                <a:srgbClr val="000000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3240">
            <a:solidFill>
              <a:srgbClr val="000000"/>
            </a:solidFill>
            <a:round/>
          </a:ln>
        </c:spPr>
        <c:txPr>
          <a:bodyPr/>
          <a:p>
            <a:pPr>
              <a:defRPr b="1" sz="1801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Cyr"/>
                <a:ea typeface="Arial Cyr"/>
              </a:defRPr>
            </a:pPr>
          </a:p>
        </c:txPr>
        <c:crossAx val="20406540"/>
        <c:crosses val="autoZero"/>
      </c:valAx>
      <c:spPr>
        <a:solidFill>
          <a:srgbClr val="c0c0c0"/>
        </a:solidFill>
        <a:ln w="12600">
          <a:solidFill>
            <a:srgbClr val="808080"/>
          </a:solidFill>
          <a:round/>
        </a:ln>
      </c:spPr>
    </c:plotArea>
    <c:legend>
      <c:legendPos val="b"/>
      <c:layout>
        <c:manualLayout>
          <c:xMode val="edge"/>
          <c:yMode val="edge"/>
          <c:x val="0.367142535205362"/>
          <c:y val="0.938576247165533"/>
        </c:manualLayout>
      </c:layout>
      <c:overlay val="0"/>
      <c:spPr>
        <a:solidFill>
          <a:srgbClr val="ffffff"/>
        </a:solidFill>
        <a:ln w="3240">
          <a:solidFill>
            <a:srgbClr val="000000"/>
          </a:solidFill>
          <a:round/>
        </a:ln>
      </c:spPr>
    </c:legend>
    <c:plotVisOnly val="1"/>
    <c:dispBlanksAs val="gap"/>
  </c:chart>
  <c:spPr>
    <a:noFill/>
    <a:ln>
      <a:noFill/>
    </a:ln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131054507060842"/>
          <c:y val="0.0508081155433288"/>
          <c:w val="0.852712155206546"/>
          <c:h val="0.8316712517193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контрольная</c:v>
                </c:pt>
              </c:strCache>
            </c:strRef>
          </c:tx>
          <c:spPr>
            <a:solidFill>
              <a:srgbClr val="333300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9.91</c:v>
                </c:pt>
                <c:pt idx="1">
                  <c:v>10.02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экспериментальная</c:v>
                </c:pt>
              </c:strCache>
            </c:strRef>
          </c:tx>
          <c:spPr>
            <a:solidFill>
              <a:srgbClr val="ffff99"/>
            </a:solidFill>
            <a:ln w="12600">
              <a:solidFill>
                <a:srgbClr val="000000"/>
              </a:solidFill>
              <a:round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1</c:v>
                </c:pt>
                <c:pt idx="1">
                  <c:v>2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"/>
                <c:pt idx="0">
                  <c:v>9.65</c:v>
                </c:pt>
                <c:pt idx="1">
                  <c:v>9.38</c:v>
                </c:pt>
              </c:numCache>
            </c:numRef>
          </c:val>
        </c:ser>
        <c:gapWidth val="150"/>
        <c:overlap val="0"/>
        <c:axId val="51806364"/>
        <c:axId val="63073290"/>
      </c:barChart>
      <c:catAx>
        <c:axId val="51806364"/>
        <c:scaling>
          <c:orientation val="minMax"/>
        </c:scaling>
        <c:delete val="1"/>
        <c:axPos val="b"/>
        <c:numFmt formatCode="DD/MM/YYYY" sourceLinked="1"/>
        <c:majorTickMark val="out"/>
        <c:minorTickMark val="none"/>
        <c:tickLblPos val="none"/>
        <c:spPr>
          <a:ln w="9360">
            <a:solidFill>
              <a:srgbClr val="878787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defRPr>
            </a:pPr>
          </a:p>
        </c:txPr>
        <c:crossAx val="63073290"/>
        <c:crosses val="autoZero"/>
        <c:auto val="1"/>
        <c:lblAlgn val="ctr"/>
        <c:lblOffset val="100"/>
      </c:catAx>
      <c:valAx>
        <c:axId val="63073290"/>
        <c:scaling>
          <c:orientation val="minMax"/>
        </c:scaling>
        <c:delete val="0"/>
        <c:axPos val="l"/>
        <c:majorGridlines>
          <c:spPr>
            <a:ln w="3240">
              <a:solidFill>
                <a:srgbClr val="000000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3240">
            <a:solidFill>
              <a:srgbClr val="000000"/>
            </a:solidFill>
            <a:round/>
          </a:ln>
        </c:spPr>
        <c:txPr>
          <a:bodyPr/>
          <a:p>
            <a:pPr>
              <a:defRPr b="1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Cyr"/>
                <a:ea typeface="Arial Cyr"/>
              </a:defRPr>
            </a:pPr>
          </a:p>
        </c:txPr>
        <c:crossAx val="51806364"/>
        <c:crosses val="autoZero"/>
      </c:valAx>
      <c:spPr>
        <a:solidFill>
          <a:srgbClr val="c0c0c0"/>
        </a:solidFill>
        <a:ln w="12600">
          <a:solidFill>
            <a:srgbClr val="808080"/>
          </a:solidFill>
          <a:round/>
        </a:ln>
      </c:spPr>
    </c:plotArea>
    <c:legend>
      <c:legendPos val="b"/>
      <c:layout>
        <c:manualLayout>
          <c:xMode val="edge"/>
          <c:yMode val="edge"/>
          <c:x val="0.356090434502075"/>
          <c:y val="0.930075319043253"/>
        </c:manualLayout>
      </c:layout>
      <c:overlay val="0"/>
      <c:spPr>
        <a:noFill/>
        <a:ln w="3240">
          <a:solidFill>
            <a:srgbClr val="000000"/>
          </a:solidFill>
          <a:round/>
        </a:ln>
      </c:spPr>
    </c:legend>
    <c:plotVisOnly val="1"/>
    <c:dispBlanksAs val="gap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3ded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04920" y="329040"/>
            <a:ext cx="8531280" cy="619596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adada"/>
              </a:gs>
            </a:gsLst>
            <a:lin ang="5400000"/>
          </a:gradFill>
          <a:ln w="2160">
            <a:solidFill>
              <a:srgbClr val="a4a4a3"/>
            </a:solidFill>
            <a:round/>
          </a:ln>
          <a:effectLst>
            <a:outerShdw algn="tl" blurRad="76200" dir="5400000" dist="50800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418680" y="434160"/>
            <a:ext cx="8305920" cy="5485680"/>
          </a:xfrm>
          <a:prstGeom prst="roundRect">
            <a:avLst>
              <a:gd name="adj" fmla="val 2127"/>
            </a:avLst>
          </a:prstGeom>
          <a:gradFill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lin ang="0"/>
          </a:gradFill>
          <a:ln w="9000">
            <a:noFill/>
          </a:ln>
          <a:effectLst>
            <a:outerShdw blurRad="65500" dir="5400000" dist="381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chart" Target="../charts/chart9.xml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chart" Target="../charts/chart10.xml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chart" Target="../charts/chart11.xml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chart" Target="../charts/chart12.xml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395640" y="116640"/>
            <a:ext cx="8228880" cy="165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50000"/>
              </a:lnSpc>
            </a:pPr>
            <a:br/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755640" y="2061000"/>
            <a:ext cx="7920000" cy="222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Выпускная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 квалификационная работа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Развитие координационных способностей обучающихся младшего школьного возраста на занятиях физической культурой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6444360" y="4797000"/>
            <a:ext cx="71280" cy="36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4"/>
          <p:cNvSpPr/>
          <p:nvPr/>
        </p:nvSpPr>
        <p:spPr>
          <a:xfrm>
            <a:off x="1331640" y="4005000"/>
            <a:ext cx="6753240" cy="2529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Обучающийся: студент группы JO-Б15А-01</a:t>
            </a:r>
            <a:br/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Пашина Ольга Владиславовна</a:t>
            </a:r>
            <a:br/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Научные руководители: доктор педагогических наук, профессор Сидоров Леонид Константинович,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старший преподаватель Зайцева Маргарита Сергеевна</a:t>
            </a:r>
            <a:br/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...</a:t>
            </a:r>
            <a:br/>
            <a:br/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Красноярск, 2020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611640" y="188640"/>
            <a:ext cx="7920000" cy="13096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МИНИСТЕРСТВО ПРОСВЕЩЕНИЯ РОССИЙСКОЙ ФЕДЕРАЦИИ 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Красноярский государственный педагогический университет  имени В.П.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 Астафьева</a:t>
            </a:r>
            <a:br/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WenQuanYi Micro Hei"/>
              </a:rPr>
              <a:t>Институт физической культуры, спорта и здоровья им. И.С. Ярыгина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502920" y="1412640"/>
            <a:ext cx="8183160" cy="468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>
            <a:normAutofit/>
          </a:bodyPr>
          <a:p>
            <a:pPr marL="265320" indent="-264600" algn="ctr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Тестирование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1) Тест «челночный бег 3 х 10 м». 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2) Тест «ведение мяча на дистанции 3 х10 м». 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3) Тест «два кувырка + бег 10 м». 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502920" y="4983480"/>
            <a:ext cx="8183160" cy="105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Рис.1   Показатели теста “Челночный бег 3х10 м” контрольной и экспериментальной групп в сентябре 2019 и марте 2020 года</a:t>
            </a:r>
            <a:br/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4" name="Объект 9"/>
          <p:cNvGraphicFramePr/>
          <p:nvPr/>
        </p:nvGraphicFramePr>
        <p:xfrm>
          <a:off x="539640" y="548640"/>
          <a:ext cx="8182800" cy="4187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502920" y="4983480"/>
            <a:ext cx="8183160" cy="105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Рис. 2   Показатели теста “Ведение мяча 3х10м” контрольной и экспериментальной групп в сентябре 2019 и марте 2020 года</a:t>
            </a:r>
            <a:br/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6" name="Объект 10"/>
          <p:cNvGraphicFramePr/>
          <p:nvPr/>
        </p:nvGraphicFramePr>
        <p:xfrm>
          <a:off x="503280" y="530280"/>
          <a:ext cx="8182800" cy="4187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502920" y="5733360"/>
            <a:ext cx="8183160" cy="57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Рис. 3   Показатели теста “Два кувырка + бег 10м” контрольной и экспериментальной групп в сентябре 2019 и марте 2020 года</a:t>
            </a:r>
            <a:br/>
            <a:br/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8" name="Объект 11"/>
          <p:cNvGraphicFramePr/>
          <p:nvPr/>
        </p:nvGraphicFramePr>
        <p:xfrm>
          <a:off x="467640" y="404640"/>
          <a:ext cx="8182800" cy="4187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04840" y="576000"/>
            <a:ext cx="6671160" cy="180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1" lang="ru-RU" sz="6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Рис. 4  Прирост показателей  координационных способностей  контрольной и экспериментальной групп в сентябре 2019 и марте 2020 года</a:t>
            </a:r>
            <a:br/>
            <a:r>
              <a:rPr b="1" lang="ru-RU" sz="6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1) Тест “Челночный бег 3х10 м”</a:t>
            </a:r>
            <a:br/>
            <a:r>
              <a:rPr b="1" lang="ru-RU" sz="6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2) Тест “Ведение мяча 3х10 м”</a:t>
            </a:r>
            <a:br/>
            <a:r>
              <a:rPr b="1" lang="ru-RU" sz="6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3) Тест “2 кувырка + бег 10 м”.</a:t>
            </a:r>
            <a:br/>
            <a:br/>
            <a:endParaRPr b="0" lang="ru-RU" sz="6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60" name="Объект 12"/>
          <p:cNvGraphicFramePr/>
          <p:nvPr/>
        </p:nvGraphicFramePr>
        <p:xfrm>
          <a:off x="720000" y="2376000"/>
          <a:ext cx="7632000" cy="37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467640" y="404640"/>
            <a:ext cx="8183160" cy="570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>
            <a:normAutofit/>
          </a:bodyPr>
          <a:p>
            <a:pPr marL="265320" indent="-264600" algn="ctr">
              <a:lnSpc>
                <a:spcPct val="100000"/>
              </a:lnSpc>
              <a:spcBef>
                <a:spcPts val="249"/>
              </a:spcBef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ВЫВОДЫ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 </a:t>
            </a: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	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К моменту окончания эксперимента большинство показателей координационных способностей у обучающихся младшего школьного возраста экспериментальной группы достоверно выше показателей контрольной группы. Причиной этому явился  комплекс упражнений на развитие координационных способностей.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Таким образом, результаты проведенного исследования позволяет делать заключение о том, что гипотеза исследования была подтверждена его результатом.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395640" y="2493000"/>
            <a:ext cx="8172720" cy="2159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/>
          <a:p>
            <a:pPr marL="265320" indent="-264600" algn="ctr">
              <a:lnSpc>
                <a:spcPct val="100000"/>
              </a:lnSpc>
              <a:spcBef>
                <a:spcPts val="249"/>
              </a:spcBef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СПАСИБО ЗА ВНИМАНИЕ!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502920" y="530280"/>
            <a:ext cx="8183160" cy="418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/>
          <a:p>
            <a:pPr marL="265320" indent="-264600" algn="ctr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Актуальность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539640" y="1124640"/>
            <a:ext cx="8208360" cy="405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Одной из наиболее актуальных проблем физического воспитания подрастающего поколения в Российской Федерации является развитие координационных способностей у детей школьного возраста. Учет возрастных особенностей изменения этих качеств необходим для определения методики их развития и допустимых тренировочных нагрузок.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Значительное место в процессе физического воспитания подрастающего поколения должно быть отведено развитию координационных способностей, так как высокий уровень развития этих качеств во многом способствует успешной трудовой деятельности человека и достижению высоких результатов в спортивной деятельности.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467640" y="908640"/>
            <a:ext cx="8183160" cy="5202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>
            <a:normAutofit/>
          </a:bodyPr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Объект исследования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– урок физической культуры с детьми младшего школьного возраста.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Предмет исследования – 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средства развития координационных способностей у обучающихся младшего школьного возраста в условиях естественного и стимулируемого развития.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Цель исследования  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заключается в подборе комплекса упражнений для повышения развития координационных способностей в общеобразовательной школе по средством специальных физических упражнений.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Гипотеза исследования:</a:t>
            </a:r>
            <a:r>
              <a:rPr b="0" i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применение подобранного комплекса упражнений позволит повысить развитие координационных способностей у обучающихся младшего школьного возраста.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539640" y="1124640"/>
            <a:ext cx="8183160" cy="504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>
            <a:normAutofit/>
          </a:bodyPr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Задачи: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1. Провести анализ состояния проблемы развития координационных способностей у обучающихся младшего школьного возраста.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2. Подобрать и обосновать комплекс упражнений на развитие координационных способностей.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3. Определить эффективность воздействия подобранного комплекса упражнений.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467640" y="980640"/>
            <a:ext cx="8183160" cy="418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>
            <a:normAutofit/>
          </a:bodyPr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</a:t>
            </a:r>
            <a:r>
              <a:rPr b="1" lang="ru-RU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Теоретическая значимость</a:t>
            </a:r>
            <a:r>
              <a:rPr b="0" lang="ru-RU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исследования заключается в том, что дана характеристика координационных способностей у обучающихся младшего школьного возраста, рассмотрены и проанализированы виды упражнений, направленных на развитие координационных способностей у обучающихся младшего школьного возраста, и из данных упражнений составлен комплекс.</a:t>
            </a:r>
            <a:endParaRPr b="0" lang="ru-RU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323640" y="1556640"/>
            <a:ext cx="8183160" cy="418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/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Практическая значимость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исследования заключается в разработке, обосновании и практической апробации комплекса упражнений, направленных на развитие координационных способностей у обучающихся младшего школьного возраста.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395640" y="1700640"/>
            <a:ext cx="8183160" cy="424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/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Методы исследования: 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теоретический анализ и обобщение литературных источников;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тестирование; эксперимент; математико-статистический метод.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539640" y="1845000"/>
            <a:ext cx="8183160" cy="418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>
            <a:normAutofit/>
          </a:bodyPr>
          <a:p>
            <a:pPr marL="265320" indent="-264600" algn="just">
              <a:lnSpc>
                <a:spcPct val="100000"/>
              </a:lnSpc>
              <a:spcBef>
                <a:spcPts val="249"/>
              </a:spcBef>
            </a:pP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База исследования: 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муниципальное бюджетное общеобразовательное учреждение «Средняя школа № 27 имени военнослужащего Федеральной службы безопасности Российской Федерации А.Б. Ступникова» г. Красноярска.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467640" y="548640"/>
            <a:ext cx="8183160" cy="5328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5000"/>
          <a:p>
            <a:pPr marL="265320" indent="-264600" algn="ctr">
              <a:lnSpc>
                <a:spcPct val="100000"/>
              </a:lnSpc>
              <a:spcBef>
                <a:spcPts val="249"/>
              </a:spcBef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Педагогический эксперимент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Первая группа (контрольная) занималась по стандартной школьной программе три раза в неделю по одному часу. 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65320" indent="-264600">
              <a:lnSpc>
                <a:spcPct val="100000"/>
              </a:lnSpc>
              <a:spcBef>
                <a:spcPts val="249"/>
              </a:spcBef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Вторая (экспериментальная) группа занималась, такое же количество времени, но в первой половине перед  основной частью в течение 15 минут проводился комплекс специально подобранных упражнений, направленных на развитие у обучающихся координационных способностей.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409</TotalTime>
  <Application>LibreOffice/5.2.7.2$Linux_x86 LibreOffice_project/20m0$Build-2</Application>
  <Words>520</Words>
  <Paragraphs>49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2013-11-23T18:33:39Z</dcterms:created>
  <dc:creator/>
  <dc:description/>
  <dc:language>ru-RU</dc:language>
  <cp:lastModifiedBy/>
  <dcterms:modified xsi:type="dcterms:W3CDTF">2020-06-18T12:32:13Z</dcterms:modified>
  <cp:revision>60</cp:revision>
  <dc:subject/>
  <dc:title>Шейпинг - юни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16</vt:i4>
  </property>
</Properties>
</file>