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2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62434064673953E-2"/>
          <c:y val="0.11467908412411582"/>
          <c:w val="0.65378120938766149"/>
          <c:h val="0.84179544661686034"/>
        </c:manualLayout>
      </c:layout>
      <c:pie3DChart>
        <c:varyColors val="1"/>
        <c:ser>
          <c:idx val="0"/>
          <c:order val="0"/>
          <c:explosion val="24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Лист1!$B$43:$B$45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Лист1!$C$43:$C$45</c:f>
              <c:numCache>
                <c:formatCode>0%</c:formatCode>
                <c:ptCount val="3"/>
                <c:pt idx="0">
                  <c:v>0.21428571428571427</c:v>
                </c:pt>
                <c:pt idx="1">
                  <c:v>0.7142857142857143</c:v>
                </c:pt>
                <c:pt idx="2">
                  <c:v>7.1428571428571425E-2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0-4D94-AAE9-9DBF2ABB7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A9-4186-9D62-4DEDF39DA4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A9-4186-9D62-4DEDF39DA4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1A9-4186-9D62-4DEDF39DA4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Лист1!$C$9:$C$11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Лист1!$D$9:$D$11</c:f>
              <c:numCache>
                <c:formatCode>0%</c:formatCode>
                <c:ptCount val="3"/>
                <c:pt idx="0">
                  <c:v>0</c:v>
                </c:pt>
                <c:pt idx="1">
                  <c:v>0.65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A9-4186-9D62-4DEDF39DA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11958876319498"/>
          <c:y val="2.6358412158979494E-2"/>
          <c:w val="0.81537027281801044"/>
          <c:h val="0.454264587612590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Лист2!$J$12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Лист2!$K$11:$Q$11</c:f>
              <c:strCache>
                <c:ptCount val="7"/>
                <c:pt idx="0">
                  <c:v>Состояние фонематического слуха</c:v>
                </c:pt>
                <c:pt idx="1">
                  <c:v>Уровень развития слухового внимания и памяти</c:v>
                </c:pt>
                <c:pt idx="2">
                  <c:v>Развитие элементарного фонематического анализа</c:v>
                </c:pt>
                <c:pt idx="3">
                  <c:v>Состояние артикуляционной моторики</c:v>
                </c:pt>
                <c:pt idx="4">
                  <c:v>Состояние звукопроизношения</c:v>
                </c:pt>
                <c:pt idx="5">
                  <c:v>Сформированность звуко-слоговой структуры слова</c:v>
                </c:pt>
                <c:pt idx="6">
                  <c:v>Общая оценка</c:v>
                </c:pt>
              </c:strCache>
            </c:strRef>
          </c:cat>
          <c:val>
            <c:numRef>
              <c:f>Лист2!$K$12:$Q$12</c:f>
              <c:numCache>
                <c:formatCode>General</c:formatCode>
                <c:ptCount val="7"/>
                <c:pt idx="0">
                  <c:v>0.34</c:v>
                </c:pt>
                <c:pt idx="1">
                  <c:v>0.2</c:v>
                </c:pt>
                <c:pt idx="2">
                  <c:v>0.14000000000000001</c:v>
                </c:pt>
                <c:pt idx="3">
                  <c:v>0.25</c:v>
                </c:pt>
                <c:pt idx="4">
                  <c:v>0.4</c:v>
                </c:pt>
                <c:pt idx="5">
                  <c:v>0.25</c:v>
                </c:pt>
                <c:pt idx="6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4-4000-AA02-C4FBBFCD69D6}"/>
            </c:ext>
          </c:extLst>
        </c:ser>
        <c:ser>
          <c:idx val="1"/>
          <c:order val="1"/>
          <c:tx>
            <c:strRef>
              <c:f>Лист2!$J$13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1.3888888888888888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C4-4000-AA02-C4FBBFCD69D6}"/>
                </c:ext>
              </c:extLst>
            </c:dLbl>
            <c:dLbl>
              <c:idx val="3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8C4-4000-AA02-C4FBBFCD69D6}"/>
                </c:ext>
              </c:extLst>
            </c:dLbl>
            <c:dLbl>
              <c:idx val="4"/>
              <c:layout>
                <c:manualLayout>
                  <c:x val="5.5555555555555558E-3"/>
                  <c:y val="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C4-4000-AA02-C4FBBFCD69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Лист2!$K$11:$Q$11</c:f>
              <c:strCache>
                <c:ptCount val="7"/>
                <c:pt idx="0">
                  <c:v>Состояние фонематического слуха</c:v>
                </c:pt>
                <c:pt idx="1">
                  <c:v>Уровень развития слухового внимания и памяти</c:v>
                </c:pt>
                <c:pt idx="2">
                  <c:v>Развитие элементарного фонематического анализа</c:v>
                </c:pt>
                <c:pt idx="3">
                  <c:v>Состояние артикуляционной моторики</c:v>
                </c:pt>
                <c:pt idx="4">
                  <c:v>Состояние звукопроизношения</c:v>
                </c:pt>
                <c:pt idx="5">
                  <c:v>Сформированность звуко-слоговой структуры слова</c:v>
                </c:pt>
                <c:pt idx="6">
                  <c:v>Общая оценка</c:v>
                </c:pt>
              </c:strCache>
            </c:strRef>
          </c:cat>
          <c:val>
            <c:numRef>
              <c:f>Лист2!$K$13:$Q$13</c:f>
              <c:numCache>
                <c:formatCode>General</c:formatCode>
                <c:ptCount val="7"/>
                <c:pt idx="0">
                  <c:v>0.86</c:v>
                </c:pt>
                <c:pt idx="1">
                  <c:v>0.7</c:v>
                </c:pt>
                <c:pt idx="2">
                  <c:v>0.42</c:v>
                </c:pt>
                <c:pt idx="3">
                  <c:v>0.5</c:v>
                </c:pt>
                <c:pt idx="4">
                  <c:v>0.7</c:v>
                </c:pt>
                <c:pt idx="5">
                  <c:v>0.96</c:v>
                </c:pt>
                <c:pt idx="6">
                  <c:v>4.1400000000000006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C4-4000-AA02-C4FBBFCD6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956352"/>
        <c:axId val="240956912"/>
        <c:axId val="0"/>
      </c:bar3DChart>
      <c:catAx>
        <c:axId val="24095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956912"/>
        <c:crosses val="autoZero"/>
        <c:auto val="1"/>
        <c:lblAlgn val="ctr"/>
        <c:lblOffset val="100"/>
        <c:noMultiLvlLbl val="0"/>
      </c:catAx>
      <c:valAx>
        <c:axId val="24095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95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10C-1ED5-4524-B928-16E84FE3ACE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7F0B-3077-441C-8C39-B9F577E53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6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10C-1ED5-4524-B928-16E84FE3ACE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7F0B-3077-441C-8C39-B9F577E53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10C-1ED5-4524-B928-16E84FE3ACE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7F0B-3077-441C-8C39-B9F577E53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9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10C-1ED5-4524-B928-16E84FE3ACE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7F0B-3077-441C-8C39-B9F577E53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1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10C-1ED5-4524-B928-16E84FE3ACE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7F0B-3077-441C-8C39-B9F577E53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0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10C-1ED5-4524-B928-16E84FE3ACE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7F0B-3077-441C-8C39-B9F577E53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4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10C-1ED5-4524-B928-16E84FE3ACE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7F0B-3077-441C-8C39-B9F577E53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6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10C-1ED5-4524-B928-16E84FE3ACE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7F0B-3077-441C-8C39-B9F577E53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10C-1ED5-4524-B928-16E84FE3ACE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7F0B-3077-441C-8C39-B9F577E53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3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10C-1ED5-4524-B928-16E84FE3ACE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7F0B-3077-441C-8C39-B9F577E53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4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10C-1ED5-4524-B928-16E84FE3ACE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7F0B-3077-441C-8C39-B9F577E53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4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4210C-1ED5-4524-B928-16E84FE3ACEA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17F0B-3077-441C-8C39-B9F577E53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0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42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74086" y="2325638"/>
            <a:ext cx="9858272" cy="347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44.03.03 Специальное (дефектологическое) образование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Направленность (профиль) образовательной программы Логопедия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«Формирование фонематического слуха у детей старшего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с дизартрией»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обучающийся 5 курса: Коровятская Е.В.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Козырева О.А.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в положительных сдвигах по итогам контрольной диагностики в экспериментальной и контрольной группах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5579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в положительных сдвигах по диагностическим критериям в экспериментальной и контрольной группах (рисунок 3).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79067622"/>
              </p:ext>
            </p:extLst>
          </p:nvPr>
        </p:nvGraphicFramePr>
        <p:xfrm>
          <a:off x="3725838" y="3193576"/>
          <a:ext cx="6059607" cy="334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84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 algn="just">
              <a:spcBef>
                <a:spcPts val="100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Сравнительное распределение детей старшего дошкольного возраста с дизартрией по уровням развития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-слогового анализа по итогам констатирующего и контрольного обследования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4 представлено сравнительное распределение старших до-школьников с дизартрией по уровням развития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-слогового анализа в экспериментальной группе до формирующего эксперимента и после его реализации.  Как видно, большинство (71% детей) показали средний уровень, 7 % – высокий и 21 % – низкий.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704" y="3138985"/>
            <a:ext cx="5326648" cy="31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5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Сравнительное процентное распределение старших дошкольников с дизартрией по уровням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фонематического восприятия на этапах констатирующей и контрольной диагностики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представлено сравнительное процентное распределение старших дошкольников с дизартрией по уровням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фонематического восприятия на этапах констатирующей и контрольной диагностики.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05" y="329578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3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Проведенное нами исследование показало наличие следующих особенностей формирования фонематического слуха у детей старшего дошкольного возраста с дизартрией: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уровень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речевого слуха, внимания и памяти находится на среднем уровне в нижних его границах;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пониженный уровень развития навыка дифференциации фонем и различения слов, близких по звучанию;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пониженных уровень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навыка дифференциации слогов;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средний уровень развития навыков элементарного фонематического анализа в нижних его границах;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-слогового анализа.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7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7943" y="2589710"/>
            <a:ext cx="10515600" cy="13255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3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 обусловлена повышенным интересом специалистов разных областей к проблеме диагностирования и коррекции дизартрии. Под этим термином понимают нарушение произношения слов и предложений речевым аппаратом, его недостаточную иннервацию. Это связано с поражением отдельных участков ЦНС и периферии.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день, в педагогике наблюдается повышенный интерес к исследованию проблем обучения и воспитания детей старшего дошкольного возраста с речевыми расстройствами, в том числе и проблеме формирования фонематического слуха, которая является одним из важнейших компонентов становления полноценной языковой личности.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интерес к данной проблеме связан с тем, что, согласно, ФГОС ДО у всех детей есть равные потенциальные возможности развития, в том числе и у тех, кто имеет ограниченные возможности здоровья.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4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Предмет. Объект исследования: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фонематический слух детей старшего дошкольного возраста с дизартрией.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формирование фонематического слуха детей старшего дошкольного возраста с дизартрией.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9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выявить особенности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фонематического слуха у детей старшего дошкольного возраста с дизартрией и провести формирующий эксперимент по формированию фонематического слуха у старших дошкольников с дизартрией.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3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провести научно-теоретический анализ психолого-педагогической, лингвистической, логопедической литературы по проблеме исследования;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составить методику исследования фонематического слуха у старших дошкольников с дизартрией;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выявить особенности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сформирвоанности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фонематического слуха у старших дошкольников с дизартрией;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на основе выявленных особенностей провести формирующий эксперимент.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3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исследования: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Эмпирическая часть нашего исследования проходила на базе Муниципального казенного дошкольного образовательного учреждения детского сада общеразвивающего вида «Умка» г. Вихоревка с октября 2019 по 30 марта 2020года.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эксперименте участвовало 20 детей старшего дошкольного возраста.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заключениям ПМПК у большинства старших дошкольников дизартрия сочетается с системным речевым нарушением – фонетико-фонематическим недоразвитием речи.</a:t>
            </a:r>
          </a:p>
        </p:txBody>
      </p:sp>
    </p:spTree>
    <p:extLst>
      <p:ext uri="{BB962C8B-B14F-4D97-AF65-F5344CB8AC3E}">
        <p14:creationId xmlns:p14="http://schemas.microsoft.com/office/powerpoint/2010/main" val="191097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исследования: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уровня развития фонематического слуха мы использовали тестовую методику экспресс-диагностики устной речи детей Т.А.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Фотековой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Методика включает в себя 4 серии заданий: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сенсомоторного уровня развития речи;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грамматического строя речи;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словаря и навыков словообразования;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связной речи.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Ввиду того, что из всего речевого развития старших дошкольников мы исследуем только уровень развития фонематического слуха, из данной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методи-ки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обследования детей мы выбрали серию заданий №1 «Исследование сенсомоторного уровня развития речи».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1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6664"/>
            <a:ext cx="10515600" cy="509061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1 представлено распределение старших дошкольников с дизартрией по уровням развития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-слогового анализа. Как видно, большинство (71% детей) показали средний уровень, 7 % – высокий и 21 % – низкий.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для старших дошкольников вызывали следующие задания: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Определение количества звуков в слове;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Определение последовательности звуков в слове;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-слоговой анализ слов, состоящих из 3-х и более слогов.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49259734"/>
              </p:ext>
            </p:extLst>
          </p:nvPr>
        </p:nvGraphicFramePr>
        <p:xfrm>
          <a:off x="3617912" y="2251882"/>
          <a:ext cx="4905375" cy="267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094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2732"/>
            <a:ext cx="10680510" cy="1303867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Процентное распределение обследованных старших дошкольников с дизартрией по уровням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фонематического слуха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7875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представлено процентное распределение обследованных старших дошкольников с дизартрией по уровням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фонематического слуха.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62195881"/>
              </p:ext>
            </p:extLst>
          </p:nvPr>
        </p:nvGraphicFramePr>
        <p:xfrm>
          <a:off x="3810000" y="3581400"/>
          <a:ext cx="4774442" cy="303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376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726</Words>
  <Application>Microsoft Office PowerPoint</Application>
  <PresentationFormat>Широкоэкранный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Актуальность:</vt:lpstr>
      <vt:lpstr>Предмет. Объект исследования:</vt:lpstr>
      <vt:lpstr>Цель исследования:</vt:lpstr>
      <vt:lpstr>Задачи исследования:</vt:lpstr>
      <vt:lpstr>Организация исследования:</vt:lpstr>
      <vt:lpstr>Методики исследования:</vt:lpstr>
      <vt:lpstr>Результаты диагностики:</vt:lpstr>
      <vt:lpstr>Процентное распределение обследованных старших дошкольников с дизартрией по уровням сформированности фонематического слуха</vt:lpstr>
      <vt:lpstr>Различия в положительных сдвигах по итогам контрольной диагностики в экспериментальной и контрольной группах</vt:lpstr>
      <vt:lpstr>         Сравнительное распределение детей старшего дошкольного возраста с дизартрией по уровням развития звуко-слогового анализа по итогам констатирующего и контрольного обследования</vt:lpstr>
      <vt:lpstr>Сравнительное процентное распределение старших дошкольников с дизартрией по уровням сформированности фонематического восприятия на этапах констатирующей и контрольной диагностики</vt:lpstr>
      <vt:lpstr>Выводы: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1</cp:lastModifiedBy>
  <cp:revision>19</cp:revision>
  <dcterms:created xsi:type="dcterms:W3CDTF">2020-05-13T07:24:32Z</dcterms:created>
  <dcterms:modified xsi:type="dcterms:W3CDTF">2020-06-04T01:54:33Z</dcterms:modified>
</cp:coreProperties>
</file>