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3917" r:id="rId2"/>
  </p:sldMasterIdLst>
  <p:sldIdLst>
    <p:sldId id="256" r:id="rId3"/>
    <p:sldId id="285" r:id="rId4"/>
    <p:sldId id="258" r:id="rId5"/>
    <p:sldId id="294" r:id="rId6"/>
    <p:sldId id="259" r:id="rId7"/>
    <p:sldId id="261" r:id="rId8"/>
    <p:sldId id="270" r:id="rId9"/>
    <p:sldId id="286" r:id="rId10"/>
    <p:sldId id="268" r:id="rId11"/>
    <p:sldId id="293" r:id="rId12"/>
    <p:sldId id="287" r:id="rId13"/>
    <p:sldId id="288" r:id="rId14"/>
    <p:sldId id="289" r:id="rId15"/>
    <p:sldId id="290" r:id="rId16"/>
    <p:sldId id="291" r:id="rId17"/>
    <p:sldId id="292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0E5"/>
    <a:srgbClr val="3E93D2"/>
    <a:srgbClr val="66A9DC"/>
    <a:srgbClr val="C29DEB"/>
    <a:srgbClr val="A46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ОНР III УРОВНЯ</c:v>
                </c:pt>
                <c:pt idx="1">
                  <c:v>НОРМА РЕЧЕВОГО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ОНР III УРОВНЯ</c:v>
                </c:pt>
                <c:pt idx="1">
                  <c:v>НОРМА РЕЧЕВОГО РАЗВИТИЯ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ОНР III УРОВНЯ</c:v>
                </c:pt>
                <c:pt idx="1">
                  <c:v>НОРМА РЕЧЕВОГО РАЗВИТИЯ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ОНР III УРОВНЯ</c:v>
                </c:pt>
                <c:pt idx="1">
                  <c:v>НОРМА РЕЧЕВОГО РАЗВИТИЯ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634944"/>
        <c:axId val="82523264"/>
        <c:axId val="0"/>
      </c:bar3DChart>
      <c:catAx>
        <c:axId val="7763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82523264"/>
        <c:crosses val="autoZero"/>
        <c:auto val="1"/>
        <c:lblAlgn val="ctr"/>
        <c:lblOffset val="100"/>
        <c:noMultiLvlLbl val="0"/>
      </c:catAx>
      <c:valAx>
        <c:axId val="82523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 детей в 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7634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77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2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2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91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3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4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0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02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1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28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88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00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37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917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69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238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36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97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0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9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6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4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7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9FEB-82FF-4F3E-8167-A46DD3526614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346CF4-C36E-4EE1-8F14-0B3CFF09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5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8771" y="2403888"/>
            <a:ext cx="9121639" cy="235421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 СЛОВООБАЗОВАТЕЛЬНЫХ НАВЫКОВ У СТАРШИХ ДОШКОЛЬНИКОВ С ОБЩИМ НЕДОРАЗВИТЕМ РЕЧИ </a:t>
            </a:r>
            <a:r>
              <a:rPr lang="en-US" sz="2200" b="1" dirty="0" smtClean="0">
                <a:solidFill>
                  <a:srgbClr val="231F2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ru-RU" sz="2200" b="1" dirty="0" smtClean="0">
                <a:solidFill>
                  <a:srgbClr val="231F2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72419" y="4459129"/>
            <a:ext cx="6360457" cy="2250953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Беляева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Леонидовна                                                 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к.п.н.,  доцент кафедры коррекционной педагогики                                                                                                                                          </a:t>
            </a:r>
          </a:p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Обучающийся: Жаворонкова А. С.</a:t>
            </a: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307" y="532490"/>
            <a:ext cx="118065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 </a:t>
            </a:r>
          </a:p>
          <a:p>
            <a:pPr algn="ctr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ГОСУДАРСТВЕННЫЙ ПЕДАГОГИЧЕСКИЙ УНИВЕРСИТЕТ ИМ. В.П.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АСТАФЬЕВА</a:t>
            </a:r>
            <a:b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(КГПУ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В.П. Астафьева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социально-гуманитарных технологий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коррекционной педагогики 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3EE12A2C-CE79-974C-A41B-99D883E883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13" b="17773"/>
          <a:stretch/>
        </p:blipFill>
        <p:spPr>
          <a:xfrm>
            <a:off x="0" y="0"/>
            <a:ext cx="5208183" cy="129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>
            <a:normAutofit/>
          </a:bodyPr>
          <a:lstStyle/>
          <a:p>
            <a:pPr lvl="0" algn="ctr" defTabSz="449263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b="1" dirty="0">
                <a:solidFill>
                  <a:prstClr val="black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навык словообразования у старших дошкольников с общим недоразвитием речи </a:t>
            </a:r>
            <a:r>
              <a:rPr lang="en-US" altLang="ru-RU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altLang="ru-RU" sz="2200" b="1" dirty="0">
                <a:solidFill>
                  <a:prstClr val="black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уровня.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924591"/>
              </p:ext>
            </p:extLst>
          </p:nvPr>
        </p:nvGraphicFramePr>
        <p:xfrm>
          <a:off x="721895" y="1201480"/>
          <a:ext cx="10659978" cy="534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989"/>
                <a:gridCol w="5329989"/>
              </a:tblGrid>
              <a:tr h="418063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Параметры обследования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Результаты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299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формирование  навыка  образования на званий детенышей животных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299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формирование  навыка  образования относительных прилагательных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6541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образование  притяжательных прилагательных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5018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образование  существительных с уменьшительно-ласкательными суффикса ми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6541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образование  глаголов с помощью приставок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299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образование  слов, обозначающих профессию, с помощью суффиксов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Низкий уровень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7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Направления работы.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формирование  навыка  образования на званий детенышей </a:t>
            </a:r>
            <a:r>
              <a:rPr lang="ru-RU" sz="2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животных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навыка  образования относительных прилагательных; 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образование  притяжательных прилагательных; 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образование  существительных с уменьшительно-ласкательными суффикса ми; 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образование  глаголов с помощью приставок; 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образование  слов, обозначающих профессию, с помощью суффиксов. </a:t>
            </a:r>
          </a:p>
        </p:txBody>
      </p:sp>
    </p:spTree>
    <p:extLst>
      <p:ext uri="{BB962C8B-B14F-4D97-AF65-F5344CB8AC3E}">
        <p14:creationId xmlns:p14="http://schemas.microsoft.com/office/powerpoint/2010/main" val="200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Игры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на ф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ормирование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образования существительных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уменьшительно-ласка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тельными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суффикса ми.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Катя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Катенька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«Похвали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друга 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Большой 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маленький»;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гостях у гнома  и гномика 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«Подскажи словечко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>
                <a:latin typeface="Arial" pitchFamily="34" charset="0"/>
                <a:cs typeface="Arial" pitchFamily="34" charset="0"/>
              </a:rPr>
              <a:t>Игры на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образования глаголов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 помощью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приставок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«Что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делают дети?»;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Подскажи действие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«Игра  с водой»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>
                <a:latin typeface="Arial" pitchFamily="34" charset="0"/>
                <a:cs typeface="Arial" pitchFamily="34" charset="0"/>
              </a:rPr>
              <a:t>Игры на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образования относительных прилагательных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Волшебные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превращения»;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«Путешествие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в Изумрудный город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Экскурсия 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сад»;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строители»;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Одним словом».</a:t>
            </a:r>
          </a:p>
        </p:txBody>
      </p:sp>
    </p:spTree>
    <p:extLst>
      <p:ext uri="{BB962C8B-B14F-4D97-AF65-F5344CB8AC3E}">
        <p14:creationId xmlns:p14="http://schemas.microsoft.com/office/powerpoint/2010/main" val="4860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>
                <a:latin typeface="Arial" pitchFamily="34" charset="0"/>
                <a:cs typeface="Arial" pitchFamily="34" charset="0"/>
              </a:rPr>
              <a:t>Игры на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слов,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обозначающих профессию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, с помощью суффиксов.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«На зови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профессию»;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Кто служит 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армии»;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«Скажи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что они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делают?»;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Мужские  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женские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профессии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» и др.,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>
                <a:latin typeface="Arial" pitchFamily="34" charset="0"/>
                <a:cs typeface="Arial" pitchFamily="34" charset="0"/>
              </a:rPr>
              <a:t>Игры на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навыка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 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образования притяжательных прилагательных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Фантастический зверь»;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«Чей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чья, чьё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?»;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«Чей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клюв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?»;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Чья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шерсть?»;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«Чей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дом?».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7666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4629" y="2577737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br>
              <a:rPr lang="ru-RU" alt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словообразования является одним из важных условий успешного обучения в </a:t>
            </a:r>
            <a:r>
              <a:rPr lang="ru-RU" alt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школе.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Среди </a:t>
            </a:r>
            <a:r>
              <a:rPr lang="ru-RU" alt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старшего дошкольного возраста встречается большое количество детей с общим недоразвитием речи</a:t>
            </a:r>
            <a:r>
              <a:rPr lang="ru-RU" alt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alt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детей с общим недоразвитием речи способность к словообразованию (созданию новых слов) появляется позже и развивается неравномерно.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908" y="500741"/>
            <a:ext cx="9117875" cy="5834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Проблема исследования: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Какова особенность навыка словообразования у старших дошкольников с общим недоразвитием речи 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 уровня.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исследования: </a:t>
            </a:r>
            <a:r>
              <a:rPr lang="ru-RU" altLang="ru-RU" sz="2200" dirty="0" smtClean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является навык </a:t>
            </a:r>
            <a:r>
              <a:rPr lang="ru-RU" altLang="ru-RU" sz="2200" dirty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словообразования у старших дошкольников с общим недоразвитием речи </a:t>
            </a:r>
            <a:r>
              <a:rPr lang="en-US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altLang="ru-RU" sz="2200" dirty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уровня</a:t>
            </a:r>
            <a:r>
              <a:rPr lang="ru-RU" altLang="ru-RU" sz="2200" dirty="0" smtClean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.</a:t>
            </a:r>
          </a:p>
          <a:p>
            <a:pPr marL="0" lvl="0" indent="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2200" dirty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особенности </a:t>
            </a:r>
            <a:r>
              <a:rPr lang="ru-RU" altLang="ru-RU" sz="2200" dirty="0" err="1" smtClean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сформированности</a:t>
            </a:r>
            <a:r>
              <a:rPr lang="ru-RU" altLang="ru-RU" sz="2200" dirty="0" smtClean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 навыков </a:t>
            </a:r>
            <a:r>
              <a:rPr lang="ru-RU" altLang="ru-RU" sz="2200" dirty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словообразования у старших дошкольников с общим недоразвитием речи 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III </a:t>
            </a:r>
            <a:r>
              <a:rPr lang="ru-RU" altLang="ru-RU" sz="2200" dirty="0" smtClean="0">
                <a:solidFill>
                  <a:prstClr val="black"/>
                </a:solidFill>
                <a:latin typeface="Arial" charset="0"/>
                <a:ea typeface="Microsoft YaHei" pitchFamily="34" charset="-122"/>
              </a:rPr>
              <a:t>уровня.</a:t>
            </a:r>
          </a:p>
          <a:p>
            <a:pPr marL="0" lvl="0" indent="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Разработка методических рекомендаций для развития процесса формирования словообразовательных навыков у старших дошкольников с ОНР 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III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уровня</a:t>
            </a: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Гипотеза исследования.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Мы предполагаем, что у детей с общим недоразвитием речи 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 уровня будут наблюдаться ошибки в словообразовании. Выявление этих нарушений позволит нам составить методические рекомендации для их коррекции.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2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121" y="925284"/>
            <a:ext cx="8899599" cy="47766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ru-RU" sz="2400" dirty="0">
                <a:latin typeface="Arial" panose="020B0604020202020204" pitchFamily="34" charset="0"/>
              </a:rPr>
              <a:t>На основе анализа литературы, изучить состояние проблемы формирования связной речи, у детей старшего дошкольного возраста с </a:t>
            </a:r>
            <a:r>
              <a:rPr lang="ru-RU" sz="2400" dirty="0" smtClean="0">
                <a:latin typeface="Arial" panose="020B0604020202020204" pitchFamily="34" charset="0"/>
              </a:rPr>
              <a:t>общим недоразвитием речи</a:t>
            </a:r>
            <a:r>
              <a:rPr lang="en-US" alt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400" dirty="0" smtClean="0">
                <a:latin typeface="Arial" panose="020B0604020202020204" pitchFamily="34" charset="0"/>
              </a:rPr>
              <a:t> уровня</a:t>
            </a:r>
            <a:r>
              <a:rPr lang="ru-RU" sz="2400" dirty="0">
                <a:latin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sz="2400" dirty="0">
              <a:latin typeface="Arial" panose="020B0604020202020204" pitchFamily="34" charset="0"/>
            </a:endParaRPr>
          </a:p>
          <a:p>
            <a:pPr marL="457200" indent="-457200" algn="just">
              <a:buFontTx/>
              <a:buAutoNum type="arabicPeriod" startAt="2"/>
              <a:defRPr/>
            </a:pPr>
            <a:r>
              <a:rPr lang="ru-RU" sz="2400" dirty="0">
                <a:latin typeface="Arial" panose="020B0604020202020204" pitchFamily="34" charset="0"/>
              </a:rPr>
              <a:t>В ходе эксперимента выявить и проанализировать особенности развития навыка словообразования, у детей с </a:t>
            </a:r>
            <a:r>
              <a:rPr lang="ru-RU" sz="2400" dirty="0" smtClean="0">
                <a:latin typeface="Arial" panose="020B0604020202020204" pitchFamily="34" charset="0"/>
              </a:rPr>
              <a:t>общим недоразвитием речи </a:t>
            </a:r>
            <a:r>
              <a:rPr lang="en-US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2400" dirty="0" smtClean="0">
                <a:latin typeface="Arial" panose="020B0604020202020204" pitchFamily="34" charset="0"/>
              </a:rPr>
              <a:t>уровня.</a:t>
            </a:r>
            <a:endParaRPr lang="ru-RU" sz="2400" dirty="0">
              <a:latin typeface="Arial" panose="020B0604020202020204" pitchFamily="34" charset="0"/>
            </a:endParaRPr>
          </a:p>
          <a:p>
            <a:pPr marL="457200" indent="-457200" algn="just">
              <a:buFontTx/>
              <a:buAutoNum type="arabicPeriod" startAt="2"/>
              <a:defRPr/>
            </a:pPr>
            <a:endParaRPr lang="ru-RU" sz="2400" dirty="0">
              <a:latin typeface="Arial" panose="020B0604020202020204" pitchFamily="34" charset="0"/>
            </a:endParaRPr>
          </a:p>
          <a:p>
            <a:pPr marL="457200" indent="-457200" algn="just">
              <a:buFontTx/>
              <a:buAutoNum type="arabicPeriod" startAt="3"/>
              <a:defRPr/>
            </a:pPr>
            <a:r>
              <a:rPr lang="ru-RU" sz="2400" dirty="0" smtClean="0">
                <a:latin typeface="Arial" panose="020B0604020202020204" pitchFamily="34" charset="0"/>
              </a:rPr>
              <a:t>Подобрать индивидуальные средства по </a:t>
            </a:r>
            <a:r>
              <a:rPr lang="ru-RU" sz="2400" dirty="0">
                <a:latin typeface="Arial" panose="020B0604020202020204" pitchFamily="34" charset="0"/>
              </a:rPr>
              <a:t>формированию навыков словообразования у старших дошкольников с общим недоразвитием речи </a:t>
            </a:r>
            <a:r>
              <a:rPr lang="en-US" sz="2400" dirty="0">
                <a:latin typeface="Arial" panose="020B0604020202020204" pitchFamily="34" charset="0"/>
              </a:rPr>
              <a:t>III</a:t>
            </a:r>
            <a:r>
              <a:rPr lang="ru-RU" sz="2400" dirty="0">
                <a:latin typeface="Arial" panose="020B0604020202020204" pitchFamily="34" charset="0"/>
              </a:rPr>
              <a:t> уровня.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11" y="853439"/>
            <a:ext cx="10280469" cy="4868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исследования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библиографический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психолого-педагогический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литературы по проблеме исследования; 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констатирующий </a:t>
            </a:r>
            <a:r>
              <a:rPr lang="ru-RU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эксперимент </a:t>
            </a:r>
            <a:r>
              <a:rPr lang="ru-RU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проведении констатирующего эксперимента 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были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использованы общепринятые  в логопедии методы и приемы обследования словообразования, представленные  в работах О.Е .Грибовой, Р.Е . Левиной, А .В.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Мамаевой, Т.Б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Филичевой, Г.В. Чиркиной. Стимульный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материал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О.Б.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Иншаковой.</a:t>
            </a:r>
            <a:endParaRPr lang="ru-RU" sz="2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данных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количественный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качественный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полученных данных. 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177" y="944880"/>
            <a:ext cx="9297989" cy="5547361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исследования: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униципальное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автономное дошкольное образовательное учреждение «Детский сад комбинированного вида №15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Сибирячок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» г.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Канска.</a:t>
            </a: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экспериментального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исследования: </a:t>
            </a:r>
            <a:r>
              <a:rPr lang="ru-RU" alt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проведения эксперимента  было организованно две  группы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Характер нарушения: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экспериментальная группа 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общее нарушение речи</a:t>
            </a:r>
            <a:r>
              <a:rPr lang="en-US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III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уровня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контрольная группа - норма  речевого развития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Методика обследования: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были использованы общепринятые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 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логопедии методы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приемы обследования словообразования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представленные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 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 х О.Е .Грибовой, Р.Е .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Левиной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А .В.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Мамаевой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[42], Т.Б.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Филичевой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Г.В. Чиркиной.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Задание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названия детеныше й животных; </a:t>
            </a:r>
          </a:p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относительных прилагательных; </a:t>
            </a:r>
          </a:p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притяжательных прилагательных; </a:t>
            </a:r>
          </a:p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существительных с уменьшительно-ласкательными суффикса ми; </a:t>
            </a:r>
          </a:p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глаголов с помощью приставок; </a:t>
            </a:r>
          </a:p>
          <a:p>
            <a:pPr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  слов, обозначающих профессию, с помощью суффиксов.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0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3919" y="-50080"/>
            <a:ext cx="8911687" cy="120469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исследования навыков словообразования старших дошкольников. 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74140634"/>
              </p:ext>
            </p:extLst>
          </p:nvPr>
        </p:nvGraphicFramePr>
        <p:xfrm>
          <a:off x="1114926" y="938462"/>
          <a:ext cx="9388642" cy="552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6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1962</TotalTime>
  <Words>394</Words>
  <Application>Microsoft Office PowerPoint</Application>
  <PresentationFormat>Произвольный</PresentationFormat>
  <Paragraphs>108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Аспект</vt:lpstr>
      <vt:lpstr> Выпускная квалификационная работа  ОСОБЕННОСТИ СФОРМИРОВАННОСТИ СЛОВООБАЗОВАТЕЛЬНЫХ НАВЫКОВ У СТАРШИХ ДОШКОЛЬНИКОВ С ОБЩИМ НЕДОРАЗВИТЕМ РЕЧИ III УРОВНЯ  </vt:lpstr>
      <vt:lpstr>Актуальность </vt:lpstr>
      <vt:lpstr>Презентация PowerPoint</vt:lpstr>
      <vt:lpstr>Гипотеза исследования.</vt:lpstr>
      <vt:lpstr>Презентация PowerPoint</vt:lpstr>
      <vt:lpstr>Презентация PowerPoint</vt:lpstr>
      <vt:lpstr>Презентация PowerPoint</vt:lpstr>
      <vt:lpstr>Задание</vt:lpstr>
      <vt:lpstr>Результаты исследования навыков словообразования старших дошкольников.  </vt:lpstr>
      <vt:lpstr>Особенности сформированности навык словообразования у старших дошкольников с общим недоразвитием речи III уровня.</vt:lpstr>
      <vt:lpstr>Направления работы.</vt:lpstr>
      <vt:lpstr>Игры на формирование  навыка  образования существительных с уменьшительно-ласка тельными суффикса ми. </vt:lpstr>
      <vt:lpstr>Игры на формирование  навыка  образования глаголов с помощью приставок. </vt:lpstr>
      <vt:lpstr>Игры на формирование  навыка  образования относительных прилагательных. </vt:lpstr>
      <vt:lpstr>Игры на формирование  навыка  образования слов, обозначающих профессию, с помощью суффиксов. </vt:lpstr>
      <vt:lpstr>Игры на формирование  навыка  образования притяжательных прилагательных.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 Дюкарева</dc:creator>
  <cp:lastModifiedBy>user</cp:lastModifiedBy>
  <cp:revision>91</cp:revision>
  <dcterms:created xsi:type="dcterms:W3CDTF">2020-04-23T14:45:59Z</dcterms:created>
  <dcterms:modified xsi:type="dcterms:W3CDTF">2020-06-06T16:20:26Z</dcterms:modified>
</cp:coreProperties>
</file>