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0" r:id="rId1"/>
    <p:sldMasterId id="2147483917" r:id="rId2"/>
  </p:sldMasterIdLst>
  <p:sldIdLst>
    <p:sldId id="256" r:id="rId3"/>
    <p:sldId id="285" r:id="rId4"/>
    <p:sldId id="258" r:id="rId5"/>
    <p:sldId id="294" r:id="rId6"/>
    <p:sldId id="259" r:id="rId7"/>
    <p:sldId id="261" r:id="rId8"/>
    <p:sldId id="270" r:id="rId9"/>
    <p:sldId id="286" r:id="rId10"/>
    <p:sldId id="268" r:id="rId11"/>
    <p:sldId id="293" r:id="rId12"/>
    <p:sldId id="287" r:id="rId13"/>
    <p:sldId id="288" r:id="rId14"/>
    <p:sldId id="289" r:id="rId15"/>
    <p:sldId id="290" r:id="rId16"/>
    <p:sldId id="291" r:id="rId17"/>
    <p:sldId id="292" r:id="rId18"/>
    <p:sldId id="282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FC0E5"/>
    <a:srgbClr val="3E93D2"/>
    <a:srgbClr val="66A9DC"/>
    <a:srgbClr val="C29DEB"/>
    <a:srgbClr val="A46D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79" d="100"/>
          <a:sy n="79" d="100"/>
        </p:scale>
        <p:origin x="-384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НИЗКИЙ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2"/>
                <c:pt idx="0">
                  <c:v>ОНР III УРОВНЯ</c:v>
                </c:pt>
                <c:pt idx="1">
                  <c:v>НОРМА РЕЧЕВОГО РАЗВИТИЯ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83</c:v>
                </c:pt>
                <c:pt idx="1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НИЖЕ СРЕДНЕГО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2"/>
                <c:pt idx="0">
                  <c:v>ОНР III УРОВНЯ</c:v>
                </c:pt>
                <c:pt idx="1">
                  <c:v>НОРМА РЕЧЕВОГО РАЗВИТИЯ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СРЕДНИЙ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2"/>
                <c:pt idx="0">
                  <c:v>ОНР III УРОВНЯ</c:v>
                </c:pt>
                <c:pt idx="1">
                  <c:v>НОРМА РЕЧЕВОГО РАЗВИТИЯ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17</c:v>
                </c:pt>
                <c:pt idx="1">
                  <c:v>8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ВЫСОКИЙ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2"/>
                <c:pt idx="0">
                  <c:v>ОНР III УРОВНЯ</c:v>
                </c:pt>
                <c:pt idx="1">
                  <c:v>НОРМА РЕЧЕВОГО РАЗВИТИЯ</c:v>
                </c:pt>
              </c:strCache>
            </c:strRef>
          </c:cat>
          <c:val>
            <c:numRef>
              <c:f>Лист1!$E$2:$E$5</c:f>
              <c:numCache>
                <c:formatCode>General</c:formatCode>
                <c:ptCount val="4"/>
                <c:pt idx="0">
                  <c:v>0</c:v>
                </c:pt>
                <c:pt idx="1">
                  <c:v>92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77634944"/>
        <c:axId val="82523264"/>
        <c:axId val="0"/>
      </c:bar3DChart>
      <c:catAx>
        <c:axId val="77634944"/>
        <c:scaling>
          <c:orientation val="minMax"/>
        </c:scaling>
        <c:delete val="0"/>
        <c:axPos val="b"/>
        <c:majorTickMark val="out"/>
        <c:minorTickMark val="none"/>
        <c:tickLblPos val="nextTo"/>
        <c:crossAx val="82523264"/>
        <c:crosses val="autoZero"/>
        <c:auto val="1"/>
        <c:lblAlgn val="ctr"/>
        <c:lblOffset val="100"/>
        <c:noMultiLvlLbl val="0"/>
      </c:catAx>
      <c:valAx>
        <c:axId val="82523264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ru-RU"/>
                  <a:t>Количество детей в  %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7763494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2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A9FEB-82FF-4F3E-8167-A46DD3526614}" type="datetimeFigureOut">
              <a:rPr lang="ru-RU" smtClean="0"/>
              <a:t>06.06.2020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46CF4-C36E-4EE1-8F14-0B3CFF0936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1770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A9FEB-82FF-4F3E-8167-A46DD3526614}" type="datetimeFigureOut">
              <a:rPr lang="ru-RU" smtClean="0"/>
              <a:t>06.06.2020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46CF4-C36E-4EE1-8F14-0B3CFF0936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8829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A9FEB-82FF-4F3E-8167-A46DD3526614}" type="datetimeFigureOut">
              <a:rPr lang="ru-RU" smtClean="0"/>
              <a:t>06.06.2020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46CF4-C36E-4EE1-8F14-0B3CFF0936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47221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A9FEB-82FF-4F3E-8167-A46DD3526614}" type="datetimeFigureOut">
              <a:rPr lang="ru-RU" smtClean="0"/>
              <a:t>06.06.2020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46CF4-C36E-4EE1-8F14-0B3CFF0936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56910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A9FEB-82FF-4F3E-8167-A46DD3526614}" type="datetimeFigureOut">
              <a:rPr lang="ru-RU" smtClean="0"/>
              <a:t>06.06.2020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46CF4-C36E-4EE1-8F14-0B3CFF0936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37374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A9FEB-82FF-4F3E-8167-A46DD3526614}" type="datetimeFigureOut">
              <a:rPr lang="ru-RU" smtClean="0"/>
              <a:t>06.06.2020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46CF4-C36E-4EE1-8F14-0B3CFF0936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39439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A9FEB-82FF-4F3E-8167-A46DD3526614}" type="datetimeFigureOut">
              <a:rPr lang="ru-RU" smtClean="0"/>
              <a:t>06.06.2020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46CF4-C36E-4EE1-8F14-0B3CFF0936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0601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A9FEB-82FF-4F3E-8167-A46DD3526614}" type="datetimeFigureOut">
              <a:rPr lang="ru-RU" smtClean="0"/>
              <a:t>06.06.2020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46CF4-C36E-4EE1-8F14-0B3CFF0936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64024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A9FEB-82FF-4F3E-8167-A46DD3526614}" type="datetimeFigureOut">
              <a:rPr lang="ru-RU" smtClean="0"/>
              <a:t>06.06.2020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46CF4-C36E-4EE1-8F14-0B3CFF0936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121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A9FEB-82FF-4F3E-8167-A46DD3526614}" type="datetimeFigureOut">
              <a:rPr lang="ru-RU" smtClean="0"/>
              <a:t>06.06.2020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46CF4-C36E-4EE1-8F14-0B3CFF0936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27283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A9FEB-82FF-4F3E-8167-A46DD3526614}" type="datetimeFigureOut">
              <a:rPr lang="ru-RU" smtClean="0"/>
              <a:t>06.06.2020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46CF4-C36E-4EE1-8F14-0B3CFF0936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6970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A9FEB-82FF-4F3E-8167-A46DD3526614}" type="datetimeFigureOut">
              <a:rPr lang="ru-RU" smtClean="0"/>
              <a:t>06.06.2020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46CF4-C36E-4EE1-8F14-0B3CFF0936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828840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46CF4-C36E-4EE1-8F14-0B3CFF09364C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A9FEB-82FF-4F3E-8167-A46DD3526614}" type="datetimeFigureOut">
              <a:rPr lang="ru-RU" smtClean="0"/>
              <a:t>06.06.2020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580097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A9FEB-82FF-4F3E-8167-A46DD3526614}" type="datetimeFigureOut">
              <a:rPr lang="ru-RU" smtClean="0"/>
              <a:t>06.06.2020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46CF4-C36E-4EE1-8F14-0B3CFF0936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633785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A9FEB-82FF-4F3E-8167-A46DD3526614}" type="datetimeFigureOut">
              <a:rPr lang="ru-RU" smtClean="0"/>
              <a:t>06.06.2020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46CF4-C36E-4EE1-8F14-0B3CFF09364C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3691768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A9FEB-82FF-4F3E-8167-A46DD3526614}" type="datetimeFigureOut">
              <a:rPr lang="ru-RU" smtClean="0"/>
              <a:t>06.06.2020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46CF4-C36E-4EE1-8F14-0B3CFF0936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796977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A9FEB-82FF-4F3E-8167-A46DD3526614}" type="datetimeFigureOut">
              <a:rPr lang="ru-RU" smtClean="0"/>
              <a:t>06.06.2020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46CF4-C36E-4EE1-8F14-0B3CFF09364C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582386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A9FEB-82FF-4F3E-8167-A46DD3526614}" type="datetimeFigureOut">
              <a:rPr lang="ru-RU" smtClean="0"/>
              <a:t>06.06.2020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46CF4-C36E-4EE1-8F14-0B3CFF0936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553681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A9FEB-82FF-4F3E-8167-A46DD3526614}" type="datetimeFigureOut">
              <a:rPr lang="ru-RU" smtClean="0"/>
              <a:t>06.06.2020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46CF4-C36E-4EE1-8F14-0B3CFF0936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69776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A9FEB-82FF-4F3E-8167-A46DD3526614}" type="datetimeFigureOut">
              <a:rPr lang="ru-RU" smtClean="0"/>
              <a:t>06.06.2020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46CF4-C36E-4EE1-8F14-0B3CFF0936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1882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A9FEB-82FF-4F3E-8167-A46DD3526614}" type="datetimeFigureOut">
              <a:rPr lang="ru-RU" smtClean="0"/>
              <a:t>06.06.2020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46CF4-C36E-4EE1-8F14-0B3CFF0936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7105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A9FEB-82FF-4F3E-8167-A46DD3526614}" type="datetimeFigureOut">
              <a:rPr lang="ru-RU" smtClean="0"/>
              <a:t>06.06.2020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46CF4-C36E-4EE1-8F14-0B3CFF0936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6099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A9FEB-82FF-4F3E-8167-A46DD3526614}" type="datetimeFigureOut">
              <a:rPr lang="ru-RU" smtClean="0"/>
              <a:t>06.06.2020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46CF4-C36E-4EE1-8F14-0B3CFF0936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864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A9FEB-82FF-4F3E-8167-A46DD3526614}" type="datetimeFigureOut">
              <a:rPr lang="ru-RU" smtClean="0"/>
              <a:t>06.06.2020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46CF4-C36E-4EE1-8F14-0B3CFF0936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5269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A9FEB-82FF-4F3E-8167-A46DD3526614}" type="datetimeFigureOut">
              <a:rPr lang="ru-RU" smtClean="0"/>
              <a:t>06.06.2020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46CF4-C36E-4EE1-8F14-0B3CFF0936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4365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A9FEB-82FF-4F3E-8167-A46DD3526614}" type="datetimeFigureOut">
              <a:rPr lang="ru-RU" smtClean="0"/>
              <a:t>06.06.2020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46CF4-C36E-4EE1-8F14-0B3CFF0936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7055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A9FEB-82FF-4F3E-8167-A46DD3526614}" type="datetimeFigureOut">
              <a:rPr lang="ru-RU" smtClean="0"/>
              <a:t>06.06.2020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46CF4-C36E-4EE1-8F14-0B3CFF0936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5946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CA9FEB-82FF-4F3E-8167-A46DD3526614}" type="datetimeFigureOut">
              <a:rPr lang="ru-RU" smtClean="0"/>
              <a:t>06.06.2020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346CF4-C36E-4EE1-8F14-0B3CFF0936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71758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1" r:id="rId1"/>
    <p:sldLayoutId id="2147483822" r:id="rId2"/>
    <p:sldLayoutId id="2147483823" r:id="rId3"/>
    <p:sldLayoutId id="2147483824" r:id="rId4"/>
    <p:sldLayoutId id="2147483825" r:id="rId5"/>
    <p:sldLayoutId id="2147483826" r:id="rId6"/>
    <p:sldLayoutId id="2147483827" r:id="rId7"/>
    <p:sldLayoutId id="2147483828" r:id="rId8"/>
    <p:sldLayoutId id="2147483829" r:id="rId9"/>
    <p:sldLayoutId id="2147483830" r:id="rId10"/>
    <p:sldLayoutId id="21474838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CA9FEB-82FF-4F3E-8167-A46DD3526614}" type="datetimeFigureOut">
              <a:rPr lang="ru-RU" smtClean="0"/>
              <a:t>06.06.2020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A346CF4-C36E-4EE1-8F14-0B3CFF0936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8051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8" r:id="rId1"/>
    <p:sldLayoutId id="2147483919" r:id="rId2"/>
    <p:sldLayoutId id="2147483920" r:id="rId3"/>
    <p:sldLayoutId id="2147483921" r:id="rId4"/>
    <p:sldLayoutId id="2147483922" r:id="rId5"/>
    <p:sldLayoutId id="2147483923" r:id="rId6"/>
    <p:sldLayoutId id="2147483924" r:id="rId7"/>
    <p:sldLayoutId id="2147483925" r:id="rId8"/>
    <p:sldLayoutId id="2147483926" r:id="rId9"/>
    <p:sldLayoutId id="2147483927" r:id="rId10"/>
    <p:sldLayoutId id="2147483928" r:id="rId11"/>
    <p:sldLayoutId id="2147483929" r:id="rId12"/>
    <p:sldLayoutId id="2147483930" r:id="rId13"/>
    <p:sldLayoutId id="2147483931" r:id="rId14"/>
    <p:sldLayoutId id="2147483932" r:id="rId15"/>
    <p:sldLayoutId id="214748393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68771" y="2403888"/>
            <a:ext cx="9121639" cy="2354214"/>
          </a:xfrm>
        </p:spPr>
        <p:txBody>
          <a:bodyPr>
            <a:normAutofit/>
          </a:bodyPr>
          <a:lstStyle/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Выпускная квалификационная работа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</a:t>
            </a:r>
            <a:r>
              <a:rPr lang="ru-RU" sz="2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СФОРМИРОВАННОСТИ СЛОВООБАЗОВАТЕЛЬНЫХ НАВЫКОВ У СТАРШИХ ДОШКОЛЬНИКОВ С ОБЩИМ НЕДОРАЗВИТЕМ РЕЧИ </a:t>
            </a:r>
            <a:r>
              <a:rPr lang="en-US" sz="2200" b="1" dirty="0" smtClean="0">
                <a:solidFill>
                  <a:srgbClr val="231F2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III</a:t>
            </a:r>
            <a:r>
              <a:rPr lang="ru-RU" sz="2200" b="1" dirty="0" smtClean="0">
                <a:solidFill>
                  <a:srgbClr val="231F2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200" b="1" dirty="0" smtClean="0">
                <a:solidFill>
                  <a:srgbClr val="231F2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УРОВНЯ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672419" y="4459129"/>
            <a:ext cx="6360457" cy="2250953"/>
          </a:xfrm>
        </p:spPr>
        <p:txBody>
          <a:bodyPr>
            <a:noAutofit/>
          </a:bodyPr>
          <a:lstStyle/>
          <a:p>
            <a:pPr algn="ctr"/>
            <a:r>
              <a:rPr lang="ru-RU" alt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</a:t>
            </a:r>
          </a:p>
          <a:p>
            <a:pPr algn="ctr"/>
            <a:endParaRPr lang="ru-RU" alt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alt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alt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Научный  </a:t>
            </a:r>
            <a:r>
              <a:rPr lang="ru-RU" alt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руководитель: Беляева </a:t>
            </a:r>
            <a:r>
              <a:rPr lang="ru-RU" alt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Ольга Леонидовна                                                  </a:t>
            </a:r>
            <a:r>
              <a:rPr lang="ru-RU" alt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к.п.н.,  доцент кафедры коррекционной педагогики                                                                                                                                          </a:t>
            </a:r>
          </a:p>
          <a:p>
            <a:pPr algn="ctr"/>
            <a:r>
              <a:rPr lang="ru-RU" alt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Обучающийся: Жаворонкова А. С.</a:t>
            </a:r>
            <a:endParaRPr lang="ru-RU" altLang="ru-RU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6307" y="532490"/>
            <a:ext cx="11806569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alt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alt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alt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alt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alt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ПРОСВЕЩЕНИЯ РОССИЙСКОЙ ФЕДЕРАЦИИ </a:t>
            </a:r>
          </a:p>
          <a:p>
            <a:pPr algn="ctr"/>
            <a:r>
              <a:rPr lang="ru-RU" alt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федеральное </a:t>
            </a:r>
            <a:r>
              <a:rPr lang="ru-RU" alt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бюджетное образовательное учреждение </a:t>
            </a:r>
            <a:r>
              <a:rPr lang="ru-RU" alt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высшего </a:t>
            </a:r>
            <a:r>
              <a:rPr lang="ru-RU" alt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</a:t>
            </a:r>
            <a:r>
              <a:rPr lang="ru-RU" alt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КРАСНОЯРСКИЙ ГОСУДАРСТВЕННЫЙ ПЕДАГОГИЧЕСКИЙ УНИВЕРСИТЕТ ИМ. В.П. </a:t>
            </a:r>
            <a:r>
              <a:rPr lang="ru-RU" alt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АСТАФЬЕВА</a:t>
            </a:r>
            <a:br>
              <a:rPr lang="ru-RU" alt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(КГПУ </a:t>
            </a:r>
            <a:r>
              <a:rPr lang="ru-RU" alt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им. В.П. Астафьева</a:t>
            </a:r>
            <a:r>
              <a:rPr lang="ru-RU" alt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Институт социально-гуманитарных технологий</a:t>
            </a:r>
          </a:p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коррекционной педагогики </a:t>
            </a:r>
          </a:p>
        </p:txBody>
      </p:sp>
      <p:pic>
        <p:nvPicPr>
          <p:cNvPr id="5" name="Рисунок 5">
            <a:extLst>
              <a:ext uri="{FF2B5EF4-FFF2-40B4-BE49-F238E27FC236}">
                <a16:creationId xmlns:a16="http://schemas.microsoft.com/office/drawing/2014/main" xmlns="" id="{3EE12A2C-CE79-974C-A41B-99D883E8833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513" b="17773"/>
          <a:stretch/>
        </p:blipFill>
        <p:spPr>
          <a:xfrm>
            <a:off x="0" y="0"/>
            <a:ext cx="5208183" cy="12909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9614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34286"/>
          </a:xfrm>
        </p:spPr>
        <p:txBody>
          <a:bodyPr>
            <a:normAutofit/>
          </a:bodyPr>
          <a:lstStyle/>
          <a:p>
            <a:pPr lvl="0" algn="ctr" defTabSz="449263"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ru-RU" sz="2200" b="1" dirty="0" smtClean="0">
                <a:latin typeface="Arial" pitchFamily="34" charset="0"/>
                <a:cs typeface="Arial" pitchFamily="34" charset="0"/>
              </a:rPr>
              <a:t>Особенности </a:t>
            </a:r>
            <a:r>
              <a:rPr lang="ru-RU" sz="2200" b="1" dirty="0" err="1" smtClean="0">
                <a:latin typeface="Arial" pitchFamily="34" charset="0"/>
                <a:cs typeface="Arial" pitchFamily="34" charset="0"/>
              </a:rPr>
              <a:t>сформированности</a:t>
            </a:r>
            <a:r>
              <a:rPr lang="ru-RU" sz="2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altLang="ru-RU" sz="2200" b="1" dirty="0">
                <a:solidFill>
                  <a:prstClr val="black"/>
                </a:solidFill>
                <a:latin typeface="Arial" pitchFamily="34" charset="0"/>
                <a:ea typeface="Microsoft YaHei" pitchFamily="34" charset="-122"/>
                <a:cs typeface="Arial" pitchFamily="34" charset="0"/>
              </a:rPr>
              <a:t>навык словообразования у старших дошкольников с общим недоразвитием речи </a:t>
            </a:r>
            <a:r>
              <a:rPr lang="en-US" altLang="ru-RU" sz="22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III </a:t>
            </a:r>
            <a:r>
              <a:rPr lang="ru-RU" altLang="ru-RU" sz="2200" b="1" dirty="0">
                <a:solidFill>
                  <a:prstClr val="black"/>
                </a:solidFill>
                <a:latin typeface="Arial" pitchFamily="34" charset="0"/>
                <a:ea typeface="Microsoft YaHei" pitchFamily="34" charset="-122"/>
                <a:cs typeface="Arial" pitchFamily="34" charset="0"/>
              </a:rPr>
              <a:t>уровня.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8924591"/>
              </p:ext>
            </p:extLst>
          </p:nvPr>
        </p:nvGraphicFramePr>
        <p:xfrm>
          <a:off x="721895" y="1201480"/>
          <a:ext cx="10659978" cy="53438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29989"/>
                <a:gridCol w="5329989"/>
              </a:tblGrid>
              <a:tr h="418063">
                <a:tc>
                  <a:txBody>
                    <a:bodyPr/>
                    <a:lstStyle/>
                    <a:p>
                      <a:r>
                        <a:rPr lang="ru-RU" sz="2200" dirty="0" smtClean="0">
                          <a:latin typeface="Arial" pitchFamily="34" charset="0"/>
                          <a:cs typeface="Arial" pitchFamily="34" charset="0"/>
                        </a:rPr>
                        <a:t>Параметры обследования</a:t>
                      </a:r>
                      <a:endParaRPr lang="ru-RU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200" dirty="0" smtClean="0">
                          <a:latin typeface="Arial" pitchFamily="34" charset="0"/>
                          <a:cs typeface="Arial" pitchFamily="34" charset="0"/>
                        </a:rPr>
                        <a:t>Результаты</a:t>
                      </a:r>
                      <a:endParaRPr lang="ru-RU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765299">
                <a:tc>
                  <a:txBody>
                    <a:bodyPr/>
                    <a:lstStyle/>
                    <a:p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формирование  навыка  образования на званий детенышей животных</a:t>
                      </a:r>
                      <a:endParaRPr lang="ru-RU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200" dirty="0" smtClean="0">
                          <a:latin typeface="Arial" pitchFamily="34" charset="0"/>
                          <a:cs typeface="Arial" pitchFamily="34" charset="0"/>
                        </a:rPr>
                        <a:t>Низкий уровень</a:t>
                      </a:r>
                      <a:endParaRPr lang="ru-RU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765299">
                <a:tc>
                  <a:txBody>
                    <a:bodyPr/>
                    <a:lstStyle/>
                    <a:p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формирование  навыка  образования относительных прилагательных</a:t>
                      </a:r>
                      <a:endParaRPr lang="ru-RU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200" dirty="0" smtClean="0">
                          <a:latin typeface="Arial" pitchFamily="34" charset="0"/>
                          <a:cs typeface="Arial" pitchFamily="34" charset="0"/>
                        </a:rPr>
                        <a:t>Низкий уровень</a:t>
                      </a:r>
                      <a:endParaRPr lang="ru-RU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746541">
                <a:tc>
                  <a:txBody>
                    <a:bodyPr/>
                    <a:lstStyle/>
                    <a:p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образование  притяжательных прилагательных</a:t>
                      </a:r>
                      <a:endParaRPr lang="ru-RU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200" dirty="0" smtClean="0">
                          <a:latin typeface="Arial" pitchFamily="34" charset="0"/>
                          <a:cs typeface="Arial" pitchFamily="34" charset="0"/>
                        </a:rPr>
                        <a:t>Низкий уровень</a:t>
                      </a:r>
                      <a:endParaRPr lang="ru-RU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075018">
                <a:tc>
                  <a:txBody>
                    <a:bodyPr/>
                    <a:lstStyle/>
                    <a:p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образование  существительных с уменьшительно-ласкательными суффикса ми</a:t>
                      </a:r>
                      <a:endParaRPr lang="ru-RU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200" dirty="0" smtClean="0">
                          <a:latin typeface="Arial" pitchFamily="34" charset="0"/>
                          <a:cs typeface="Arial" pitchFamily="34" charset="0"/>
                        </a:rPr>
                        <a:t>Низкий уровень</a:t>
                      </a:r>
                      <a:endParaRPr lang="ru-RU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746541">
                <a:tc>
                  <a:txBody>
                    <a:bodyPr/>
                    <a:lstStyle/>
                    <a:p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образование  глаголов с помощью приставок</a:t>
                      </a:r>
                      <a:endParaRPr lang="ru-RU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200" dirty="0" smtClean="0">
                          <a:latin typeface="Arial" pitchFamily="34" charset="0"/>
                          <a:cs typeface="Arial" pitchFamily="34" charset="0"/>
                        </a:rPr>
                        <a:t>Низкий уровень</a:t>
                      </a:r>
                      <a:endParaRPr lang="ru-RU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765299">
                <a:tc>
                  <a:txBody>
                    <a:bodyPr/>
                    <a:lstStyle/>
                    <a:p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образование  слов, обозначающих профессию, с помощью суффиксов</a:t>
                      </a:r>
                      <a:endParaRPr lang="ru-RU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200" dirty="0" smtClean="0">
                          <a:latin typeface="Arial" pitchFamily="34" charset="0"/>
                          <a:cs typeface="Arial" pitchFamily="34" charset="0"/>
                        </a:rPr>
                        <a:t>Низкий уровень</a:t>
                      </a:r>
                      <a:endParaRPr lang="ru-RU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3706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200" b="1" dirty="0" smtClean="0">
                <a:latin typeface="Arial" pitchFamily="34" charset="0"/>
                <a:cs typeface="Arial" pitchFamily="34" charset="0"/>
              </a:rPr>
              <a:t>Направления работы.</a:t>
            </a:r>
            <a:endParaRPr lang="ru-RU" sz="2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200" dirty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формирование  навыка  образования на званий детенышей </a:t>
            </a:r>
            <a:r>
              <a:rPr lang="ru-RU" sz="2200" dirty="0" smtClean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животных</a:t>
            </a:r>
            <a:endParaRPr lang="ru-RU" sz="22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200" dirty="0" smtClean="0">
                <a:latin typeface="Arial" pitchFamily="34" charset="0"/>
                <a:cs typeface="Arial" pitchFamily="34" charset="0"/>
              </a:rPr>
              <a:t>формирование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  навыка  образования относительных прилагательных; </a:t>
            </a:r>
          </a:p>
          <a:p>
            <a:r>
              <a:rPr lang="ru-RU" sz="2200" dirty="0">
                <a:latin typeface="Arial" pitchFamily="34" charset="0"/>
                <a:cs typeface="Arial" pitchFamily="34" charset="0"/>
              </a:rPr>
              <a:t>образование  притяжательных прилагательных; </a:t>
            </a:r>
          </a:p>
          <a:p>
            <a:r>
              <a:rPr lang="ru-RU" sz="2200" dirty="0">
                <a:latin typeface="Arial" pitchFamily="34" charset="0"/>
                <a:cs typeface="Arial" pitchFamily="34" charset="0"/>
              </a:rPr>
              <a:t>образование  существительных с уменьшительно-ласкательными суффикса ми; </a:t>
            </a:r>
          </a:p>
          <a:p>
            <a:r>
              <a:rPr lang="ru-RU" sz="2200" dirty="0">
                <a:latin typeface="Arial" pitchFamily="34" charset="0"/>
                <a:cs typeface="Arial" pitchFamily="34" charset="0"/>
              </a:rPr>
              <a:t>образование  глаголов с помощью приставок; </a:t>
            </a:r>
          </a:p>
          <a:p>
            <a:r>
              <a:rPr lang="ru-RU" sz="2200" dirty="0">
                <a:latin typeface="Arial" pitchFamily="34" charset="0"/>
                <a:cs typeface="Arial" pitchFamily="34" charset="0"/>
              </a:rPr>
              <a:t>образование  слов, обозначающих профессию, с помощью суффиксов. </a:t>
            </a:r>
          </a:p>
        </p:txBody>
      </p:sp>
    </p:spTree>
    <p:extLst>
      <p:ext uri="{BB962C8B-B14F-4D97-AF65-F5344CB8AC3E}">
        <p14:creationId xmlns:p14="http://schemas.microsoft.com/office/powerpoint/2010/main" val="20097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200" b="1" dirty="0" smtClean="0">
                <a:latin typeface="Arial" pitchFamily="34" charset="0"/>
                <a:cs typeface="Arial" pitchFamily="34" charset="0"/>
              </a:rPr>
              <a:t>Игры </a:t>
            </a:r>
            <a:r>
              <a:rPr lang="ru-RU" sz="2200" b="1" dirty="0">
                <a:latin typeface="Arial" pitchFamily="34" charset="0"/>
                <a:cs typeface="Arial" pitchFamily="34" charset="0"/>
              </a:rPr>
              <a:t>на ф</a:t>
            </a:r>
            <a:r>
              <a:rPr lang="ru-RU" sz="2200" b="1" dirty="0" smtClean="0">
                <a:latin typeface="Arial" pitchFamily="34" charset="0"/>
                <a:cs typeface="Arial" pitchFamily="34" charset="0"/>
              </a:rPr>
              <a:t>ормирование</a:t>
            </a:r>
            <a:r>
              <a:rPr lang="ru-RU" sz="2200" b="1" dirty="0">
                <a:latin typeface="Arial" pitchFamily="34" charset="0"/>
                <a:cs typeface="Arial" pitchFamily="34" charset="0"/>
              </a:rPr>
              <a:t>  </a:t>
            </a:r>
            <a:r>
              <a:rPr lang="ru-RU" sz="2200" b="1" dirty="0" smtClean="0">
                <a:latin typeface="Arial" pitchFamily="34" charset="0"/>
                <a:cs typeface="Arial" pitchFamily="34" charset="0"/>
              </a:rPr>
              <a:t>навыка</a:t>
            </a:r>
            <a:r>
              <a:rPr lang="ru-RU" sz="2200" b="1" dirty="0">
                <a:latin typeface="Arial" pitchFamily="34" charset="0"/>
                <a:cs typeface="Arial" pitchFamily="34" charset="0"/>
              </a:rPr>
              <a:t>  </a:t>
            </a:r>
            <a:r>
              <a:rPr lang="ru-RU" sz="2200" b="1" dirty="0" smtClean="0">
                <a:latin typeface="Arial" pitchFamily="34" charset="0"/>
                <a:cs typeface="Arial" pitchFamily="34" charset="0"/>
              </a:rPr>
              <a:t>образования существительных </a:t>
            </a:r>
            <a:r>
              <a:rPr lang="ru-RU" sz="2200" b="1" dirty="0">
                <a:latin typeface="Arial" pitchFamily="34" charset="0"/>
                <a:cs typeface="Arial" pitchFamily="34" charset="0"/>
              </a:rPr>
              <a:t>с </a:t>
            </a:r>
            <a:r>
              <a:rPr lang="ru-RU" sz="2200" b="1" dirty="0" smtClean="0">
                <a:latin typeface="Arial" pitchFamily="34" charset="0"/>
                <a:cs typeface="Arial" pitchFamily="34" charset="0"/>
              </a:rPr>
              <a:t>уменьшительно-ласка</a:t>
            </a:r>
            <a:r>
              <a:rPr lang="ru-RU" sz="2200" b="1" dirty="0">
                <a:latin typeface="Arial" pitchFamily="34" charset="0"/>
                <a:cs typeface="Arial" pitchFamily="34" charset="0"/>
              </a:rPr>
              <a:t> </a:t>
            </a:r>
            <a:r>
              <a:rPr lang="ru-RU" sz="2200" b="1" dirty="0" smtClean="0">
                <a:latin typeface="Arial" pitchFamily="34" charset="0"/>
                <a:cs typeface="Arial" pitchFamily="34" charset="0"/>
              </a:rPr>
              <a:t>тельными </a:t>
            </a:r>
            <a:r>
              <a:rPr lang="ru-RU" sz="2200" b="1" dirty="0">
                <a:latin typeface="Arial" pitchFamily="34" charset="0"/>
                <a:cs typeface="Arial" pitchFamily="34" charset="0"/>
              </a:rPr>
              <a:t>суффикса ми.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200" dirty="0">
                <a:latin typeface="Arial" pitchFamily="34" charset="0"/>
                <a:cs typeface="Arial" pitchFamily="34" charset="0"/>
              </a:rPr>
              <a:t>«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Катя 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и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Катенька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 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»;</a:t>
            </a:r>
          </a:p>
          <a:p>
            <a:r>
              <a:rPr lang="ru-RU" sz="2200" dirty="0" smtClean="0">
                <a:latin typeface="Arial" pitchFamily="34" charset="0"/>
                <a:cs typeface="Arial" pitchFamily="34" charset="0"/>
              </a:rPr>
              <a:t>«Похвали 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друга 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»;</a:t>
            </a:r>
          </a:p>
          <a:p>
            <a:r>
              <a:rPr lang="ru-RU" sz="2200" dirty="0" smtClean="0">
                <a:latin typeface="Arial" pitchFamily="34" charset="0"/>
                <a:cs typeface="Arial" pitchFamily="34" charset="0"/>
              </a:rPr>
              <a:t>«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Большой и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маленький»; </a:t>
            </a:r>
          </a:p>
          <a:p>
            <a:r>
              <a:rPr lang="ru-RU" sz="2200" dirty="0" smtClean="0">
                <a:latin typeface="Arial" pitchFamily="34" charset="0"/>
                <a:cs typeface="Arial" pitchFamily="34" charset="0"/>
              </a:rPr>
              <a:t>«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В гостях у гнома  и гномика 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»; </a:t>
            </a:r>
          </a:p>
          <a:p>
            <a:r>
              <a:rPr lang="ru-RU" sz="2200" dirty="0" smtClean="0">
                <a:latin typeface="Arial" pitchFamily="34" charset="0"/>
                <a:cs typeface="Arial" pitchFamily="34" charset="0"/>
              </a:rPr>
              <a:t>«Подскажи словечко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» и др.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61815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200" b="1" dirty="0">
                <a:latin typeface="Arial" pitchFamily="34" charset="0"/>
                <a:cs typeface="Arial" pitchFamily="34" charset="0"/>
              </a:rPr>
              <a:t>Игры на </a:t>
            </a:r>
            <a:r>
              <a:rPr lang="ru-RU" sz="2200" b="1" dirty="0" smtClean="0">
                <a:latin typeface="Arial" pitchFamily="34" charset="0"/>
                <a:cs typeface="Arial" pitchFamily="34" charset="0"/>
              </a:rPr>
              <a:t>формирование</a:t>
            </a:r>
            <a:r>
              <a:rPr lang="ru-RU" sz="2200" b="1" dirty="0">
                <a:latin typeface="Arial" pitchFamily="34" charset="0"/>
                <a:cs typeface="Arial" pitchFamily="34" charset="0"/>
              </a:rPr>
              <a:t>  </a:t>
            </a:r>
            <a:r>
              <a:rPr lang="ru-RU" sz="2200" b="1" dirty="0" smtClean="0">
                <a:latin typeface="Arial" pitchFamily="34" charset="0"/>
                <a:cs typeface="Arial" pitchFamily="34" charset="0"/>
              </a:rPr>
              <a:t>навыка</a:t>
            </a:r>
            <a:r>
              <a:rPr lang="ru-RU" sz="2200" b="1" dirty="0">
                <a:latin typeface="Arial" pitchFamily="34" charset="0"/>
                <a:cs typeface="Arial" pitchFamily="34" charset="0"/>
              </a:rPr>
              <a:t>  </a:t>
            </a:r>
            <a:r>
              <a:rPr lang="ru-RU" sz="2200" b="1" dirty="0" smtClean="0">
                <a:latin typeface="Arial" pitchFamily="34" charset="0"/>
                <a:cs typeface="Arial" pitchFamily="34" charset="0"/>
              </a:rPr>
              <a:t>образования глаголов </a:t>
            </a:r>
            <a:r>
              <a:rPr lang="ru-RU" sz="2200" b="1" dirty="0">
                <a:latin typeface="Arial" pitchFamily="34" charset="0"/>
                <a:cs typeface="Arial" pitchFamily="34" charset="0"/>
              </a:rPr>
              <a:t>с помощью </a:t>
            </a:r>
            <a:r>
              <a:rPr lang="ru-RU" sz="2200" b="1" dirty="0" smtClean="0">
                <a:latin typeface="Arial" pitchFamily="34" charset="0"/>
                <a:cs typeface="Arial" pitchFamily="34" charset="0"/>
              </a:rPr>
              <a:t>приставок</a:t>
            </a:r>
            <a:r>
              <a:rPr lang="ru-RU" sz="2200" b="1" dirty="0">
                <a:latin typeface="Arial" pitchFamily="34" charset="0"/>
                <a:cs typeface="Arial" pitchFamily="34" charset="0"/>
              </a:rPr>
              <a:t>.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200" dirty="0">
                <a:latin typeface="Arial" pitchFamily="34" charset="0"/>
                <a:cs typeface="Arial" pitchFamily="34" charset="0"/>
              </a:rPr>
              <a:t>«Что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делают дети?»;</a:t>
            </a:r>
          </a:p>
          <a:p>
            <a:r>
              <a:rPr 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«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Подскажи действие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 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»;</a:t>
            </a:r>
          </a:p>
          <a:p>
            <a:r>
              <a:rPr 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«Игра  с водой» и др.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5773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200" b="1" dirty="0">
                <a:latin typeface="Arial" pitchFamily="34" charset="0"/>
                <a:cs typeface="Arial" pitchFamily="34" charset="0"/>
              </a:rPr>
              <a:t>Игры на </a:t>
            </a:r>
            <a:r>
              <a:rPr lang="ru-RU" sz="2200" b="1" dirty="0" smtClean="0">
                <a:latin typeface="Arial" pitchFamily="34" charset="0"/>
                <a:cs typeface="Arial" pitchFamily="34" charset="0"/>
              </a:rPr>
              <a:t>формирование</a:t>
            </a:r>
            <a:r>
              <a:rPr lang="ru-RU" sz="2200" b="1" dirty="0">
                <a:latin typeface="Arial" pitchFamily="34" charset="0"/>
                <a:cs typeface="Arial" pitchFamily="34" charset="0"/>
              </a:rPr>
              <a:t>  </a:t>
            </a:r>
            <a:r>
              <a:rPr lang="ru-RU" sz="2200" b="1" dirty="0" smtClean="0">
                <a:latin typeface="Arial" pitchFamily="34" charset="0"/>
                <a:cs typeface="Arial" pitchFamily="34" charset="0"/>
              </a:rPr>
              <a:t>навыка</a:t>
            </a:r>
            <a:r>
              <a:rPr lang="ru-RU" sz="2200" b="1" dirty="0">
                <a:latin typeface="Arial" pitchFamily="34" charset="0"/>
                <a:cs typeface="Arial" pitchFamily="34" charset="0"/>
              </a:rPr>
              <a:t>  </a:t>
            </a:r>
            <a:r>
              <a:rPr lang="ru-RU" sz="2200" b="1" dirty="0" smtClean="0">
                <a:latin typeface="Arial" pitchFamily="34" charset="0"/>
                <a:cs typeface="Arial" pitchFamily="34" charset="0"/>
              </a:rPr>
              <a:t>образования относительных прилагательных</a:t>
            </a:r>
            <a:r>
              <a:rPr lang="ru-RU" sz="2200" b="1" dirty="0">
                <a:latin typeface="Arial" pitchFamily="34" charset="0"/>
                <a:cs typeface="Arial" pitchFamily="34" charset="0"/>
              </a:rPr>
              <a:t>.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200" dirty="0">
                <a:latin typeface="Arial" pitchFamily="34" charset="0"/>
                <a:cs typeface="Arial" pitchFamily="34" charset="0"/>
              </a:rPr>
              <a:t>«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Волшебные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 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превращения»;</a:t>
            </a:r>
          </a:p>
          <a:p>
            <a:r>
              <a:rPr lang="ru-RU" sz="2200" dirty="0" smtClean="0">
                <a:latin typeface="Arial" pitchFamily="34" charset="0"/>
                <a:cs typeface="Arial" pitchFamily="34" charset="0"/>
              </a:rPr>
              <a:t>«Путешествие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  в Изумрудный город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»; </a:t>
            </a:r>
          </a:p>
          <a:p>
            <a:r>
              <a:rPr lang="ru-RU" sz="2200" dirty="0" smtClean="0">
                <a:latin typeface="Arial" pitchFamily="34" charset="0"/>
                <a:cs typeface="Arial" pitchFamily="34" charset="0"/>
              </a:rPr>
              <a:t>«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Экскурсия в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сад»;</a:t>
            </a:r>
          </a:p>
          <a:p>
            <a:r>
              <a:rPr lang="ru-RU" sz="2200" dirty="0" smtClean="0">
                <a:latin typeface="Arial" pitchFamily="34" charset="0"/>
                <a:cs typeface="Arial" pitchFamily="34" charset="0"/>
              </a:rPr>
              <a:t>«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Мы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строители»;</a:t>
            </a:r>
          </a:p>
          <a:p>
            <a:r>
              <a:rPr lang="ru-RU" sz="2200" dirty="0" smtClean="0">
                <a:latin typeface="Arial" pitchFamily="34" charset="0"/>
                <a:cs typeface="Arial" pitchFamily="34" charset="0"/>
              </a:rPr>
              <a:t>«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Одним словом».</a:t>
            </a:r>
          </a:p>
        </p:txBody>
      </p:sp>
    </p:spTree>
    <p:extLst>
      <p:ext uri="{BB962C8B-B14F-4D97-AF65-F5344CB8AC3E}">
        <p14:creationId xmlns:p14="http://schemas.microsoft.com/office/powerpoint/2010/main" val="486046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200" b="1" dirty="0">
                <a:latin typeface="Arial" pitchFamily="34" charset="0"/>
                <a:cs typeface="Arial" pitchFamily="34" charset="0"/>
              </a:rPr>
              <a:t>Игры на </a:t>
            </a:r>
            <a:r>
              <a:rPr lang="ru-RU" sz="2200" b="1" dirty="0" smtClean="0">
                <a:latin typeface="Arial" pitchFamily="34" charset="0"/>
                <a:cs typeface="Arial" pitchFamily="34" charset="0"/>
              </a:rPr>
              <a:t>формирование</a:t>
            </a:r>
            <a:r>
              <a:rPr lang="ru-RU" sz="2200" b="1" dirty="0">
                <a:latin typeface="Arial" pitchFamily="34" charset="0"/>
                <a:cs typeface="Arial" pitchFamily="34" charset="0"/>
              </a:rPr>
              <a:t>  </a:t>
            </a:r>
            <a:r>
              <a:rPr lang="ru-RU" sz="2200" b="1" dirty="0" smtClean="0">
                <a:latin typeface="Arial" pitchFamily="34" charset="0"/>
                <a:cs typeface="Arial" pitchFamily="34" charset="0"/>
              </a:rPr>
              <a:t>навыка</a:t>
            </a:r>
            <a:r>
              <a:rPr lang="ru-RU" sz="2200" b="1" dirty="0">
                <a:latin typeface="Arial" pitchFamily="34" charset="0"/>
                <a:cs typeface="Arial" pitchFamily="34" charset="0"/>
              </a:rPr>
              <a:t>  </a:t>
            </a:r>
            <a:r>
              <a:rPr lang="ru-RU" sz="2200" b="1" dirty="0" smtClean="0">
                <a:latin typeface="Arial" pitchFamily="34" charset="0"/>
                <a:cs typeface="Arial" pitchFamily="34" charset="0"/>
              </a:rPr>
              <a:t>образования </a:t>
            </a:r>
            <a:r>
              <a:rPr lang="ru-RU" sz="2200" b="1" dirty="0">
                <a:latin typeface="Arial" pitchFamily="34" charset="0"/>
                <a:cs typeface="Arial" pitchFamily="34" charset="0"/>
              </a:rPr>
              <a:t>слов, </a:t>
            </a:r>
            <a:r>
              <a:rPr lang="ru-RU" sz="2200" b="1" dirty="0" smtClean="0">
                <a:latin typeface="Arial" pitchFamily="34" charset="0"/>
                <a:cs typeface="Arial" pitchFamily="34" charset="0"/>
              </a:rPr>
              <a:t>обозначающих профессию</a:t>
            </a:r>
            <a:r>
              <a:rPr lang="ru-RU" sz="2200" b="1" dirty="0">
                <a:latin typeface="Arial" pitchFamily="34" charset="0"/>
                <a:cs typeface="Arial" pitchFamily="34" charset="0"/>
              </a:rPr>
              <a:t>, с помощью суффиксов.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200" dirty="0">
                <a:latin typeface="Arial" pitchFamily="34" charset="0"/>
                <a:cs typeface="Arial" pitchFamily="34" charset="0"/>
              </a:rPr>
              <a:t>«На зови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профессию»;</a:t>
            </a:r>
          </a:p>
          <a:p>
            <a:r>
              <a:rPr lang="ru-RU" sz="2200" dirty="0" smtClean="0">
                <a:latin typeface="Arial" pitchFamily="34" charset="0"/>
                <a:cs typeface="Arial" pitchFamily="34" charset="0"/>
              </a:rPr>
              <a:t>«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Кто служит в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армии»;</a:t>
            </a:r>
          </a:p>
          <a:p>
            <a:r>
              <a:rPr lang="ru-RU" sz="2200" dirty="0" smtClean="0">
                <a:latin typeface="Arial" pitchFamily="34" charset="0"/>
                <a:cs typeface="Arial" pitchFamily="34" charset="0"/>
              </a:rPr>
              <a:t>«Скажи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, что они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делают?»;</a:t>
            </a:r>
          </a:p>
          <a:p>
            <a:r>
              <a:rPr lang="ru-RU" sz="2200" dirty="0" smtClean="0">
                <a:latin typeface="Arial" pitchFamily="34" charset="0"/>
                <a:cs typeface="Arial" pitchFamily="34" charset="0"/>
              </a:rPr>
              <a:t>«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Мужские  и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женские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 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профессии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» и др.,</a:t>
            </a:r>
          </a:p>
          <a:p>
            <a:endParaRPr lang="ru-RU" sz="2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8178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200" b="1" dirty="0">
                <a:latin typeface="Arial" pitchFamily="34" charset="0"/>
                <a:cs typeface="Arial" pitchFamily="34" charset="0"/>
              </a:rPr>
              <a:t>Игры на </a:t>
            </a:r>
            <a:r>
              <a:rPr lang="ru-RU" sz="2200" b="1" dirty="0" smtClean="0">
                <a:latin typeface="Arial" pitchFamily="34" charset="0"/>
                <a:cs typeface="Arial" pitchFamily="34" charset="0"/>
              </a:rPr>
              <a:t>формирование</a:t>
            </a:r>
            <a:r>
              <a:rPr lang="ru-RU" sz="2200" b="1" dirty="0">
                <a:latin typeface="Arial" pitchFamily="34" charset="0"/>
                <a:cs typeface="Arial" pitchFamily="34" charset="0"/>
              </a:rPr>
              <a:t>  </a:t>
            </a:r>
            <a:r>
              <a:rPr lang="ru-RU" sz="2200" b="1" dirty="0" smtClean="0">
                <a:latin typeface="Arial" pitchFamily="34" charset="0"/>
                <a:cs typeface="Arial" pitchFamily="34" charset="0"/>
              </a:rPr>
              <a:t>навыка</a:t>
            </a:r>
            <a:r>
              <a:rPr lang="ru-RU" sz="2200" b="1" dirty="0">
                <a:latin typeface="Arial" pitchFamily="34" charset="0"/>
                <a:cs typeface="Arial" pitchFamily="34" charset="0"/>
              </a:rPr>
              <a:t>  </a:t>
            </a:r>
            <a:r>
              <a:rPr lang="ru-RU" sz="2200" b="1" dirty="0" smtClean="0">
                <a:latin typeface="Arial" pitchFamily="34" charset="0"/>
                <a:cs typeface="Arial" pitchFamily="34" charset="0"/>
              </a:rPr>
              <a:t>образования притяжательных прилагательных</a:t>
            </a:r>
            <a:r>
              <a:rPr lang="ru-RU" sz="2200" b="1" dirty="0">
                <a:latin typeface="Arial" pitchFamily="34" charset="0"/>
                <a:cs typeface="Arial" pitchFamily="34" charset="0"/>
              </a:rPr>
              <a:t>.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200" dirty="0">
                <a:latin typeface="Arial" pitchFamily="34" charset="0"/>
                <a:cs typeface="Arial" pitchFamily="34" charset="0"/>
              </a:rPr>
              <a:t>«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Фантастический зверь»;</a:t>
            </a:r>
          </a:p>
          <a:p>
            <a:r>
              <a:rPr lang="ru-RU" sz="2200" dirty="0" smtClean="0">
                <a:latin typeface="Arial" pitchFamily="34" charset="0"/>
                <a:cs typeface="Arial" pitchFamily="34" charset="0"/>
              </a:rPr>
              <a:t>«Чей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, чья, чьё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?»;</a:t>
            </a:r>
          </a:p>
          <a:p>
            <a:r>
              <a:rPr lang="ru-RU" sz="2200" dirty="0" smtClean="0">
                <a:latin typeface="Arial" pitchFamily="34" charset="0"/>
                <a:cs typeface="Arial" pitchFamily="34" charset="0"/>
              </a:rPr>
              <a:t>«Чей 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клюв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?»; 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 </a:t>
            </a:r>
            <a:endParaRPr lang="ru-RU" sz="22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200" dirty="0" smtClean="0">
                <a:latin typeface="Arial" pitchFamily="34" charset="0"/>
                <a:cs typeface="Arial" pitchFamily="34" charset="0"/>
              </a:rPr>
              <a:t>«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Чья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шерсть?»; </a:t>
            </a:r>
          </a:p>
          <a:p>
            <a:r>
              <a:rPr lang="ru-RU" sz="2200" dirty="0" smtClean="0">
                <a:latin typeface="Arial" pitchFamily="34" charset="0"/>
                <a:cs typeface="Arial" pitchFamily="34" charset="0"/>
              </a:rPr>
              <a:t>«Чей 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дом?».        </a:t>
            </a:r>
          </a:p>
        </p:txBody>
      </p:sp>
    </p:spTree>
    <p:extLst>
      <p:ext uri="{BB962C8B-B14F-4D97-AF65-F5344CB8AC3E}">
        <p14:creationId xmlns:p14="http://schemas.microsoft.com/office/powerpoint/2010/main" val="1766681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44629" y="2577737"/>
            <a:ext cx="8915400" cy="377762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Спасибо за внимание!</a:t>
            </a:r>
            <a:endParaRPr lang="ru-RU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2077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altLang="ru-RU" sz="2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Актуальность</a:t>
            </a:r>
            <a:br>
              <a:rPr lang="ru-RU" altLang="ru-RU" sz="2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ru-RU" sz="2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altLang="ru-RU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Формирование словообразования является одним из важных условий успешного обучения в </a:t>
            </a:r>
            <a:r>
              <a:rPr lang="ru-RU" altLang="ru-RU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школе.</a:t>
            </a:r>
            <a:endParaRPr lang="ru-RU" altLang="ru-RU" sz="22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altLang="ru-RU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Среди </a:t>
            </a:r>
            <a:r>
              <a:rPr lang="ru-RU" altLang="ru-RU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детей старшего дошкольного возраста встречается большое количество детей с общим недоразвитием речи</a:t>
            </a:r>
            <a:r>
              <a:rPr lang="ru-RU" altLang="ru-RU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altLang="ru-RU" sz="2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altLang="ru-RU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У детей с общим недоразвитием речи способность к словообразованию (созданию новых слов) появляется позже и развивается неравномерно.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8786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27908" y="500741"/>
            <a:ext cx="9117875" cy="583474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Проблема исследования: </a:t>
            </a:r>
            <a:r>
              <a:rPr lang="ru-RU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Какова особенность навыка словообразования у старших дошкольников с общим недоразвитием речи 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III</a:t>
            </a:r>
            <a:r>
              <a:rPr lang="ru-RU" altLang="ru-RU" sz="2200" dirty="0" smtClean="0">
                <a:latin typeface="Arial" pitchFamily="34" charset="0"/>
                <a:cs typeface="Arial" pitchFamily="34" charset="0"/>
              </a:rPr>
              <a:t> уровня.</a:t>
            </a:r>
            <a:endParaRPr lang="ru-RU" sz="2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just" defTabSz="449263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ru-RU" sz="22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just" defTabSz="449263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sz="2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Объект </a:t>
            </a:r>
            <a:r>
              <a:rPr lang="ru-RU" sz="2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исследования: </a:t>
            </a:r>
            <a:r>
              <a:rPr lang="ru-RU" altLang="ru-RU" sz="2200" dirty="0" smtClean="0">
                <a:solidFill>
                  <a:prstClr val="black"/>
                </a:solidFill>
                <a:latin typeface="Arial" charset="0"/>
                <a:ea typeface="Microsoft YaHei" pitchFamily="34" charset="-122"/>
              </a:rPr>
              <a:t>является навык </a:t>
            </a:r>
            <a:r>
              <a:rPr lang="ru-RU" altLang="ru-RU" sz="2200" dirty="0">
                <a:solidFill>
                  <a:prstClr val="black"/>
                </a:solidFill>
                <a:latin typeface="Arial" charset="0"/>
                <a:ea typeface="Microsoft YaHei" pitchFamily="34" charset="-122"/>
              </a:rPr>
              <a:t>словообразования у старших дошкольников с общим недоразвитием речи </a:t>
            </a:r>
            <a:r>
              <a:rPr lang="en-US" altLang="ru-RU" sz="2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III </a:t>
            </a:r>
            <a:r>
              <a:rPr lang="ru-RU" altLang="ru-RU" sz="2200" dirty="0">
                <a:solidFill>
                  <a:prstClr val="black"/>
                </a:solidFill>
                <a:latin typeface="Arial" charset="0"/>
                <a:ea typeface="Microsoft YaHei" pitchFamily="34" charset="-122"/>
              </a:rPr>
              <a:t>уровня</a:t>
            </a:r>
            <a:r>
              <a:rPr lang="ru-RU" altLang="ru-RU" sz="2200" dirty="0" smtClean="0">
                <a:solidFill>
                  <a:prstClr val="black"/>
                </a:solidFill>
                <a:latin typeface="Arial" charset="0"/>
                <a:ea typeface="Microsoft YaHei" pitchFamily="34" charset="-122"/>
              </a:rPr>
              <a:t>.</a:t>
            </a:r>
          </a:p>
          <a:p>
            <a:pPr marL="0" lvl="0" indent="0" algn="just" defTabSz="449263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ru-RU" sz="22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just" defTabSz="449263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sz="2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Предмет </a:t>
            </a:r>
            <a:r>
              <a:rPr lang="ru-RU" sz="2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исследования</a:t>
            </a:r>
            <a:r>
              <a:rPr lang="ru-RU" sz="2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altLang="ru-RU" sz="2200" dirty="0">
                <a:solidFill>
                  <a:prstClr val="black"/>
                </a:solidFill>
                <a:latin typeface="Arial" charset="0"/>
                <a:ea typeface="Microsoft YaHei" pitchFamily="34" charset="-122"/>
              </a:rPr>
              <a:t>особенности </a:t>
            </a:r>
            <a:r>
              <a:rPr lang="ru-RU" altLang="ru-RU" sz="2200" dirty="0" err="1" smtClean="0">
                <a:solidFill>
                  <a:prstClr val="black"/>
                </a:solidFill>
                <a:latin typeface="Arial" charset="0"/>
                <a:ea typeface="Microsoft YaHei" pitchFamily="34" charset="-122"/>
              </a:rPr>
              <a:t>сформированности</a:t>
            </a:r>
            <a:r>
              <a:rPr lang="ru-RU" altLang="ru-RU" sz="2200" dirty="0" smtClean="0">
                <a:solidFill>
                  <a:prstClr val="black"/>
                </a:solidFill>
                <a:latin typeface="Arial" charset="0"/>
                <a:ea typeface="Microsoft YaHei" pitchFamily="34" charset="-122"/>
              </a:rPr>
              <a:t> навыков </a:t>
            </a:r>
            <a:r>
              <a:rPr lang="ru-RU" altLang="ru-RU" sz="2200" dirty="0">
                <a:solidFill>
                  <a:prstClr val="black"/>
                </a:solidFill>
                <a:latin typeface="Arial" charset="0"/>
                <a:ea typeface="Microsoft YaHei" pitchFamily="34" charset="-122"/>
              </a:rPr>
              <a:t>словообразования у старших дошкольников с общим недоразвитием речи </a:t>
            </a:r>
            <a:r>
              <a:rPr lang="en-US" altLang="ru-RU" sz="2200" dirty="0">
                <a:latin typeface="Arial" pitchFamily="34" charset="0"/>
                <a:cs typeface="Arial" pitchFamily="34" charset="0"/>
              </a:rPr>
              <a:t>III </a:t>
            </a:r>
            <a:r>
              <a:rPr lang="ru-RU" altLang="ru-RU" sz="2200" dirty="0" smtClean="0">
                <a:solidFill>
                  <a:prstClr val="black"/>
                </a:solidFill>
                <a:latin typeface="Arial" charset="0"/>
                <a:ea typeface="Microsoft YaHei" pitchFamily="34" charset="-122"/>
              </a:rPr>
              <a:t>уровня.</a:t>
            </a:r>
          </a:p>
          <a:p>
            <a:pPr marL="0" lvl="0" indent="0" algn="just" defTabSz="449263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ru-RU" sz="2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ru-RU" sz="2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Цель исследования</a:t>
            </a:r>
            <a:r>
              <a:rPr lang="ru-RU" sz="2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altLang="ru-RU" sz="2200" dirty="0">
                <a:latin typeface="Arial" pitchFamily="34" charset="0"/>
                <a:cs typeface="Arial" pitchFamily="34" charset="0"/>
              </a:rPr>
              <a:t>Разработка методических рекомендаций для развития процесса формирования словообразовательных навыков у старших дошкольников с ОНР </a:t>
            </a:r>
            <a:r>
              <a:rPr lang="en-US" altLang="ru-RU" sz="2200" dirty="0">
                <a:latin typeface="Arial" pitchFamily="34" charset="0"/>
                <a:cs typeface="Arial" pitchFamily="34" charset="0"/>
              </a:rPr>
              <a:t>III </a:t>
            </a:r>
            <a:r>
              <a:rPr lang="ru-RU" altLang="ru-RU" sz="2200" dirty="0">
                <a:latin typeface="Arial" pitchFamily="34" charset="0"/>
                <a:cs typeface="Arial" pitchFamily="34" charset="0"/>
              </a:rPr>
              <a:t>уровня</a:t>
            </a:r>
          </a:p>
          <a:p>
            <a:pPr marL="0" indent="0">
              <a:buNone/>
            </a:pPr>
            <a:endParaRPr lang="ru-RU" sz="2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7600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200" b="1" dirty="0" smtClean="0">
                <a:latin typeface="Arial" pitchFamily="34" charset="0"/>
                <a:cs typeface="Arial" pitchFamily="34" charset="0"/>
              </a:rPr>
              <a:t>Гипотеза исследования.</a:t>
            </a:r>
            <a:endParaRPr lang="ru-RU" sz="2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Мы предполагаем, что у детей с общим недоразвитием речи 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III</a:t>
            </a:r>
            <a:r>
              <a:rPr lang="ru-RU" altLang="ru-RU" sz="2200" dirty="0" smtClean="0">
                <a:latin typeface="Arial" pitchFamily="34" charset="0"/>
                <a:cs typeface="Arial" pitchFamily="34" charset="0"/>
              </a:rPr>
              <a:t> уровня будут наблюдаться ошибки в словообразовании. Выявление этих нарушений позволит нам составить методические рекомендации для их коррекции.</a:t>
            </a:r>
            <a:endParaRPr lang="ru-RU" sz="2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88277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3121" y="925284"/>
            <a:ext cx="8899599" cy="4776652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ru-RU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Задачи </a:t>
            </a:r>
            <a:r>
              <a:rPr lang="ru-RU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исследования</a:t>
            </a:r>
          </a:p>
          <a:p>
            <a:pPr marL="0" indent="0" algn="just">
              <a:buNone/>
            </a:pPr>
            <a:endParaRPr lang="ru-RU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AutoNum type="arabicPeriod"/>
              <a:defRPr/>
            </a:pPr>
            <a:r>
              <a:rPr lang="ru-RU" sz="2400" dirty="0">
                <a:latin typeface="Arial" panose="020B0604020202020204" pitchFamily="34" charset="0"/>
              </a:rPr>
              <a:t>На основе анализа литературы, изучить состояние проблемы формирования связной речи, у детей старшего дошкольного возраста с </a:t>
            </a:r>
            <a:r>
              <a:rPr lang="ru-RU" sz="2400" dirty="0" smtClean="0">
                <a:latin typeface="Arial" panose="020B0604020202020204" pitchFamily="34" charset="0"/>
              </a:rPr>
              <a:t>общим недоразвитием речи</a:t>
            </a:r>
            <a:r>
              <a:rPr lang="en-US" altLang="ru-RU" sz="2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III</a:t>
            </a:r>
            <a:r>
              <a:rPr lang="ru-RU" sz="2400" dirty="0" smtClean="0">
                <a:latin typeface="Arial" panose="020B0604020202020204" pitchFamily="34" charset="0"/>
              </a:rPr>
              <a:t> уровня</a:t>
            </a:r>
            <a:r>
              <a:rPr lang="ru-RU" sz="2400" dirty="0">
                <a:latin typeface="Arial" panose="020B0604020202020204" pitchFamily="34" charset="0"/>
              </a:rPr>
              <a:t>. </a:t>
            </a:r>
            <a:endParaRPr lang="ru-RU" sz="2400" dirty="0" smtClean="0">
              <a:latin typeface="Arial" panose="020B0604020202020204" pitchFamily="34" charset="0"/>
            </a:endParaRPr>
          </a:p>
          <a:p>
            <a:pPr marL="0" indent="0" algn="just">
              <a:buNone/>
              <a:defRPr/>
            </a:pPr>
            <a:endParaRPr lang="ru-RU" sz="2400" dirty="0">
              <a:latin typeface="Arial" panose="020B0604020202020204" pitchFamily="34" charset="0"/>
            </a:endParaRPr>
          </a:p>
          <a:p>
            <a:pPr marL="457200" indent="-457200" algn="just">
              <a:buFontTx/>
              <a:buAutoNum type="arabicPeriod" startAt="2"/>
              <a:defRPr/>
            </a:pPr>
            <a:r>
              <a:rPr lang="ru-RU" sz="2400" dirty="0">
                <a:latin typeface="Arial" panose="020B0604020202020204" pitchFamily="34" charset="0"/>
              </a:rPr>
              <a:t>В ходе эксперимента выявить и проанализировать особенности развития навыка словообразования, у детей с </a:t>
            </a:r>
            <a:r>
              <a:rPr lang="ru-RU" sz="2400" dirty="0" smtClean="0">
                <a:latin typeface="Arial" panose="020B0604020202020204" pitchFamily="34" charset="0"/>
              </a:rPr>
              <a:t>общим недоразвитием речи </a:t>
            </a:r>
            <a:r>
              <a:rPr lang="en-US" altLang="ru-RU" sz="2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III </a:t>
            </a:r>
            <a:r>
              <a:rPr lang="ru-RU" sz="2400" dirty="0" smtClean="0">
                <a:latin typeface="Arial" panose="020B0604020202020204" pitchFamily="34" charset="0"/>
              </a:rPr>
              <a:t>уровня.</a:t>
            </a:r>
            <a:endParaRPr lang="ru-RU" sz="2400" dirty="0">
              <a:latin typeface="Arial" panose="020B0604020202020204" pitchFamily="34" charset="0"/>
            </a:endParaRPr>
          </a:p>
          <a:p>
            <a:pPr marL="457200" indent="-457200" algn="just">
              <a:buFontTx/>
              <a:buAutoNum type="arabicPeriod" startAt="2"/>
              <a:defRPr/>
            </a:pPr>
            <a:endParaRPr lang="ru-RU" sz="2400" dirty="0">
              <a:latin typeface="Arial" panose="020B0604020202020204" pitchFamily="34" charset="0"/>
            </a:endParaRPr>
          </a:p>
          <a:p>
            <a:pPr marL="457200" indent="-457200" algn="just">
              <a:buFontTx/>
              <a:buAutoNum type="arabicPeriod" startAt="3"/>
              <a:defRPr/>
            </a:pPr>
            <a:r>
              <a:rPr lang="ru-RU" sz="2400" dirty="0" smtClean="0">
                <a:latin typeface="Arial" panose="020B0604020202020204" pitchFamily="34" charset="0"/>
              </a:rPr>
              <a:t>Подобрать индивидуальные средства по </a:t>
            </a:r>
            <a:r>
              <a:rPr lang="ru-RU" sz="2400" dirty="0">
                <a:latin typeface="Arial" panose="020B0604020202020204" pitchFamily="34" charset="0"/>
              </a:rPr>
              <a:t>формированию навыков словообразования у старших дошкольников с общим недоразвитием речи </a:t>
            </a:r>
            <a:r>
              <a:rPr lang="en-US" sz="2400" dirty="0">
                <a:latin typeface="Arial" panose="020B0604020202020204" pitchFamily="34" charset="0"/>
              </a:rPr>
              <a:t>III</a:t>
            </a:r>
            <a:r>
              <a:rPr lang="ru-RU" sz="2400" dirty="0">
                <a:latin typeface="Arial" panose="020B0604020202020204" pitchFamily="34" charset="0"/>
              </a:rPr>
              <a:t> уровня.</a:t>
            </a:r>
          </a:p>
          <a:p>
            <a:pPr marL="0" indent="0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5211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5211" y="853439"/>
            <a:ext cx="10280469" cy="486809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Методы исследования</a:t>
            </a:r>
          </a:p>
          <a:p>
            <a:pPr marL="0" indent="0" algn="just">
              <a:buNone/>
            </a:pPr>
            <a:endParaRPr lang="ru-RU" sz="24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ClrTx/>
              <a:buFont typeface="Wingdings" panose="05000000000000000000" pitchFamily="2" charset="2"/>
              <a:buChar char="v"/>
            </a:pPr>
            <a:r>
              <a:rPr lang="ru-RU" sz="22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библиографический</a:t>
            </a:r>
            <a:r>
              <a:rPr lang="ru-RU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психолого-педагогический </a:t>
            </a:r>
            <a:r>
              <a:rPr lang="ru-RU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анализ </a:t>
            </a:r>
            <a:r>
              <a:rPr lang="ru-RU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литературы по проблеме исследования; </a:t>
            </a:r>
            <a:endParaRPr lang="ru-RU" sz="2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ru-RU" sz="22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констатирующий </a:t>
            </a:r>
            <a:r>
              <a:rPr lang="ru-RU" sz="22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эксперимент </a:t>
            </a:r>
            <a:r>
              <a:rPr lang="ru-RU" sz="22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при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проведении констатирующего эксперимента 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были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использованы общепринятые  в логопедии методы и приемы обследования словообразования, представленные  в работах О.Е .Грибовой, Р.Е . Левиной, А .В.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Мамаевой, Т.Б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. Филичевой, Г.В. Чиркиной. Стимульный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материал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О.Б.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Иншаковой.</a:t>
            </a:r>
            <a:endParaRPr lang="ru-RU" sz="2200" i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ClrTx/>
              <a:buFont typeface="Wingdings" panose="05000000000000000000" pitchFamily="2" charset="2"/>
              <a:buChar char="v"/>
            </a:pPr>
            <a:r>
              <a:rPr lang="ru-RU" sz="22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обработка данных </a:t>
            </a:r>
            <a:r>
              <a:rPr lang="ru-RU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количественный </a:t>
            </a:r>
            <a:r>
              <a:rPr lang="ru-RU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качественный </a:t>
            </a:r>
            <a:r>
              <a:rPr lang="ru-RU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анализ полученных данных. </a:t>
            </a:r>
            <a:endParaRPr lang="ru-RU" sz="2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9750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5177" y="944880"/>
            <a:ext cx="9297989" cy="5547361"/>
          </a:xfrm>
        </p:spPr>
        <p:txBody>
          <a:bodyPr>
            <a:normAutofit fontScale="92500" lnSpcReduction="20000"/>
          </a:bodyPr>
          <a:lstStyle/>
          <a:p>
            <a:r>
              <a:rPr lang="ru-RU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База исследования: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м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униципальное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автономное дошкольное образовательное учреждение «Детский сад комбинированного вида №15</a:t>
            </a:r>
            <a:r>
              <a:rPr lang="ru-RU" sz="2400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i="1" dirty="0" smtClean="0">
                <a:latin typeface="Arial" pitchFamily="34" charset="0"/>
                <a:cs typeface="Arial" pitchFamily="34" charset="0"/>
              </a:rPr>
              <a:t>«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Сибирячок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» г.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Канска.</a:t>
            </a:r>
          </a:p>
          <a:p>
            <a:pPr marL="0" indent="0">
              <a:buNone/>
            </a:pP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altLang="ru-RU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Участники </a:t>
            </a:r>
            <a:r>
              <a:rPr lang="ru-RU" altLang="ru-RU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экспериментального </a:t>
            </a:r>
            <a:r>
              <a:rPr lang="ru-RU" altLang="ru-RU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исследования: </a:t>
            </a:r>
            <a:r>
              <a:rPr lang="ru-RU" altLang="ru-RU" sz="2400" dirty="0">
                <a:latin typeface="Arial" pitchFamily="34" charset="0"/>
                <a:cs typeface="Arial" pitchFamily="34" charset="0"/>
              </a:rPr>
              <a:t>д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ля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проведения эксперимента  было организованно две  группы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marL="0" indent="0">
              <a:buNone/>
              <a:defRPr/>
            </a:pPr>
            <a:r>
              <a:rPr lang="ru-RU" sz="2400" dirty="0">
                <a:latin typeface="Arial" pitchFamily="34" charset="0"/>
                <a:cs typeface="Arial" pitchFamily="34" charset="0"/>
              </a:rPr>
              <a:t>Характер нарушения: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ru-RU" sz="2400" dirty="0">
                <a:latin typeface="Arial" pitchFamily="34" charset="0"/>
                <a:cs typeface="Arial" pitchFamily="34" charset="0"/>
              </a:rPr>
              <a:t>экспериментальная группа  –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общее нарушение речи</a:t>
            </a:r>
            <a:r>
              <a:rPr lang="en-US" altLang="ru-RU" sz="2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III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уровня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;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ru-RU" sz="2400" dirty="0">
                <a:latin typeface="Arial" pitchFamily="34" charset="0"/>
                <a:cs typeface="Arial" pitchFamily="34" charset="0"/>
              </a:rPr>
              <a:t>контрольная группа - норма  речевого развития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  <a:defRPr/>
            </a:pP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Методика обследования: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были использованы общепринятые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  в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логопедии методы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и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приемы обследования словообразования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представленные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  в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работа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 х О.Е .Грибовой, Р.Е .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Левиной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, А .В.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Мамаевой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[42], Т.Б.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Филичевой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, Г.В. Чиркиной. 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ru-RU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ru-RU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ru-RU" alt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7430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200" b="1" dirty="0" smtClean="0">
                <a:latin typeface="Arial" pitchFamily="34" charset="0"/>
                <a:cs typeface="Arial" pitchFamily="34" charset="0"/>
              </a:rPr>
              <a:t>Задание</a:t>
            </a:r>
            <a:endParaRPr lang="ru-RU" sz="2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образование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  названия детеныше й животных; </a:t>
            </a:r>
          </a:p>
          <a:p>
            <a:pPr>
              <a:defRPr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образование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  относительных прилагательных; </a:t>
            </a:r>
          </a:p>
          <a:p>
            <a:pPr>
              <a:defRPr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образование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  притяжательных прилагательных; </a:t>
            </a:r>
          </a:p>
          <a:p>
            <a:pPr>
              <a:defRPr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образование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  существительных с уменьшительно-ласкательными суффикса ми; </a:t>
            </a:r>
          </a:p>
          <a:p>
            <a:pPr>
              <a:defRPr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образование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  глаголов с помощью приставок; </a:t>
            </a:r>
          </a:p>
          <a:p>
            <a:pPr>
              <a:defRPr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образование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  слов, обозначающих профессию, с помощью суффиксов.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5017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3919" y="-50080"/>
            <a:ext cx="8911687" cy="1204690"/>
          </a:xfrm>
        </p:spPr>
        <p:txBody>
          <a:bodyPr>
            <a:normAutofit/>
          </a:bodyPr>
          <a:lstStyle/>
          <a:p>
            <a:pPr algn="ctr"/>
            <a:r>
              <a:rPr lang="ru-RU" altLang="ru-RU" sz="2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Результаты исследования навыков словообразования старших дошкольников. </a:t>
            </a:r>
            <a:r>
              <a:rPr lang="ru-RU" altLang="ru-RU" sz="2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altLang="ru-RU" sz="2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474140634"/>
              </p:ext>
            </p:extLst>
          </p:nvPr>
        </p:nvGraphicFramePr>
        <p:xfrm>
          <a:off x="1114926" y="938462"/>
          <a:ext cx="9388642" cy="55224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37621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Аспект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0B5AB586-D108-4FC1-8368-649FE654B894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1962</TotalTime>
  <Words>394</Words>
  <Application>Microsoft Office PowerPoint</Application>
  <PresentationFormat>Произвольный</PresentationFormat>
  <Paragraphs>108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17</vt:i4>
      </vt:variant>
    </vt:vector>
  </HeadingPairs>
  <TitlesOfParts>
    <vt:vector size="19" baseType="lpstr">
      <vt:lpstr>Тема Office</vt:lpstr>
      <vt:lpstr>Аспект</vt:lpstr>
      <vt:lpstr> Выпускная квалификационная работа  ОСОБЕННОСТИ СФОРМИРОВАННОСТИ СЛОВООБАЗОВАТЕЛЬНЫХ НАВЫКОВ У СТАРШИХ ДОШКОЛЬНИКОВ С ОБЩИМ НЕДОРАЗВИТЕМ РЕЧИ III УРОВНЯ  </vt:lpstr>
      <vt:lpstr>Актуальность </vt:lpstr>
      <vt:lpstr>Презентация PowerPoint</vt:lpstr>
      <vt:lpstr>Гипотеза исследования.</vt:lpstr>
      <vt:lpstr>Презентация PowerPoint</vt:lpstr>
      <vt:lpstr>Презентация PowerPoint</vt:lpstr>
      <vt:lpstr>Презентация PowerPoint</vt:lpstr>
      <vt:lpstr>Задание</vt:lpstr>
      <vt:lpstr>Результаты исследования навыков словообразования старших дошкольников.  </vt:lpstr>
      <vt:lpstr>Особенности сформированности навык словообразования у старших дошкольников с общим недоразвитием речи III уровня.</vt:lpstr>
      <vt:lpstr>Направления работы.</vt:lpstr>
      <vt:lpstr>Игры на формирование  навыка  образования существительных с уменьшительно-ласка тельными суффикса ми. </vt:lpstr>
      <vt:lpstr>Игры на формирование  навыка  образования глаголов с помощью приставок. </vt:lpstr>
      <vt:lpstr>Игры на формирование  навыка  образования относительных прилагательных. </vt:lpstr>
      <vt:lpstr>Игры на формирование  навыка  образования слов, обозначающих профессию, с помощью суффиксов. </vt:lpstr>
      <vt:lpstr>Игры на формирование  навыка  образования притяжательных прилагательных. 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Алина Дюкарева</dc:creator>
  <cp:lastModifiedBy>user</cp:lastModifiedBy>
  <cp:revision>91</cp:revision>
  <dcterms:created xsi:type="dcterms:W3CDTF">2020-04-23T14:45:59Z</dcterms:created>
  <dcterms:modified xsi:type="dcterms:W3CDTF">2020-06-06T16:20:26Z</dcterms:modified>
</cp:coreProperties>
</file>