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32"/>
  </p:notesMasterIdLst>
  <p:sldIdLst>
    <p:sldId id="256" r:id="rId2"/>
    <p:sldId id="258" r:id="rId3"/>
    <p:sldId id="259" r:id="rId4"/>
    <p:sldId id="260" r:id="rId5"/>
    <p:sldId id="261"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57"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1014" y="-53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C07746-C069-4B9F-B80D-72FDF0D4A86F}" type="datetimeFigureOut">
              <a:rPr lang="en-US" smtClean="0"/>
              <a:pPr/>
              <a:t>10/24/2018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923E90-7432-43D5-9135-87293C5AE90F}" type="slidenum">
              <a:rPr lang="en-US" smtClean="0"/>
              <a:pPr/>
              <a:t>‹#›</a:t>
            </a:fld>
            <a:endParaRPr lang="en-US"/>
          </a:p>
        </p:txBody>
      </p:sp>
    </p:spTree>
    <p:extLst>
      <p:ext uri="{BB962C8B-B14F-4D97-AF65-F5344CB8AC3E}">
        <p14:creationId xmlns:p14="http://schemas.microsoft.com/office/powerpoint/2010/main" xmlns="" val="3691495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17" name="Нижний колонтитул 16"/>
          <p:cNvSpPr>
            <a:spLocks noGrp="1"/>
          </p:cNvSpPr>
          <p:nvPr>
            <p:ph type="ftr" sz="quarter" idx="11"/>
          </p:nvPr>
        </p:nvSpPr>
        <p:spPr/>
        <p:txBody>
          <a:bodyPr/>
          <a:lstStyle/>
          <a:p>
            <a:endParaRPr lang="en-US"/>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2BB83DDC-C6EC-446B-8644-777836B8721B}" type="slidenum">
              <a:rPr lang="en-US" smtClean="0"/>
              <a:pPr/>
              <a:t>‹#›</a:t>
            </a:fld>
            <a:endParaRPr lang="en-US"/>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BB83DDC-C6EC-446B-8644-777836B8721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BB83DDC-C6EC-446B-8644-777836B8721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2BB83DDC-C6EC-446B-8644-777836B8721B}" type="slidenum">
              <a:rPr lang="en-US" smtClean="0"/>
              <a:pPr/>
              <a:t>‹#›</a:t>
            </a:fld>
            <a:endParaRPr lang="en-US"/>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5" name="Нижний колонтитул 4"/>
          <p:cNvSpPr>
            <a:spLocks noGrp="1"/>
          </p:cNvSpPr>
          <p:nvPr>
            <p:ph type="ftr" sz="quarter" idx="11"/>
          </p:nvPr>
        </p:nvSpPr>
        <p:spPr>
          <a:xfrm>
            <a:off x="800100" y="6172200"/>
            <a:ext cx="4000500" cy="457200"/>
          </a:xfrm>
        </p:spPr>
        <p:txBody>
          <a:bodyPr/>
          <a:lstStyle/>
          <a:p>
            <a:endParaRPr lang="en-US"/>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2BB83DDC-C6EC-446B-8644-777836B8721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BB83DDC-C6EC-446B-8644-777836B8721B}" type="slidenum">
              <a:rPr lang="en-US" smtClean="0"/>
              <a:pPr/>
              <a:t>‹#›</a:t>
            </a:fld>
            <a:endParaRPr lang="en-US"/>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2BB83DDC-C6EC-446B-8644-777836B8721B}" type="slidenum">
              <a:rPr lang="en-US" smtClean="0"/>
              <a:pPr/>
              <a:t>‹#›</a:t>
            </a:fld>
            <a:endParaRPr lang="en-US"/>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2BB83DDC-C6EC-446B-8644-777836B8721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2BB83DDC-C6EC-446B-8644-777836B8721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2BB83DDC-C6EC-446B-8644-777836B8721B}" type="slidenum">
              <a:rPr lang="en-US" smtClean="0"/>
              <a:pPr/>
              <a:t>‹#›</a:t>
            </a:fld>
            <a:endParaRPr lang="en-US"/>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D70D773-8199-4305-A6E8-F88E28EC9BAA}" type="datetimeFigureOut">
              <a:rPr lang="en-US" smtClean="0"/>
              <a:pPr/>
              <a:t>10/24/2018</a:t>
            </a:fld>
            <a:endParaRPr lang="en-US"/>
          </a:p>
        </p:txBody>
      </p:sp>
      <p:sp>
        <p:nvSpPr>
          <p:cNvPr id="6" name="Нижний колонтитул 5"/>
          <p:cNvSpPr>
            <a:spLocks noGrp="1"/>
          </p:cNvSpPr>
          <p:nvPr>
            <p:ph type="ftr" sz="quarter" idx="11"/>
          </p:nvPr>
        </p:nvSpPr>
        <p:spPr>
          <a:xfrm>
            <a:off x="914400" y="6172200"/>
            <a:ext cx="3886200" cy="457200"/>
          </a:xfrm>
        </p:spPr>
        <p:txBody>
          <a:bodyPr/>
          <a:lstStyle/>
          <a:p>
            <a:endParaRPr lang="en-US"/>
          </a:p>
        </p:txBody>
      </p:sp>
      <p:sp>
        <p:nvSpPr>
          <p:cNvPr id="7" name="Номер слайда 6"/>
          <p:cNvSpPr>
            <a:spLocks noGrp="1"/>
          </p:cNvSpPr>
          <p:nvPr>
            <p:ph type="sldNum" sz="quarter" idx="12"/>
          </p:nvPr>
        </p:nvSpPr>
        <p:spPr>
          <a:xfrm>
            <a:off x="146304" y="6208776"/>
            <a:ext cx="457200" cy="457200"/>
          </a:xfrm>
        </p:spPr>
        <p:txBody>
          <a:bodyPr/>
          <a:lstStyle/>
          <a:p>
            <a:fld id="{2BB83DDC-C6EC-446B-8644-777836B8721B}" type="slidenum">
              <a:rPr lang="en-US" smtClean="0"/>
              <a:pPr/>
              <a:t>‹#›</a:t>
            </a:fld>
            <a:endParaRPr lang="en-US"/>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D70D773-8199-4305-A6E8-F88E28EC9BAA}" type="datetimeFigureOut">
              <a:rPr lang="en-US" smtClean="0"/>
              <a:pPr/>
              <a:t>10/24/2018</a:t>
            </a:fld>
            <a:endParaRPr lang="en-US"/>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BB83DDC-C6EC-446B-8644-777836B8721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11960" y="4005064"/>
            <a:ext cx="4680520" cy="2520280"/>
          </a:xfrm>
          <a:ln>
            <a:noFill/>
          </a:ln>
        </p:spPr>
        <p:txBody>
          <a:bodyPr>
            <a:noAutofit/>
          </a:bodyPr>
          <a:lstStyle/>
          <a:p>
            <a:pPr algn="l"/>
            <a:r>
              <a:rPr lang="ru-RU" sz="1800" b="1" i="1" dirty="0" smtClean="0">
                <a:solidFill>
                  <a:schemeClr val="tx1"/>
                </a:solidFill>
                <a:latin typeface="+mj-lt"/>
              </a:rPr>
              <a:t>Наталья Федоровна Яковлева, </a:t>
            </a:r>
          </a:p>
          <a:p>
            <a:pPr algn="l"/>
            <a:r>
              <a:rPr lang="ru-RU" sz="1800" b="1" i="1" dirty="0" smtClean="0">
                <a:solidFill>
                  <a:schemeClr val="tx1"/>
                </a:solidFill>
                <a:latin typeface="+mj-lt"/>
              </a:rPr>
              <a:t>канд. </a:t>
            </a:r>
            <a:r>
              <a:rPr lang="ru-RU" sz="1800" b="1" i="1" dirty="0" err="1" smtClean="0">
                <a:solidFill>
                  <a:schemeClr val="tx1"/>
                </a:solidFill>
                <a:latin typeface="+mj-lt"/>
              </a:rPr>
              <a:t>пед</a:t>
            </a:r>
            <a:r>
              <a:rPr lang="ru-RU" sz="1800" b="1" i="1" dirty="0" smtClean="0">
                <a:solidFill>
                  <a:schemeClr val="tx1"/>
                </a:solidFill>
                <a:latin typeface="+mj-lt"/>
              </a:rPr>
              <a:t>. наук, доцент, зав. научно-исследовательской лабораторией </a:t>
            </a:r>
          </a:p>
          <a:p>
            <a:pPr algn="l"/>
            <a:r>
              <a:rPr lang="ru-RU" sz="1800" b="1" i="1" dirty="0" smtClean="0">
                <a:solidFill>
                  <a:schemeClr val="tx1"/>
                </a:solidFill>
                <a:latin typeface="+mj-lt"/>
              </a:rPr>
              <a:t>им. М.И. Шиловой </a:t>
            </a:r>
          </a:p>
          <a:p>
            <a:pPr algn="l"/>
            <a:r>
              <a:rPr lang="ru-RU" sz="1800" b="1" i="1" dirty="0" smtClean="0">
                <a:solidFill>
                  <a:schemeClr val="tx1"/>
                </a:solidFill>
                <a:latin typeface="+mj-lt"/>
              </a:rPr>
              <a:t>«Подготовка педагога к духовно-нравственному воспитанию нового поколения сибиряков» КГПУ им. В.П. Астафьева</a:t>
            </a:r>
            <a:endParaRPr lang="en-US" sz="1800" b="1" i="1" dirty="0">
              <a:solidFill>
                <a:schemeClr val="tx1"/>
              </a:solidFill>
              <a:latin typeface="+mj-lt"/>
            </a:endParaRPr>
          </a:p>
        </p:txBody>
      </p:sp>
      <p:sp>
        <p:nvSpPr>
          <p:cNvPr id="2" name="Title 1"/>
          <p:cNvSpPr>
            <a:spLocks noGrp="1"/>
          </p:cNvSpPr>
          <p:nvPr>
            <p:ph type="ctrTitle"/>
          </p:nvPr>
        </p:nvSpPr>
        <p:spPr>
          <a:xfrm>
            <a:off x="179512" y="1484784"/>
            <a:ext cx="8964488" cy="1944216"/>
          </a:xfrm>
        </p:spPr>
        <p:txBody>
          <a:bodyPr>
            <a:normAutofit fontScale="90000"/>
          </a:bodyPr>
          <a:lstStyle/>
          <a:p>
            <a:r>
              <a:rPr lang="ru-RU" sz="2700" b="1" dirty="0" smtClean="0"/>
              <a:t>Технология социально-педагогической поддержки семей и детей в трудной жизненной ситуации, связанной с религиозным экстремизмом и терроризмом. Часть 3.</a:t>
            </a:r>
            <a:r>
              <a:rPr lang="ru-RU" b="1" dirty="0" smtClean="0"/>
              <a:t/>
            </a:r>
            <a:br>
              <a:rPr lang="ru-RU" b="1" dirty="0" smtClean="0"/>
            </a:br>
            <a:endParaRPr lang="en-US" b="1" i="1" u="sng" spc="-300" dirty="0">
              <a:ln w="6350">
                <a:solidFill>
                  <a:schemeClr val="accent6">
                    <a:lumMod val="50000"/>
                  </a:schemeClr>
                </a:solidFill>
              </a:ln>
              <a:solidFill>
                <a:schemeClr val="accent1">
                  <a:lumMod val="60000"/>
                  <a:lumOff val="40000"/>
                </a:schemeClr>
              </a:solidFill>
            </a:endParaRPr>
          </a:p>
        </p:txBody>
      </p:sp>
      <p:sp>
        <p:nvSpPr>
          <p:cNvPr id="9" name="Subtitle 2"/>
          <p:cNvSpPr txBox="1">
            <a:spLocks/>
          </p:cNvSpPr>
          <p:nvPr/>
        </p:nvSpPr>
        <p:spPr>
          <a:xfrm>
            <a:off x="323528" y="332656"/>
            <a:ext cx="4464496" cy="648072"/>
          </a:xfrm>
          <a:prstGeom prst="rect">
            <a:avLst/>
          </a:prstGeom>
          <a:ln>
            <a:noFill/>
          </a:ln>
        </p:spPr>
        <p:txBody>
          <a:bodyPr>
            <a:normAutofit/>
          </a:bodyPr>
          <a:lstStyle/>
          <a:p>
            <a:pPr marL="0" marR="0" lvl="0" indent="0" algn="l" defTabSz="914400" rtl="0" eaLnBrk="1" fontAlgn="auto" latinLnBrk="0" hangingPunct="1">
              <a:lnSpc>
                <a:spcPct val="100000"/>
              </a:lnSpc>
              <a:spcBef>
                <a:spcPts val="580"/>
              </a:spcBef>
              <a:spcAft>
                <a:spcPts val="0"/>
              </a:spcAft>
              <a:buClr>
                <a:schemeClr val="accent1"/>
              </a:buClr>
              <a:buSzPct val="85000"/>
              <a:buFont typeface="Wingdings 2"/>
              <a:buNone/>
              <a:tabLst/>
              <a:defRPr/>
            </a:pPr>
            <a:r>
              <a:rPr kumimoji="0" lang="ru-RU" sz="2600" b="1" i="1" u="none" strike="noStrike" kern="1200" cap="none" spc="0" normalizeH="0" baseline="0" noProof="0" dirty="0" smtClean="0">
                <a:ln>
                  <a:noFill/>
                </a:ln>
                <a:solidFill>
                  <a:schemeClr val="tx1"/>
                </a:solidFill>
                <a:effectLst/>
                <a:uLnTx/>
                <a:uFillTx/>
                <a:latin typeface="+mj-lt"/>
                <a:ea typeface="+mn-ea"/>
                <a:cs typeface="+mn-cs"/>
              </a:rPr>
              <a:t>Учебная презентация</a:t>
            </a:r>
            <a:endParaRPr kumimoji="0" lang="en-US" sz="2600" b="1" i="1"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fontScale="92500"/>
          </a:bodyPr>
          <a:lstStyle/>
          <a:p>
            <a:r>
              <a:rPr lang="ru-RU" sz="2000" b="1" dirty="0" smtClean="0">
                <a:latin typeface="+mj-lt"/>
              </a:rPr>
              <a:t>5.  Уход</a:t>
            </a:r>
            <a:r>
              <a:rPr lang="ru-RU" sz="2000" dirty="0" smtClean="0">
                <a:latin typeface="+mj-lt"/>
              </a:rPr>
              <a:t/>
            </a:r>
            <a:br>
              <a:rPr lang="ru-RU" sz="2000" dirty="0" smtClean="0">
                <a:latin typeface="+mj-lt"/>
              </a:rPr>
            </a:br>
            <a:r>
              <a:rPr lang="ru-RU" sz="2000" dirty="0" smtClean="0">
                <a:latin typeface="+mj-lt"/>
              </a:rPr>
              <a:t>Стратегия ухода отличается стремлением уйти от конфликта. Она характеризуется низким уровнем направленности на личные интересы и интересы соперника и является взаимной. Это по сути дела взаимная уступка.</a:t>
            </a:r>
            <a:br>
              <a:rPr lang="ru-RU" sz="2000" dirty="0" smtClean="0">
                <a:latin typeface="+mj-lt"/>
              </a:rPr>
            </a:br>
            <a:r>
              <a:rPr lang="ru-RU" sz="2000" dirty="0" smtClean="0">
                <a:latin typeface="+mj-lt"/>
              </a:rPr>
              <a:t>При анализе данной стратегии важно учитывать два варианта ее проявления:</a:t>
            </a:r>
            <a:br>
              <a:rPr lang="ru-RU" sz="2000" dirty="0" smtClean="0">
                <a:latin typeface="+mj-lt"/>
              </a:rPr>
            </a:br>
            <a:r>
              <a:rPr lang="ru-RU" sz="2000" b="1" dirty="0" smtClean="0">
                <a:latin typeface="+mj-lt"/>
              </a:rPr>
              <a:t>1) </a:t>
            </a:r>
            <a:r>
              <a:rPr lang="ru-RU" sz="2000" dirty="0" smtClean="0">
                <a:latin typeface="+mj-lt"/>
              </a:rPr>
              <a:t>когда предмет конфликта не имеет существенного значения ни для одного из субъектов и адекватно отражен в образах конфликтной ситуации;</a:t>
            </a:r>
            <a:br>
              <a:rPr lang="ru-RU" sz="2000" dirty="0" smtClean="0">
                <a:latin typeface="+mj-lt"/>
              </a:rPr>
            </a:br>
            <a:r>
              <a:rPr lang="ru-RU" sz="2000" b="1" dirty="0" smtClean="0">
                <a:latin typeface="+mj-lt"/>
              </a:rPr>
              <a:t>2) </a:t>
            </a:r>
            <a:r>
              <a:rPr lang="ru-RU" sz="2000" dirty="0" smtClean="0">
                <a:latin typeface="+mj-lt"/>
              </a:rPr>
              <a:t>когда предмет спора имеет существенное значение для одной или обеих сторон, но занижен в образах конфликтной ситуации, то есть субъекты конфликтного взаимодействия воспринимают предмет конфликта как несущественный.</a:t>
            </a:r>
          </a:p>
          <a:p>
            <a:r>
              <a:rPr lang="ru-RU" sz="2000" dirty="0" smtClean="0">
                <a:latin typeface="+mj-lt"/>
              </a:rPr>
              <a:t>В первом случае стратегией ухода конфликт исчерпывается, а во втором случае он может иметь рецидив.</a:t>
            </a:r>
            <a:br>
              <a:rPr lang="ru-RU" sz="2000" dirty="0" smtClean="0">
                <a:latin typeface="+mj-lt"/>
              </a:rPr>
            </a:br>
            <a:r>
              <a:rPr lang="ru-RU" sz="2000" dirty="0" smtClean="0">
                <a:latin typeface="+mj-lt"/>
              </a:rPr>
              <a:t>Межличностные отношения при выборе данной стратегии не подвергаются серьезным изменениям.</a:t>
            </a:r>
          </a:p>
          <a:p>
            <a:r>
              <a:rPr lang="ru-RU" sz="2000" b="1" dirty="0" smtClean="0">
                <a:latin typeface="+mj-lt"/>
              </a:rPr>
              <a:t> </a:t>
            </a:r>
            <a:endParaRPr lang="ru-RU" sz="2000" dirty="0" smtClean="0">
              <a:latin typeface="+mj-lt"/>
            </a:endParaRPr>
          </a:p>
          <a:p>
            <a:endParaRPr lang="ru-RU" dirty="0" smtClean="0"/>
          </a:p>
        </p:txBody>
      </p:sp>
      <p:sp>
        <p:nvSpPr>
          <p:cNvPr id="2" name="Заголовок 1"/>
          <p:cNvSpPr>
            <a:spLocks noGrp="1"/>
          </p:cNvSpPr>
          <p:nvPr>
            <p:ph type="title"/>
          </p:nvPr>
        </p:nvSpPr>
        <p:spPr/>
        <p:txBody>
          <a:bodyPr/>
          <a:lstStyle/>
          <a:p>
            <a:r>
              <a:rPr lang="ru-RU" dirty="0" smtClean="0"/>
              <a:t>Стили поведения в конфликте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smtClean="0"/>
          </a:p>
          <a:p>
            <a:endParaRPr lang="ru-RU" dirty="0"/>
          </a:p>
        </p:txBody>
      </p:sp>
      <p:sp>
        <p:nvSpPr>
          <p:cNvPr id="3" name="Заголовок 2"/>
          <p:cNvSpPr>
            <a:spLocks noGrp="1"/>
          </p:cNvSpPr>
          <p:nvPr>
            <p:ph type="title"/>
          </p:nvPr>
        </p:nvSpPr>
        <p:spPr/>
        <p:txBody>
          <a:bodyPr>
            <a:normAutofit/>
          </a:bodyPr>
          <a:lstStyle/>
          <a:p>
            <a:pPr algn="ctr"/>
            <a:r>
              <a:rPr lang="ru-RU" sz="2400" dirty="0" smtClean="0"/>
              <a:t>Практикум. Задание 1.Дайте самооценку своему поведению в конфликте</a:t>
            </a:r>
            <a:endParaRPr lang="ru-RU" sz="2400" dirty="0"/>
          </a:p>
        </p:txBody>
      </p:sp>
      <p:pic>
        <p:nvPicPr>
          <p:cNvPr id="4" name="Рисунок 3" descr="График.jpg"/>
          <p:cNvPicPr>
            <a:picLocks noChangeAspect="1"/>
          </p:cNvPicPr>
          <p:nvPr/>
        </p:nvPicPr>
        <p:blipFill>
          <a:blip r:embed="rId2" cstate="print"/>
          <a:stretch>
            <a:fillRect/>
          </a:stretch>
        </p:blipFill>
        <p:spPr>
          <a:xfrm>
            <a:off x="642910" y="1428736"/>
            <a:ext cx="7715304" cy="4572032"/>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smtClean="0"/>
          </a:p>
          <a:p>
            <a:endParaRPr lang="ru-RU" dirty="0"/>
          </a:p>
        </p:txBody>
      </p:sp>
      <p:sp>
        <p:nvSpPr>
          <p:cNvPr id="3" name="Заголовок 2"/>
          <p:cNvSpPr>
            <a:spLocks noGrp="1"/>
          </p:cNvSpPr>
          <p:nvPr>
            <p:ph type="title"/>
          </p:nvPr>
        </p:nvSpPr>
        <p:spPr/>
        <p:txBody>
          <a:bodyPr>
            <a:normAutofit fontScale="90000"/>
          </a:bodyPr>
          <a:lstStyle/>
          <a:p>
            <a:pPr algn="ctr"/>
            <a:r>
              <a:rPr lang="ru-RU" sz="2800" dirty="0" smtClean="0"/>
              <a:t>Практикум. Задание 2. Оцените свое поведение в конфликте с помощью методики Томаса</a:t>
            </a:r>
            <a:endParaRPr lang="ru-RU" sz="2800" dirty="0"/>
          </a:p>
        </p:txBody>
      </p:sp>
      <p:pic>
        <p:nvPicPr>
          <p:cNvPr id="5" name="Рисунок 4" descr="ключ.jpg"/>
          <p:cNvPicPr>
            <a:picLocks noChangeAspect="1"/>
          </p:cNvPicPr>
          <p:nvPr/>
        </p:nvPicPr>
        <p:blipFill>
          <a:blip r:embed="rId2" cstate="print"/>
          <a:stretch>
            <a:fillRect/>
          </a:stretch>
        </p:blipFill>
        <p:spPr>
          <a:xfrm>
            <a:off x="1000101" y="1285860"/>
            <a:ext cx="7072362" cy="5572140"/>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smtClean="0"/>
          </a:p>
          <a:p>
            <a:endParaRPr lang="ru-RU" dirty="0"/>
          </a:p>
        </p:txBody>
      </p:sp>
      <p:sp>
        <p:nvSpPr>
          <p:cNvPr id="3" name="Заголовок 2"/>
          <p:cNvSpPr>
            <a:spLocks noGrp="1"/>
          </p:cNvSpPr>
          <p:nvPr>
            <p:ph type="title"/>
          </p:nvPr>
        </p:nvSpPr>
        <p:spPr/>
        <p:txBody>
          <a:bodyPr>
            <a:normAutofit/>
          </a:bodyPr>
          <a:lstStyle/>
          <a:p>
            <a:pPr algn="ctr"/>
            <a:r>
              <a:rPr lang="ru-RU" sz="2800" dirty="0" smtClean="0"/>
              <a:t>Практикум. Задание 3. Нанесите данные оценки по методике Томаса </a:t>
            </a:r>
            <a:r>
              <a:rPr lang="ru-RU" sz="2800" smtClean="0"/>
              <a:t>на график.</a:t>
            </a:r>
            <a:endParaRPr lang="ru-RU" sz="2800" dirty="0"/>
          </a:p>
        </p:txBody>
      </p:sp>
      <p:pic>
        <p:nvPicPr>
          <p:cNvPr id="4" name="Рисунок 3" descr="График.jpg"/>
          <p:cNvPicPr>
            <a:picLocks noChangeAspect="1"/>
          </p:cNvPicPr>
          <p:nvPr/>
        </p:nvPicPr>
        <p:blipFill>
          <a:blip r:embed="rId2" cstate="print"/>
          <a:stretch>
            <a:fillRect/>
          </a:stretch>
        </p:blipFill>
        <p:spPr>
          <a:xfrm>
            <a:off x="642910" y="1428736"/>
            <a:ext cx="7715304" cy="457203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p:txBody>
          <a:bodyPr>
            <a:normAutofit/>
          </a:bodyPr>
          <a:lstStyle/>
          <a:p>
            <a:pPr>
              <a:buNone/>
            </a:pPr>
            <a:r>
              <a:rPr lang="ru-RU" b="1" dirty="0" smtClean="0"/>
              <a:t> </a:t>
            </a:r>
            <a:endParaRPr lang="ru-RU" dirty="0" smtClean="0"/>
          </a:p>
          <a:p>
            <a:pPr>
              <a:buNone/>
            </a:pPr>
            <a:r>
              <a:rPr lang="ru-RU" b="1" dirty="0" smtClean="0">
                <a:solidFill>
                  <a:schemeClr val="tx2">
                    <a:lumMod val="75000"/>
                  </a:schemeClr>
                </a:solidFill>
                <a:latin typeface="Constantia" pitchFamily="18" charset="0"/>
              </a:rPr>
              <a:t>1. Позы.</a:t>
            </a:r>
            <a:endParaRPr lang="ru-RU" dirty="0" smtClean="0">
              <a:solidFill>
                <a:schemeClr val="tx2">
                  <a:lumMod val="75000"/>
                </a:schemeClr>
              </a:solidFill>
              <a:latin typeface="Constantia" pitchFamily="18" charset="0"/>
            </a:endParaRPr>
          </a:p>
          <a:p>
            <a:pPr>
              <a:buNone/>
            </a:pPr>
            <a:r>
              <a:rPr lang="ru-RU" b="1" dirty="0" smtClean="0">
                <a:solidFill>
                  <a:schemeClr val="tx2">
                    <a:lumMod val="75000"/>
                  </a:schemeClr>
                </a:solidFill>
                <a:latin typeface="Constantia" pitchFamily="18" charset="0"/>
              </a:rPr>
              <a:t>2. Жесты.</a:t>
            </a:r>
            <a:endParaRPr lang="ru-RU" dirty="0" smtClean="0">
              <a:solidFill>
                <a:schemeClr val="tx2">
                  <a:lumMod val="75000"/>
                </a:schemeClr>
              </a:solidFill>
              <a:latin typeface="Constantia" pitchFamily="18" charset="0"/>
            </a:endParaRPr>
          </a:p>
          <a:p>
            <a:pPr>
              <a:buNone/>
            </a:pPr>
            <a:r>
              <a:rPr lang="ru-RU" b="1" dirty="0" smtClean="0">
                <a:solidFill>
                  <a:schemeClr val="tx2">
                    <a:lumMod val="75000"/>
                  </a:schemeClr>
                </a:solidFill>
                <a:latin typeface="Constantia" pitchFamily="18" charset="0"/>
              </a:rPr>
              <a:t>3. Речевые особенности.</a:t>
            </a:r>
            <a:endParaRPr lang="ru-RU" dirty="0" smtClean="0">
              <a:solidFill>
                <a:schemeClr val="tx2">
                  <a:lumMod val="75000"/>
                </a:schemeClr>
              </a:solidFill>
              <a:latin typeface="Constantia" pitchFamily="18" charset="0"/>
            </a:endParaRPr>
          </a:p>
          <a:p>
            <a:pPr>
              <a:buNone/>
            </a:pPr>
            <a:r>
              <a:rPr lang="ru-RU" b="1" dirty="0" smtClean="0">
                <a:solidFill>
                  <a:schemeClr val="tx2">
                    <a:lumMod val="75000"/>
                  </a:schemeClr>
                </a:solidFill>
                <a:latin typeface="Constantia" pitchFamily="18" charset="0"/>
              </a:rPr>
              <a:t>4. Дыхание.</a:t>
            </a:r>
            <a:endParaRPr lang="ru-RU" dirty="0" smtClean="0">
              <a:solidFill>
                <a:schemeClr val="tx2">
                  <a:lumMod val="75000"/>
                </a:schemeClr>
              </a:solidFill>
              <a:latin typeface="Constantia" pitchFamily="18" charset="0"/>
            </a:endParaRP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p:txBody>
          <a:bodyPr>
            <a:normAutofit fontScale="92500" lnSpcReduction="20000"/>
          </a:bodyPr>
          <a:lstStyle/>
          <a:p>
            <a:r>
              <a:rPr lang="ru-RU" dirty="0" smtClean="0">
                <a:latin typeface="Constantia" pitchFamily="18" charset="0"/>
              </a:rPr>
              <a:t> </a:t>
            </a:r>
            <a:r>
              <a:rPr lang="ru-RU" dirty="0" smtClean="0">
                <a:solidFill>
                  <a:schemeClr val="tx2">
                    <a:lumMod val="75000"/>
                  </a:schemeClr>
                </a:solidFill>
                <a:latin typeface="Constantia" pitchFamily="18" charset="0"/>
              </a:rPr>
              <a:t> Присоединение произошло, если:</a:t>
            </a:r>
          </a:p>
          <a:p>
            <a:r>
              <a:rPr lang="ru-RU" dirty="0" smtClean="0">
                <a:solidFill>
                  <a:schemeClr val="tx2">
                    <a:lumMod val="75000"/>
                  </a:schemeClr>
                </a:solidFill>
                <a:latin typeface="Constantia" pitchFamily="18" charset="0"/>
              </a:rPr>
              <a:t>   1) вы меняете позу и ваш партнёр, невольно подстраивается к вам, занимает такую же;</a:t>
            </a:r>
          </a:p>
          <a:p>
            <a:r>
              <a:rPr lang="ru-RU" dirty="0" smtClean="0">
                <a:solidFill>
                  <a:schemeClr val="tx2">
                    <a:lumMod val="75000"/>
                  </a:schemeClr>
                </a:solidFill>
                <a:latin typeface="Constantia" pitchFamily="18" charset="0"/>
              </a:rPr>
              <a:t>   2) ваш партнёр начинает имитировать ваши жесты и речь.</a:t>
            </a:r>
          </a:p>
          <a:p>
            <a:r>
              <a:rPr lang="ru-RU" dirty="0" smtClean="0">
                <a:solidFill>
                  <a:schemeClr val="tx2">
                    <a:lumMod val="75000"/>
                  </a:schemeClr>
                </a:solidFill>
                <a:latin typeface="Constantia" pitchFamily="18" charset="0"/>
              </a:rPr>
              <a:t>   Если вы убедились в том, что оба этих параметра сработали, то можете сделать вывод: вы интересны, к вам испытывают внутреннюю симпатию, вы имеете шанс на успех.</a:t>
            </a:r>
          </a:p>
          <a:p>
            <a:endParaRPr lang="ru-RU" dirty="0" smtClean="0"/>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57200" y="1600200"/>
            <a:ext cx="8229600" cy="5043510"/>
          </a:xfrm>
        </p:spPr>
        <p:txBody>
          <a:bodyPr>
            <a:normAutofit fontScale="62500" lnSpcReduction="20000"/>
          </a:bodyPr>
          <a:lstStyle/>
          <a:p>
            <a:r>
              <a:rPr lang="ru-RU" u="sng" dirty="0" smtClean="0">
                <a:solidFill>
                  <a:schemeClr val="tx2">
                    <a:lumMod val="75000"/>
                  </a:schemeClr>
                </a:solidFill>
                <a:latin typeface="Constantia" pitchFamily="18" charset="0"/>
              </a:rPr>
              <a:t>Прием «Ведение»</a:t>
            </a:r>
            <a:endParaRPr lang="ru-RU"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"Ведение" представляет собой такой способ взаимодействия, при котором ваш оппонент, не осознавая того, склонен принимать вашу сторону без какой-либо критики или сопротивления.</a:t>
            </a:r>
          </a:p>
          <a:p>
            <a:r>
              <a:rPr lang="ru-RU" dirty="0" smtClean="0">
                <a:solidFill>
                  <a:schemeClr val="tx2">
                    <a:lumMod val="75000"/>
                  </a:schemeClr>
                </a:solidFill>
                <a:latin typeface="Constantia" pitchFamily="18" charset="0"/>
              </a:rPr>
              <a:t>   Когда вы проверяете, насколько эффективным оказывается ваше присоединение (и при этом убеждаетесь, что оно эффективно), то уже, по сути, "ведёте" своего партнёра.</a:t>
            </a:r>
          </a:p>
          <a:p>
            <a:r>
              <a:rPr lang="ru-RU" dirty="0" smtClean="0">
                <a:solidFill>
                  <a:schemeClr val="tx2">
                    <a:lumMod val="75000"/>
                  </a:schemeClr>
                </a:solidFill>
                <a:latin typeface="Constantia" pitchFamily="18" charset="0"/>
              </a:rPr>
              <a:t>   Постарайтесь удерживать это ведение, фиксируя его готовность менять своё поведение в зависимости от вашего.</a:t>
            </a:r>
          </a:p>
          <a:p>
            <a:r>
              <a:rPr lang="ru-RU" dirty="0" smtClean="0">
                <a:solidFill>
                  <a:schemeClr val="tx2">
                    <a:lumMod val="75000"/>
                  </a:schemeClr>
                </a:solidFill>
                <a:latin typeface="Constantia" pitchFamily="18" charset="0"/>
              </a:rPr>
              <a:t> </a:t>
            </a:r>
            <a:r>
              <a:rPr lang="ru-RU" i="1" dirty="0" smtClean="0">
                <a:solidFill>
                  <a:schemeClr val="tx2">
                    <a:lumMod val="75000"/>
                  </a:schemeClr>
                </a:solidFill>
                <a:latin typeface="Constantia" pitchFamily="18" charset="0"/>
              </a:rPr>
              <a:t>Если ваш партнёр неосознанно имитирует ("отражает") ваши позы, жесты, особенности речи, то тем самым он бессознательно подчёркивает своё согласие с вашим поведением. А соглашаясь с ним, он согласится и с вашими мыслями, словами, предложениями и установками".</a:t>
            </a:r>
            <a:r>
              <a:rPr lang="ru-RU" dirty="0" smtClean="0">
                <a:solidFill>
                  <a:schemeClr val="tx2">
                    <a:lumMod val="75000"/>
                  </a:schemeClr>
                </a:solidFill>
                <a:latin typeface="Constantia" pitchFamily="18" charset="0"/>
              </a:rPr>
              <a:t>   </a:t>
            </a:r>
          </a:p>
          <a:p>
            <a:r>
              <a:rPr lang="ru-RU" dirty="0" smtClean="0">
                <a:solidFill>
                  <a:schemeClr val="tx2">
                    <a:lumMod val="75000"/>
                  </a:schemeClr>
                </a:solidFill>
                <a:latin typeface="Constantia" pitchFamily="18" charset="0"/>
              </a:rPr>
              <a:t> Именно в этот момент постарайтесь осуществить свои намерения, которые могут быть связаны с тем человеком, в котором вы заинтересованы.</a:t>
            </a:r>
          </a:p>
          <a:p>
            <a:endParaRPr lang="ru-RU" dirty="0" smtClean="0"/>
          </a:p>
          <a:p>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57200" y="1600200"/>
            <a:ext cx="8229600" cy="4829196"/>
          </a:xfrm>
        </p:spPr>
        <p:txBody>
          <a:bodyPr>
            <a:normAutofit fontScale="70000" lnSpcReduction="20000"/>
          </a:bodyPr>
          <a:lstStyle/>
          <a:p>
            <a:r>
              <a:rPr lang="ru-RU" dirty="0" smtClean="0">
                <a:solidFill>
                  <a:schemeClr val="tx2">
                    <a:lumMod val="75000"/>
                  </a:schemeClr>
                </a:solidFill>
                <a:latin typeface="Constantia" pitchFamily="18" charset="0"/>
              </a:rPr>
              <a:t> Прием  </a:t>
            </a:r>
            <a:r>
              <a:rPr lang="ru-RU" u="sng" dirty="0" smtClean="0">
                <a:solidFill>
                  <a:schemeClr val="tx2">
                    <a:lumMod val="75000"/>
                  </a:schemeClr>
                </a:solidFill>
                <a:latin typeface="Constantia" pitchFamily="18" charset="0"/>
              </a:rPr>
              <a:t>"Якорь"</a:t>
            </a:r>
            <a:endParaRPr lang="ru-RU"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Человек занимается своими повседневными делами, он включен в процесс той или иной деятельности, но вдруг совершенно неожиданно для себя начинает испытывать наплыв приятных переживаний, недоумевая по поводу их появления. Чуть позже он осознаёт, что рядом звучит музыка, которую он слышал когда-то, быть может, несколько лет назад. Память возвращает его в ту ситуацию, когда он чувствовал себя счастливым, безмятежным, благополучным. И именно в этот момент он слышал эту мелодию. Прошло время. Его чувства забылись, но в настоящий момент он непроизвольно извлёк их из своей памяти и вновь пережил. Сработал механизм, который называется "якорем".</a:t>
            </a:r>
          </a:p>
          <a:p>
            <a:r>
              <a:rPr lang="ru-RU" dirty="0" smtClean="0">
                <a:solidFill>
                  <a:schemeClr val="tx2">
                    <a:lumMod val="75000"/>
                  </a:schemeClr>
                </a:solidFill>
                <a:latin typeface="Constantia" pitchFamily="18" charset="0"/>
              </a:rPr>
              <a:t>   Таким образом, "якорь" можно определить как способность одного из элементов переживания вызвать все переживания в целом.</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p:txBody>
          <a:bodyPr>
            <a:normAutofit fontScale="70000" lnSpcReduction="20000"/>
          </a:bodyPr>
          <a:lstStyle/>
          <a:p>
            <a:r>
              <a:rPr lang="ru-RU" dirty="0" smtClean="0">
                <a:solidFill>
                  <a:schemeClr val="tx2">
                    <a:lumMod val="75000"/>
                  </a:schemeClr>
                </a:solidFill>
                <a:latin typeface="Constantia" pitchFamily="18" charset="0"/>
              </a:rPr>
              <a:t>Якоря визуальные (картинки), </a:t>
            </a:r>
            <a:r>
              <a:rPr lang="ru-RU" dirty="0" err="1" smtClean="0">
                <a:solidFill>
                  <a:schemeClr val="tx2">
                    <a:lumMod val="75000"/>
                  </a:schemeClr>
                </a:solidFill>
                <a:latin typeface="Constantia" pitchFamily="18" charset="0"/>
              </a:rPr>
              <a:t>аудиальные</a:t>
            </a:r>
            <a:r>
              <a:rPr lang="ru-RU" dirty="0" smtClean="0">
                <a:solidFill>
                  <a:schemeClr val="tx2">
                    <a:lumMod val="75000"/>
                  </a:schemeClr>
                </a:solidFill>
                <a:latin typeface="Constantia" pitchFamily="18" charset="0"/>
              </a:rPr>
              <a:t> (музыка), кинестетические (прикосновения). </a:t>
            </a:r>
          </a:p>
          <a:p>
            <a:r>
              <a:rPr lang="ru-RU" dirty="0" smtClean="0">
                <a:solidFill>
                  <a:schemeClr val="tx2">
                    <a:lumMod val="75000"/>
                  </a:schemeClr>
                </a:solidFill>
                <a:latin typeface="Constantia" pitchFamily="18" charset="0"/>
              </a:rPr>
              <a:t>Человек бессознательно  реагирует и при помощи "якоря" возвращается  к тому приятному переживанию, которое когда-то испытал спонтанно. </a:t>
            </a:r>
          </a:p>
          <a:p>
            <a:r>
              <a:rPr lang="ru-RU" dirty="0" smtClean="0">
                <a:solidFill>
                  <a:schemeClr val="tx2">
                    <a:lumMod val="75000"/>
                  </a:schemeClr>
                </a:solidFill>
                <a:latin typeface="Constantia" pitchFamily="18" charset="0"/>
              </a:rPr>
              <a:t>Своими манипуляциями мы воздействуем на подсознание и получаем его рефлекторный ответ, на чём, в сущности, и основана действенность системы "якорей".</a:t>
            </a:r>
          </a:p>
          <a:p>
            <a:r>
              <a:rPr lang="ru-RU" dirty="0" smtClean="0">
                <a:solidFill>
                  <a:schemeClr val="tx2">
                    <a:lumMod val="75000"/>
                  </a:schemeClr>
                </a:solidFill>
                <a:latin typeface="Constantia" pitchFamily="18" charset="0"/>
              </a:rPr>
              <a:t>   При этом следует особо заметить, что избираемый вами "якорь" обязательно должен соответствовать репрезентативной системе партнёра: с </a:t>
            </a:r>
            <a:r>
              <a:rPr lang="ru-RU" dirty="0" err="1" smtClean="0">
                <a:solidFill>
                  <a:schemeClr val="tx2">
                    <a:lumMod val="75000"/>
                  </a:schemeClr>
                </a:solidFill>
                <a:latin typeface="Constantia" pitchFamily="18" charset="0"/>
              </a:rPr>
              <a:t>визуалистом</a:t>
            </a:r>
            <a:r>
              <a:rPr lang="ru-RU" dirty="0" smtClean="0">
                <a:solidFill>
                  <a:schemeClr val="tx2">
                    <a:lumMod val="75000"/>
                  </a:schemeClr>
                </a:solidFill>
                <a:latin typeface="Constantia" pitchFamily="18" charset="0"/>
              </a:rPr>
              <a:t> нужно использовать визуальный "якорь", с </a:t>
            </a:r>
            <a:r>
              <a:rPr lang="ru-RU" dirty="0" err="1" smtClean="0">
                <a:solidFill>
                  <a:schemeClr val="tx2">
                    <a:lumMod val="75000"/>
                  </a:schemeClr>
                </a:solidFill>
                <a:latin typeface="Constantia" pitchFamily="18" charset="0"/>
              </a:rPr>
              <a:t>аудиалистом</a:t>
            </a:r>
            <a:r>
              <a:rPr lang="ru-RU" dirty="0" smtClean="0">
                <a:solidFill>
                  <a:schemeClr val="tx2">
                    <a:lumMod val="75000"/>
                  </a:schemeClr>
                </a:solidFill>
                <a:latin typeface="Constantia" pitchFamily="18" charset="0"/>
              </a:rPr>
              <a:t> - </a:t>
            </a:r>
            <a:r>
              <a:rPr lang="ru-RU" dirty="0" err="1" smtClean="0">
                <a:solidFill>
                  <a:schemeClr val="tx2">
                    <a:lumMod val="75000"/>
                  </a:schemeClr>
                </a:solidFill>
                <a:latin typeface="Constantia" pitchFamily="18" charset="0"/>
              </a:rPr>
              <a:t>аудиальный</a:t>
            </a:r>
            <a:r>
              <a:rPr lang="ru-RU" dirty="0" smtClean="0">
                <a:solidFill>
                  <a:schemeClr val="tx2">
                    <a:lumMod val="75000"/>
                  </a:schemeClr>
                </a:solidFill>
                <a:latin typeface="Constantia" pitchFamily="18" charset="0"/>
              </a:rPr>
              <a:t>, </a:t>
            </a:r>
            <a:r>
              <a:rPr lang="ru-RU" dirty="0" err="1" smtClean="0">
                <a:solidFill>
                  <a:schemeClr val="tx2">
                    <a:lumMod val="75000"/>
                  </a:schemeClr>
                </a:solidFill>
                <a:latin typeface="Constantia" pitchFamily="18" charset="0"/>
              </a:rPr>
              <a:t>с</a:t>
            </a:r>
            <a:r>
              <a:rPr lang="ru-RU" dirty="0" smtClean="0">
                <a:solidFill>
                  <a:schemeClr val="tx2">
                    <a:lumMod val="75000"/>
                  </a:schemeClr>
                </a:solidFill>
                <a:latin typeface="Constantia" pitchFamily="18" charset="0"/>
              </a:rPr>
              <a:t> </a:t>
            </a:r>
            <a:r>
              <a:rPr lang="ru-RU" dirty="0" err="1" smtClean="0">
                <a:solidFill>
                  <a:schemeClr val="tx2">
                    <a:lumMod val="75000"/>
                  </a:schemeClr>
                </a:solidFill>
                <a:latin typeface="Constantia" pitchFamily="18" charset="0"/>
              </a:rPr>
              <a:t>кинестетиком</a:t>
            </a:r>
            <a:r>
              <a:rPr lang="ru-RU" dirty="0" smtClean="0">
                <a:solidFill>
                  <a:schemeClr val="tx2">
                    <a:lumMod val="75000"/>
                  </a:schemeClr>
                </a:solidFill>
                <a:latin typeface="Constantia" pitchFamily="18" charset="0"/>
              </a:rPr>
              <a:t> - кинестетический.</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57200" y="1600200"/>
            <a:ext cx="8229600" cy="5615014"/>
          </a:xfrm>
        </p:spPr>
        <p:txBody>
          <a:bodyPr>
            <a:normAutofit fontScale="40000" lnSpcReduction="20000"/>
          </a:bodyPr>
          <a:lstStyle/>
          <a:p>
            <a:r>
              <a:rPr lang="ru-RU" sz="4900" dirty="0" smtClean="0">
                <a:solidFill>
                  <a:schemeClr val="tx2">
                    <a:lumMod val="75000"/>
                  </a:schemeClr>
                </a:solidFill>
                <a:latin typeface="Constantia" pitchFamily="18" charset="0"/>
              </a:rPr>
              <a:t>Речевой прием  </a:t>
            </a:r>
            <a:r>
              <a:rPr lang="ru-RU" sz="4900" u="sng" dirty="0" smtClean="0">
                <a:solidFill>
                  <a:schemeClr val="tx2">
                    <a:lumMod val="75000"/>
                  </a:schemeClr>
                </a:solidFill>
                <a:latin typeface="Constantia" pitchFamily="18" charset="0"/>
              </a:rPr>
              <a:t>"Переходы"</a:t>
            </a:r>
            <a:endParaRPr lang="ru-RU" sz="4900" dirty="0" smtClean="0">
              <a:solidFill>
                <a:schemeClr val="tx2">
                  <a:lumMod val="75000"/>
                </a:schemeClr>
              </a:solidFill>
              <a:latin typeface="Constantia" pitchFamily="18" charset="0"/>
            </a:endParaRPr>
          </a:p>
          <a:p>
            <a:r>
              <a:rPr lang="ru-RU" sz="4900" dirty="0" smtClean="0">
                <a:solidFill>
                  <a:schemeClr val="tx2">
                    <a:lumMod val="75000"/>
                  </a:schemeClr>
                </a:solidFill>
                <a:latin typeface="Constantia" pitchFamily="18" charset="0"/>
              </a:rPr>
              <a:t>   "Переход" - это система речевых средств, представляющая собой способ переведения человека из его данного состояния в состояние лёгкого транса. Этот процесс осуществляется с помощью переходных слов: "</a:t>
            </a:r>
            <a:r>
              <a:rPr lang="ru-RU" sz="4900" b="1" dirty="0" smtClean="0">
                <a:solidFill>
                  <a:schemeClr val="tx2">
                    <a:lumMod val="75000"/>
                  </a:schemeClr>
                </a:solidFill>
                <a:latin typeface="Constantia" pitchFamily="18" charset="0"/>
              </a:rPr>
              <a:t>если", "когда", "если... то", "и" </a:t>
            </a:r>
            <a:r>
              <a:rPr lang="ru-RU" sz="4900" b="1" dirty="0" err="1" smtClean="0">
                <a:solidFill>
                  <a:schemeClr val="tx2">
                    <a:lumMod val="75000"/>
                  </a:schemeClr>
                </a:solidFill>
                <a:latin typeface="Constantia" pitchFamily="18" charset="0"/>
              </a:rPr>
              <a:t>и</a:t>
            </a:r>
            <a:r>
              <a:rPr lang="ru-RU" sz="4900" b="1" dirty="0" smtClean="0">
                <a:solidFill>
                  <a:schemeClr val="tx2">
                    <a:lumMod val="75000"/>
                  </a:schemeClr>
                </a:solidFill>
                <a:latin typeface="Constantia" pitchFamily="18" charset="0"/>
              </a:rPr>
              <a:t> т.п.</a:t>
            </a:r>
          </a:p>
          <a:p>
            <a:r>
              <a:rPr lang="ru-RU" sz="4900" dirty="0" smtClean="0">
                <a:solidFill>
                  <a:schemeClr val="tx2">
                    <a:lumMod val="75000"/>
                  </a:schemeClr>
                </a:solidFill>
                <a:latin typeface="Constantia" pitchFamily="18" charset="0"/>
              </a:rPr>
              <a:t>  Используйте союзы и союзные слова. Именно они придадут вашей речи оттенок закруглённости и гибкости, что достаточно быстро позволит вашему партнёру войти в лёгкое (внешне незаметное) гипнотическое состояние. Подобный факт объясняется тем, что, когда вы не делаете внезапных пауз между предложениями, сознание собеседника не успевает контролировать вашу информацию и снижает свои критические функции. Таким образом, вам не придётся тратить время на лишние убеждения и аргументы. </a:t>
            </a:r>
            <a:r>
              <a:rPr lang="ru-RU" sz="4900" b="1" dirty="0" smtClean="0">
                <a:solidFill>
                  <a:schemeClr val="tx2">
                    <a:lumMod val="75000"/>
                  </a:schemeClr>
                </a:solidFill>
                <a:latin typeface="Constantia" pitchFamily="18" charset="0"/>
              </a:rPr>
              <a:t>Ваша речь сама по себе будет оказывать гипнотическое воздействие.</a:t>
            </a:r>
          </a:p>
          <a:p>
            <a:endParaRPr lang="ru-RU" sz="4900" dirty="0" smtClean="0">
              <a:latin typeface="Constantia" pitchFamily="18" charset="0"/>
            </a:endParaRPr>
          </a:p>
          <a:p>
            <a:r>
              <a:rPr lang="ru-RU" dirty="0" smtClean="0"/>
              <a:t> </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p:txBody>
          <a:bodyPr>
            <a:normAutofit fontScale="90000"/>
          </a:bodyPr>
          <a:lstStyle/>
          <a:p>
            <a:pPr eaLnBrk="1" hangingPunct="1"/>
            <a:r>
              <a:rPr lang="ru-RU" sz="3600" b="1" dirty="0" smtClean="0">
                <a:solidFill>
                  <a:schemeClr val="accent2">
                    <a:lumMod val="75000"/>
                  </a:schemeClr>
                </a:solidFill>
                <a:latin typeface="Times New Roman" pitchFamily="18" charset="0"/>
                <a:cs typeface="Times New Roman" pitchFamily="18" charset="0"/>
              </a:rPr>
              <a:t>Фразы неэффективной коммуникации</a:t>
            </a:r>
          </a:p>
        </p:txBody>
      </p:sp>
      <p:sp>
        <p:nvSpPr>
          <p:cNvPr id="9219" name="Содержимое 2"/>
          <p:cNvSpPr>
            <a:spLocks noGrp="1"/>
          </p:cNvSpPr>
          <p:nvPr>
            <p:ph idx="1"/>
          </p:nvPr>
        </p:nvSpPr>
        <p:spPr/>
        <p:txBody>
          <a:bodyPr>
            <a:normAutofit lnSpcReduction="10000"/>
          </a:bodyPr>
          <a:lstStyle/>
          <a:p>
            <a:pPr eaLnBrk="1" hangingPunct="1"/>
            <a:r>
              <a:rPr lang="ru-RU" sz="2800" b="1" dirty="0" smtClean="0">
                <a:solidFill>
                  <a:schemeClr val="accent2">
                    <a:lumMod val="75000"/>
                  </a:schemeClr>
                </a:solidFill>
                <a:latin typeface="Times New Roman" pitchFamily="18" charset="0"/>
                <a:cs typeface="Times New Roman" pitchFamily="18" charset="0"/>
              </a:rPr>
              <a:t>Фразы-морали </a:t>
            </a:r>
            <a:r>
              <a:rPr lang="ru-RU" sz="2800" dirty="0" smtClean="0">
                <a:solidFill>
                  <a:schemeClr val="accent2">
                    <a:lumMod val="75000"/>
                  </a:schemeClr>
                </a:solidFill>
                <a:latin typeface="Times New Roman" pitchFamily="18" charset="0"/>
                <a:cs typeface="Times New Roman" pitchFamily="18" charset="0"/>
              </a:rPr>
              <a:t>– </a:t>
            </a:r>
            <a:r>
              <a:rPr lang="ru-RU" sz="2800" i="1" dirty="0" smtClean="0">
                <a:solidFill>
                  <a:schemeClr val="accent2">
                    <a:lumMod val="75000"/>
                  </a:schemeClr>
                </a:solidFill>
                <a:latin typeface="Times New Roman" pitchFamily="18" charset="0"/>
                <a:cs typeface="Times New Roman" pitchFamily="18" charset="0"/>
              </a:rPr>
              <a:t>порядочные люди так не поступают…, нужно брать пример с …. </a:t>
            </a:r>
          </a:p>
          <a:p>
            <a:pPr eaLnBrk="1" hangingPunct="1"/>
            <a:r>
              <a:rPr lang="ru-RU" sz="2800" b="1" dirty="0" smtClean="0">
                <a:solidFill>
                  <a:schemeClr val="accent2">
                    <a:lumMod val="75000"/>
                  </a:schemeClr>
                </a:solidFill>
                <a:latin typeface="Times New Roman" pitchFamily="18" charset="0"/>
                <a:cs typeface="Times New Roman" pitchFamily="18" charset="0"/>
              </a:rPr>
              <a:t>Фразы-проповеди </a:t>
            </a:r>
            <a:r>
              <a:rPr lang="ru-RU" sz="2800" i="1" dirty="0" smtClean="0">
                <a:solidFill>
                  <a:schemeClr val="accent2">
                    <a:lumMod val="75000"/>
                  </a:schemeClr>
                </a:solidFill>
                <a:latin typeface="Times New Roman" pitchFamily="18" charset="0"/>
                <a:cs typeface="Times New Roman" pitchFamily="18" charset="0"/>
              </a:rPr>
              <a:t>– нужно думать о других людях…, нужно заботиться о своей репутации…</a:t>
            </a:r>
          </a:p>
          <a:p>
            <a:pPr eaLnBrk="1" hangingPunct="1"/>
            <a:r>
              <a:rPr lang="ru-RU" sz="2800" b="1" dirty="0" smtClean="0">
                <a:solidFill>
                  <a:schemeClr val="accent2">
                    <a:lumMod val="75000"/>
                  </a:schemeClr>
                </a:solidFill>
                <a:latin typeface="Times New Roman" pitchFamily="18" charset="0"/>
                <a:cs typeface="Times New Roman" pitchFamily="18" charset="0"/>
              </a:rPr>
              <a:t>Фразы-оценки </a:t>
            </a:r>
            <a:r>
              <a:rPr lang="ru-RU" sz="2800" i="1" dirty="0" smtClean="0">
                <a:solidFill>
                  <a:schemeClr val="accent2">
                    <a:lumMod val="75000"/>
                  </a:schemeClr>
                </a:solidFill>
                <a:latin typeface="Times New Roman" pitchFamily="18" charset="0"/>
                <a:cs typeface="Times New Roman" pitchFamily="18" charset="0"/>
              </a:rPr>
              <a:t>–Вы ведете  себя неправильно…, это плохой поступок…, у Вас тебя слишком…</a:t>
            </a:r>
          </a:p>
          <a:p>
            <a:pPr eaLnBrk="1" hangingPunct="1"/>
            <a:r>
              <a:rPr lang="ru-RU" sz="2800" b="1" dirty="0" smtClean="0">
                <a:solidFill>
                  <a:schemeClr val="accent2">
                    <a:lumMod val="75000"/>
                  </a:schemeClr>
                </a:solidFill>
                <a:latin typeface="Times New Roman" pitchFamily="18" charset="0"/>
                <a:cs typeface="Times New Roman" pitchFamily="18" charset="0"/>
              </a:rPr>
              <a:t>Фразы-прогнозы</a:t>
            </a:r>
            <a:r>
              <a:rPr lang="ru-RU" sz="2800" i="1" dirty="0" smtClean="0">
                <a:solidFill>
                  <a:schemeClr val="accent2">
                    <a:lumMod val="75000"/>
                  </a:schemeClr>
                </a:solidFill>
                <a:latin typeface="Times New Roman" pitchFamily="18" charset="0"/>
                <a:cs typeface="Times New Roman" pitchFamily="18" charset="0"/>
              </a:rPr>
              <a:t> – из Вас  не получится  хорошего специалиста…, это не приведет ни к чему хорошему…</a:t>
            </a:r>
          </a:p>
          <a:p>
            <a:pPr eaLnBrk="1" hangingPunct="1"/>
            <a:endParaRPr lang="ru-RU" sz="2800" i="1" dirty="0" smtClean="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anim calcmode="lin" valueType="num">
                                      <p:cBhvr>
                                        <p:cTn id="9" dur="500" fill="hold"/>
                                        <p:tgtEl>
                                          <p:spTgt spid="9218"/>
                                        </p:tgtEl>
                                        <p:attrNameLst>
                                          <p:attrName>style.rotation</p:attrName>
                                        </p:attrNameLst>
                                      </p:cBhvr>
                                      <p:tavLst>
                                        <p:tav tm="0">
                                          <p:val>
                                            <p:fltVal val="360"/>
                                          </p:val>
                                        </p:tav>
                                        <p:tav tm="100000">
                                          <p:val>
                                            <p:fltVal val="0"/>
                                          </p:val>
                                        </p:tav>
                                      </p:tavLst>
                                    </p:anim>
                                    <p:animEffect transition="in" filter="fade">
                                      <p:cBhvr>
                                        <p:cTn id="10" dur="500"/>
                                        <p:tgtEl>
                                          <p:spTgt spid="921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childTnLst>
                                    <p:set>
                                      <p:cBhvr>
                                        <p:cTn id="14" dur="1" fill="hold">
                                          <p:stCondLst>
                                            <p:cond delay="0"/>
                                          </p:stCondLst>
                                        </p:cTn>
                                        <p:tgtEl>
                                          <p:spTgt spid="9219">
                                            <p:txEl>
                                              <p:pRg st="0" end="0"/>
                                            </p:txEl>
                                          </p:spTgt>
                                        </p:tgtEl>
                                        <p:attrNameLst>
                                          <p:attrName>style.visibility</p:attrName>
                                        </p:attrNameLst>
                                      </p:cBhvr>
                                      <p:to>
                                        <p:strVal val="visible"/>
                                      </p:to>
                                    </p:set>
                                    <p:anim calcmode="lin" valueType="num">
                                      <p:cBhvr>
                                        <p:cTn id="15" dur="500" fill="hold"/>
                                        <p:tgtEl>
                                          <p:spTgt spid="921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921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9219">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921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childTnLst>
                                    <p:set>
                                      <p:cBhvr>
                                        <p:cTn id="22" dur="1" fill="hold">
                                          <p:stCondLst>
                                            <p:cond delay="0"/>
                                          </p:stCondLst>
                                        </p:cTn>
                                        <p:tgtEl>
                                          <p:spTgt spid="9219">
                                            <p:txEl>
                                              <p:pRg st="1" end="1"/>
                                            </p:txEl>
                                          </p:spTgt>
                                        </p:tgtEl>
                                        <p:attrNameLst>
                                          <p:attrName>style.visibility</p:attrName>
                                        </p:attrNameLst>
                                      </p:cBhvr>
                                      <p:to>
                                        <p:strVal val="visible"/>
                                      </p:to>
                                    </p:set>
                                    <p:anim calcmode="lin" valueType="num">
                                      <p:cBhvr>
                                        <p:cTn id="23" dur="500" fill="hold"/>
                                        <p:tgtEl>
                                          <p:spTgt spid="921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921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9219">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9219">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childTnLst>
                                    <p:set>
                                      <p:cBhvr>
                                        <p:cTn id="30" dur="1" fill="hold">
                                          <p:stCondLst>
                                            <p:cond delay="0"/>
                                          </p:stCondLst>
                                        </p:cTn>
                                        <p:tgtEl>
                                          <p:spTgt spid="9219">
                                            <p:txEl>
                                              <p:pRg st="2" end="2"/>
                                            </p:txEl>
                                          </p:spTgt>
                                        </p:tgtEl>
                                        <p:attrNameLst>
                                          <p:attrName>style.visibility</p:attrName>
                                        </p:attrNameLst>
                                      </p:cBhvr>
                                      <p:to>
                                        <p:strVal val="visible"/>
                                      </p:to>
                                    </p:set>
                                    <p:anim calcmode="lin" valueType="num">
                                      <p:cBhvr>
                                        <p:cTn id="31" dur="500" fill="hold"/>
                                        <p:tgtEl>
                                          <p:spTgt spid="921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921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9219">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921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childTnLst>
                                    <p:set>
                                      <p:cBhvr>
                                        <p:cTn id="38" dur="1" fill="hold">
                                          <p:stCondLst>
                                            <p:cond delay="0"/>
                                          </p:stCondLst>
                                        </p:cTn>
                                        <p:tgtEl>
                                          <p:spTgt spid="9219">
                                            <p:txEl>
                                              <p:pRg st="3" end="3"/>
                                            </p:txEl>
                                          </p:spTgt>
                                        </p:tgtEl>
                                        <p:attrNameLst>
                                          <p:attrName>style.visibility</p:attrName>
                                        </p:attrNameLst>
                                      </p:cBhvr>
                                      <p:to>
                                        <p:strVal val="visible"/>
                                      </p:to>
                                    </p:set>
                                    <p:anim calcmode="lin" valueType="num">
                                      <p:cBhvr>
                                        <p:cTn id="39" dur="500" fill="hold"/>
                                        <p:tgtEl>
                                          <p:spTgt spid="9219">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9219">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9219">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921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57200" y="1285860"/>
            <a:ext cx="8229600" cy="5715040"/>
          </a:xfrm>
        </p:spPr>
        <p:txBody>
          <a:bodyPr>
            <a:normAutofit fontScale="55000" lnSpcReduction="20000"/>
          </a:bodyPr>
          <a:lstStyle/>
          <a:p>
            <a:r>
              <a:rPr lang="ru-RU" sz="3600" dirty="0" smtClean="0">
                <a:solidFill>
                  <a:schemeClr val="tx2">
                    <a:lumMod val="75000"/>
                  </a:schemeClr>
                </a:solidFill>
                <a:latin typeface="Constantia" pitchFamily="18" charset="0"/>
              </a:rPr>
              <a:t>Представьте, что вы собрали своих подчинённых и хотите, чтобы ваше совещание принесло максимум полезных результатов. Два возможных варианта подачи материала. </a:t>
            </a:r>
          </a:p>
          <a:p>
            <a:r>
              <a:rPr lang="ru-RU" sz="3400" dirty="0" smtClean="0">
                <a:solidFill>
                  <a:schemeClr val="tx2">
                    <a:lumMod val="75000"/>
                  </a:schemeClr>
                </a:solidFill>
                <a:latin typeface="Constantia" pitchFamily="18" charset="0"/>
              </a:rPr>
              <a:t>Вариант 1.</a:t>
            </a:r>
          </a:p>
          <a:p>
            <a:r>
              <a:rPr lang="ru-RU" sz="3400" dirty="0" smtClean="0">
                <a:solidFill>
                  <a:schemeClr val="tx2">
                    <a:lumMod val="75000"/>
                  </a:schemeClr>
                </a:solidFill>
                <a:latin typeface="Constantia" pitchFamily="18" charset="0"/>
              </a:rPr>
              <a:t>"Мы здесь собрались для решения важной проблемы. Каждый из вас </a:t>
            </a:r>
            <a:r>
              <a:rPr lang="ru-RU" sz="3400" b="1" dirty="0" smtClean="0">
                <a:solidFill>
                  <a:schemeClr val="tx2">
                    <a:lumMod val="75000"/>
                  </a:schemeClr>
                </a:solidFill>
                <a:latin typeface="Constantia" pitchFamily="18" charset="0"/>
              </a:rPr>
              <a:t>должен </a:t>
            </a:r>
            <a:r>
              <a:rPr lang="ru-RU" sz="3400" dirty="0" smtClean="0">
                <a:solidFill>
                  <a:schemeClr val="tx2">
                    <a:lumMod val="75000"/>
                  </a:schemeClr>
                </a:solidFill>
                <a:latin typeface="Constantia" pitchFamily="18" charset="0"/>
              </a:rPr>
              <a:t>проявить предельную активность и внимание. Будьте серьёзны. Настройтесь на деловой лад. Нам необходимо интенсивно проработать содержание нашей задачи".</a:t>
            </a:r>
          </a:p>
          <a:p>
            <a:r>
              <a:rPr lang="ru-RU" sz="3400" dirty="0" smtClean="0">
                <a:solidFill>
                  <a:schemeClr val="tx2">
                    <a:lumMod val="75000"/>
                  </a:schemeClr>
                </a:solidFill>
                <a:latin typeface="Constantia" pitchFamily="18" charset="0"/>
              </a:rPr>
              <a:t> </a:t>
            </a:r>
          </a:p>
          <a:p>
            <a:r>
              <a:rPr lang="ru-RU" sz="3400" dirty="0" smtClean="0">
                <a:solidFill>
                  <a:schemeClr val="tx2">
                    <a:lumMod val="75000"/>
                  </a:schemeClr>
                </a:solidFill>
                <a:latin typeface="Constantia" pitchFamily="18" charset="0"/>
              </a:rPr>
              <a:t>Вариант 2.</a:t>
            </a:r>
          </a:p>
          <a:p>
            <a:r>
              <a:rPr lang="ru-RU" sz="3400" dirty="0" smtClean="0">
                <a:solidFill>
                  <a:schemeClr val="tx2">
                    <a:lumMod val="75000"/>
                  </a:schemeClr>
                </a:solidFill>
                <a:latin typeface="Constantia" pitchFamily="18" charset="0"/>
              </a:rPr>
              <a:t>"</a:t>
            </a:r>
            <a:r>
              <a:rPr lang="ru-RU" sz="3400" b="1" dirty="0" smtClean="0">
                <a:solidFill>
                  <a:schemeClr val="tx2">
                    <a:lumMod val="75000"/>
                  </a:schemeClr>
                </a:solidFill>
                <a:latin typeface="Constantia" pitchFamily="18" charset="0"/>
              </a:rPr>
              <a:t>Итак, </a:t>
            </a:r>
            <a:r>
              <a:rPr lang="ru-RU" sz="3400" dirty="0" smtClean="0">
                <a:solidFill>
                  <a:schemeClr val="tx2">
                    <a:lumMod val="75000"/>
                  </a:schemeClr>
                </a:solidFill>
                <a:latin typeface="Constantia" pitchFamily="18" charset="0"/>
              </a:rPr>
              <a:t>мы здесь собрались для решения важной проблемы, </a:t>
            </a:r>
            <a:r>
              <a:rPr lang="ru-RU" sz="3400" b="1" dirty="0" smtClean="0">
                <a:solidFill>
                  <a:schemeClr val="tx2">
                    <a:lumMod val="75000"/>
                  </a:schemeClr>
                </a:solidFill>
                <a:latin typeface="Constantia" pitchFamily="18" charset="0"/>
              </a:rPr>
              <a:t>которая позволит </a:t>
            </a:r>
            <a:r>
              <a:rPr lang="ru-RU" sz="3400" dirty="0" smtClean="0">
                <a:solidFill>
                  <a:schemeClr val="tx2">
                    <a:lumMod val="75000"/>
                  </a:schemeClr>
                </a:solidFill>
                <a:latin typeface="Constantia" pitchFamily="18" charset="0"/>
              </a:rPr>
              <a:t>каждому из нас проявить предельную активность и внимание. </a:t>
            </a:r>
            <a:r>
              <a:rPr lang="ru-RU" sz="3400" b="1" dirty="0" smtClean="0">
                <a:solidFill>
                  <a:schemeClr val="tx2">
                    <a:lumMod val="75000"/>
                  </a:schemeClr>
                </a:solidFill>
                <a:latin typeface="Constantia" pitchFamily="18" charset="0"/>
              </a:rPr>
              <a:t>Если</a:t>
            </a:r>
            <a:r>
              <a:rPr lang="ru-RU" sz="3400" dirty="0" smtClean="0">
                <a:solidFill>
                  <a:schemeClr val="tx2">
                    <a:lumMod val="75000"/>
                  </a:schemeClr>
                </a:solidFill>
                <a:latin typeface="Constantia" pitchFamily="18" charset="0"/>
              </a:rPr>
              <a:t> вы будете серьёзными и настроитесь на деловой лад, то, я думаю, </a:t>
            </a:r>
            <a:r>
              <a:rPr lang="ru-RU" sz="3400" b="1" dirty="0" smtClean="0">
                <a:solidFill>
                  <a:schemeClr val="tx2">
                    <a:lumMod val="75000"/>
                  </a:schemeClr>
                </a:solidFill>
                <a:latin typeface="Constantia" pitchFamily="18" charset="0"/>
              </a:rPr>
              <a:t>мы сможем </a:t>
            </a:r>
            <a:r>
              <a:rPr lang="ru-RU" sz="3400" dirty="0" smtClean="0">
                <a:solidFill>
                  <a:schemeClr val="tx2">
                    <a:lumMod val="75000"/>
                  </a:schemeClr>
                </a:solidFill>
                <a:latin typeface="Constantia" pitchFamily="18" charset="0"/>
              </a:rPr>
              <a:t>интенсивно и эффективно проработать содержание нашей задачи".</a:t>
            </a:r>
          </a:p>
          <a:p>
            <a:endParaRPr lang="ru-RU" sz="3400" dirty="0" smtClean="0">
              <a:solidFill>
                <a:schemeClr val="tx2">
                  <a:lumMod val="75000"/>
                </a:schemeClr>
              </a:solidFill>
              <a:latin typeface="Constantia" pitchFamily="18" charset="0"/>
            </a:endParaRPr>
          </a:p>
          <a:p>
            <a:r>
              <a:rPr lang="ru-RU" sz="3400" dirty="0" smtClean="0">
                <a:solidFill>
                  <a:schemeClr val="tx2">
                    <a:lumMod val="75000"/>
                  </a:schemeClr>
                </a:solidFill>
                <a:latin typeface="Constantia" pitchFamily="18" charset="0"/>
              </a:rPr>
              <a:t>  Построению "переходов" научиться не трудно. Вы достаточно часто общаетесь с людьми и во время встреч в разговоре используйте союзы и союзные слова, одновременно наблюдая за их влиянием. Люди обязательно будут реагировать на это в том ключе, который желателен для вас.</a:t>
            </a:r>
          </a:p>
          <a:p>
            <a:endParaRPr lang="ru-RU"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28596" y="1357298"/>
            <a:ext cx="8229600" cy="5500702"/>
          </a:xfrm>
        </p:spPr>
        <p:txBody>
          <a:bodyPr>
            <a:normAutofit fontScale="62500" lnSpcReduction="20000"/>
          </a:bodyPr>
          <a:lstStyle/>
          <a:p>
            <a:r>
              <a:rPr lang="ru-RU" b="1" u="sng" dirty="0" smtClean="0">
                <a:solidFill>
                  <a:schemeClr val="tx2">
                    <a:lumMod val="75000"/>
                  </a:schemeClr>
                </a:solidFill>
                <a:latin typeface="Constantia" pitchFamily="18" charset="0"/>
              </a:rPr>
              <a:t>ПРИЕМ «Трюизм»</a:t>
            </a:r>
            <a:endParaRPr lang="ru-RU"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Трюизм представляет собой общее утверждение, иными словами - банальность. Такие заявления, как "</a:t>
            </a:r>
            <a:r>
              <a:rPr lang="ru-RU" i="1" dirty="0" smtClean="0">
                <a:solidFill>
                  <a:schemeClr val="tx2">
                    <a:lumMod val="75000"/>
                  </a:schemeClr>
                </a:solidFill>
                <a:latin typeface="Constantia" pitchFamily="18" charset="0"/>
              </a:rPr>
              <a:t>Все люди способны испытывать ощущения</a:t>
            </a:r>
            <a:r>
              <a:rPr lang="ru-RU" dirty="0" smtClean="0">
                <a:solidFill>
                  <a:schemeClr val="tx2">
                    <a:lumMod val="75000"/>
                  </a:schemeClr>
                </a:solidFill>
                <a:latin typeface="Constantia" pitchFamily="18" charset="0"/>
              </a:rPr>
              <a:t>" или "</a:t>
            </a:r>
            <a:r>
              <a:rPr lang="ru-RU" i="1" dirty="0" smtClean="0">
                <a:solidFill>
                  <a:schemeClr val="tx2">
                    <a:lumMod val="75000"/>
                  </a:schemeClr>
                </a:solidFill>
                <a:latin typeface="Constantia" pitchFamily="18" charset="0"/>
              </a:rPr>
              <a:t>Зимой, как правило, бывает холодно»</a:t>
            </a:r>
            <a:r>
              <a:rPr lang="ru-RU" dirty="0" smtClean="0">
                <a:solidFill>
                  <a:schemeClr val="tx2">
                    <a:lumMod val="75000"/>
                  </a:schemeClr>
                </a:solidFill>
                <a:latin typeface="Constantia" pitchFamily="18" charset="0"/>
              </a:rPr>
              <a:t> являются трюизмами.</a:t>
            </a:r>
          </a:p>
          <a:p>
            <a:r>
              <a:rPr lang="ru-RU" dirty="0" smtClean="0">
                <a:solidFill>
                  <a:schemeClr val="tx2">
                    <a:lumMod val="75000"/>
                  </a:schemeClr>
                </a:solidFill>
                <a:latin typeface="Constantia" pitchFamily="18" charset="0"/>
              </a:rPr>
              <a:t>   В практике коммуникаций трюизмы используются как </a:t>
            </a:r>
            <a:r>
              <a:rPr lang="ru-RU" b="1" dirty="0" smtClean="0">
                <a:solidFill>
                  <a:schemeClr val="tx2">
                    <a:lumMod val="75000"/>
                  </a:schemeClr>
                </a:solidFill>
                <a:latin typeface="Constantia" pitchFamily="18" charset="0"/>
              </a:rPr>
              <a:t>средство перехода от конкретного явления к обобщению</a:t>
            </a:r>
            <a:r>
              <a:rPr lang="ru-RU" dirty="0" smtClean="0">
                <a:solidFill>
                  <a:schemeClr val="tx2">
                    <a:lumMod val="75000"/>
                  </a:schemeClr>
                </a:solidFill>
                <a:latin typeface="Constantia" pitchFamily="18" charset="0"/>
              </a:rPr>
              <a:t>.</a:t>
            </a:r>
          </a:p>
          <a:p>
            <a:r>
              <a:rPr lang="ru-RU" dirty="0" smtClean="0">
                <a:solidFill>
                  <a:schemeClr val="tx2">
                    <a:lumMod val="75000"/>
                  </a:schemeClr>
                </a:solidFill>
                <a:latin typeface="Constantia" pitchFamily="18" charset="0"/>
              </a:rPr>
              <a:t>   </a:t>
            </a:r>
            <a:r>
              <a:rPr lang="ru-RU" b="1" dirty="0" smtClean="0">
                <a:solidFill>
                  <a:schemeClr val="tx2">
                    <a:lumMod val="75000"/>
                  </a:schemeClr>
                </a:solidFill>
                <a:latin typeface="Constantia" pitchFamily="18" charset="0"/>
              </a:rPr>
              <a:t>С трюизмом нельзя не согласиться - в этом его сила.</a:t>
            </a:r>
          </a:p>
          <a:p>
            <a:r>
              <a:rPr lang="ru-RU" dirty="0" smtClean="0">
                <a:solidFill>
                  <a:schemeClr val="tx2">
                    <a:lumMod val="75000"/>
                  </a:schemeClr>
                </a:solidFill>
                <a:latin typeface="Constantia" pitchFamily="18" charset="0"/>
              </a:rPr>
              <a:t>  Пример трюизма. Менеджер не успел к совещанию подготовить отчет. Какие варианты у него были?</a:t>
            </a:r>
          </a:p>
          <a:p>
            <a:r>
              <a:rPr lang="ru-RU" dirty="0" smtClean="0">
                <a:solidFill>
                  <a:schemeClr val="tx2">
                    <a:lumMod val="75000"/>
                  </a:schemeClr>
                </a:solidFill>
                <a:latin typeface="Constantia" pitchFamily="18" charset="0"/>
              </a:rPr>
              <a:t>   "Жизнь меняется с каждой секундой. (Трюизм). Тот отчёт, который я подготовил к сегодняшнему дню, завтра безнадёжно устареет, а потому, мне кажется, нет смысла тратить на него столь драгоценное время, которое, как известно - деньги. Поэтому я хотел бы выслушать ваши соображения по обсуждаемому вопросу, если, разумеется, они окажутся конкретными. Мы соберёмся через три дня, за которые я успею внести </a:t>
            </a:r>
            <a:r>
              <a:rPr lang="ru-RU" b="1" dirty="0" smtClean="0">
                <a:solidFill>
                  <a:schemeClr val="tx2">
                    <a:lumMod val="75000"/>
                  </a:schemeClr>
                </a:solidFill>
                <a:latin typeface="Constantia" pitchFamily="18" charset="0"/>
              </a:rPr>
              <a:t>актуальные поправки </a:t>
            </a:r>
            <a:r>
              <a:rPr lang="ru-RU" dirty="0" smtClean="0">
                <a:solidFill>
                  <a:schemeClr val="tx2">
                    <a:lumMod val="75000"/>
                  </a:schemeClr>
                </a:solidFill>
                <a:latin typeface="Constantia" pitchFamily="18" charset="0"/>
              </a:rPr>
              <a:t>в своё отчёт".</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p:txBody>
          <a:bodyPr>
            <a:normAutofit fontScale="85000" lnSpcReduction="20000"/>
          </a:bodyPr>
          <a:lstStyle/>
          <a:p>
            <a:r>
              <a:rPr lang="ru-RU" b="1" u="sng" dirty="0" smtClean="0">
                <a:solidFill>
                  <a:schemeClr val="tx2">
                    <a:lumMod val="75000"/>
                  </a:schemeClr>
                </a:solidFill>
                <a:latin typeface="Constantia" pitchFamily="18" charset="0"/>
              </a:rPr>
              <a:t>Прием «Переформирование»</a:t>
            </a:r>
            <a:endParaRPr lang="ru-RU" b="1"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Очень важный прием продуктивной коммуникации, так как он позволяет в считанные секунды </a:t>
            </a:r>
            <a:r>
              <a:rPr lang="ru-RU" b="1" dirty="0" smtClean="0">
                <a:solidFill>
                  <a:schemeClr val="tx2">
                    <a:lumMod val="75000"/>
                  </a:schemeClr>
                </a:solidFill>
                <a:latin typeface="Constantia" pitchFamily="18" charset="0"/>
              </a:rPr>
              <a:t>изменить оценку ситуации на прямо противоположную.</a:t>
            </a:r>
          </a:p>
          <a:p>
            <a:r>
              <a:rPr lang="ru-RU" dirty="0" smtClean="0">
                <a:solidFill>
                  <a:schemeClr val="tx2">
                    <a:lumMod val="75000"/>
                  </a:schemeClr>
                </a:solidFill>
                <a:latin typeface="Constantia" pitchFamily="18" charset="0"/>
              </a:rPr>
              <a:t>   Сравните два высказывания:</a:t>
            </a:r>
          </a:p>
          <a:p>
            <a:r>
              <a:rPr lang="ru-RU" dirty="0" smtClean="0">
                <a:solidFill>
                  <a:schemeClr val="tx2">
                    <a:lumMod val="75000"/>
                  </a:schemeClr>
                </a:solidFill>
                <a:latin typeface="Constantia" pitchFamily="18" charset="0"/>
              </a:rPr>
              <a:t>  1. "День - это лишь светлый промежуток между двумя тёмными ночами".</a:t>
            </a:r>
          </a:p>
          <a:p>
            <a:r>
              <a:rPr lang="ru-RU" dirty="0" smtClean="0">
                <a:solidFill>
                  <a:schemeClr val="tx2">
                    <a:lumMod val="75000"/>
                  </a:schemeClr>
                </a:solidFill>
                <a:latin typeface="Constantia" pitchFamily="18" charset="0"/>
              </a:rPr>
              <a:t>   2. "Ночь - это лишь тёмный промежуток между двумя светлыми днями".</a:t>
            </a:r>
          </a:p>
          <a:p>
            <a:pPr>
              <a:buNone/>
            </a:pPr>
            <a:r>
              <a:rPr lang="ru-RU" dirty="0" smtClean="0">
                <a:latin typeface="Constantia" pitchFamily="18" charset="0"/>
              </a:rPr>
              <a:t>  </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a:xfrm>
            <a:off x="457200" y="1600200"/>
            <a:ext cx="8229600" cy="4972072"/>
          </a:xfrm>
        </p:spPr>
        <p:txBody>
          <a:bodyPr>
            <a:normAutofit fontScale="62500" lnSpcReduction="20000"/>
          </a:bodyPr>
          <a:lstStyle/>
          <a:p>
            <a:r>
              <a:rPr lang="ru-RU" b="1" u="sng" dirty="0" smtClean="0">
                <a:solidFill>
                  <a:schemeClr val="tx2">
                    <a:lumMod val="75000"/>
                  </a:schemeClr>
                </a:solidFill>
                <a:latin typeface="Constantia" pitchFamily="18" charset="0"/>
              </a:rPr>
              <a:t>Прием «Выбор без выбора»</a:t>
            </a:r>
            <a:endParaRPr lang="ru-RU" b="1"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Часто этот приём применяется по отношению к детям:</a:t>
            </a:r>
          </a:p>
          <a:p>
            <a:r>
              <a:rPr lang="ru-RU" dirty="0" smtClean="0">
                <a:solidFill>
                  <a:schemeClr val="tx2">
                    <a:lumMod val="75000"/>
                  </a:schemeClr>
                </a:solidFill>
                <a:latin typeface="Constantia" pitchFamily="18" charset="0"/>
              </a:rPr>
              <a:t>   "Ты пойдёшь спать прямо сейчас или когда уберёшь игрушки?"</a:t>
            </a:r>
          </a:p>
          <a:p>
            <a:r>
              <a:rPr lang="ru-RU" dirty="0" smtClean="0">
                <a:solidFill>
                  <a:schemeClr val="tx2">
                    <a:lumMod val="75000"/>
                  </a:schemeClr>
                </a:solidFill>
                <a:latin typeface="Constantia" pitchFamily="18" charset="0"/>
              </a:rPr>
              <a:t>   </a:t>
            </a:r>
            <a:r>
              <a:rPr lang="ru-RU" i="1" dirty="0" smtClean="0">
                <a:solidFill>
                  <a:schemeClr val="tx2">
                    <a:lumMod val="75000"/>
                  </a:schemeClr>
                </a:solidFill>
                <a:latin typeface="Constantia" pitchFamily="18" charset="0"/>
              </a:rPr>
              <a:t>В общении со взрослыми может применяться один из вариантов как жёсткого, так и мягкого стиля - в зависимости от контекста и интонационного строя.</a:t>
            </a:r>
            <a:endParaRPr lang="ru-RU"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"Вы хотите обсудить проблему на своей или на моей территории?"</a:t>
            </a:r>
          </a:p>
          <a:p>
            <a:r>
              <a:rPr lang="ru-RU" b="1" dirty="0" smtClean="0">
                <a:solidFill>
                  <a:schemeClr val="tx2">
                    <a:lumMod val="75000"/>
                  </a:schemeClr>
                </a:solidFill>
                <a:latin typeface="Constantia" pitchFamily="18" charset="0"/>
              </a:rPr>
              <a:t>   При этом вопрос формулируется таким образом, что не допускает отрицательного ответа.</a:t>
            </a:r>
          </a:p>
          <a:p>
            <a:r>
              <a:rPr lang="ru-RU" b="1" u="sng" dirty="0" smtClean="0">
                <a:solidFill>
                  <a:schemeClr val="tx2">
                    <a:lumMod val="75000"/>
                  </a:schemeClr>
                </a:solidFill>
                <a:latin typeface="Constantia" pitchFamily="18" charset="0"/>
              </a:rPr>
              <a:t>Прием  «Допущение»</a:t>
            </a:r>
            <a:endParaRPr lang="ru-RU" b="1" dirty="0" smtClean="0">
              <a:solidFill>
                <a:schemeClr val="tx2">
                  <a:lumMod val="75000"/>
                </a:schemeClr>
              </a:solidFill>
              <a:latin typeface="Constantia" pitchFamily="18" charset="0"/>
            </a:endParaRPr>
          </a:p>
          <a:p>
            <a:r>
              <a:rPr lang="ru-RU" dirty="0" smtClean="0">
                <a:solidFill>
                  <a:schemeClr val="tx2">
                    <a:lumMod val="75000"/>
                  </a:schemeClr>
                </a:solidFill>
                <a:latin typeface="Constantia" pitchFamily="18" charset="0"/>
              </a:rPr>
              <a:t>   Допущение представляет собой стратегический приём, близкий к предыдущему. Его можно описать формулой:</a:t>
            </a:r>
          </a:p>
          <a:p>
            <a:r>
              <a:rPr lang="ru-RU" dirty="0" smtClean="0">
                <a:solidFill>
                  <a:schemeClr val="tx2">
                    <a:lumMod val="75000"/>
                  </a:schemeClr>
                </a:solidFill>
                <a:latin typeface="Constantia" pitchFamily="18" charset="0"/>
              </a:rPr>
              <a:t>   "Прежде чем X - Y".</a:t>
            </a:r>
          </a:p>
          <a:p>
            <a:r>
              <a:rPr lang="ru-RU" dirty="0" smtClean="0">
                <a:solidFill>
                  <a:schemeClr val="tx2">
                    <a:lumMod val="75000"/>
                  </a:schemeClr>
                </a:solidFill>
                <a:latin typeface="Constantia" pitchFamily="18" charset="0"/>
              </a:rPr>
              <a:t>   </a:t>
            </a:r>
            <a:r>
              <a:rPr lang="ru-RU" i="1" dirty="0" smtClean="0">
                <a:solidFill>
                  <a:schemeClr val="tx2">
                    <a:lumMod val="75000"/>
                  </a:schemeClr>
                </a:solidFill>
                <a:latin typeface="Constantia" pitchFamily="18" charset="0"/>
              </a:rPr>
              <a:t>"Прежде чем вы отправитесь…., сделайте…зайдите….захватите…".</a:t>
            </a:r>
            <a:endParaRPr lang="ru-RU" dirty="0" smtClean="0">
              <a:solidFill>
                <a:schemeClr val="tx2">
                  <a:lumMod val="75000"/>
                </a:schemeClr>
              </a:solidFill>
              <a:latin typeface="Constantia" pitchFamily="18" charset="0"/>
            </a:endParaRP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 calcmode="lin" valueType="num">
                                      <p:cBhvr additive="base">
                                        <p:cTn id="6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smtClean="0">
                <a:solidFill>
                  <a:schemeClr val="tx2">
                    <a:lumMod val="75000"/>
                  </a:schemeClr>
                </a:solidFill>
                <a:latin typeface="Constantia" pitchFamily="18" charset="0"/>
              </a:rPr>
              <a:t>ДОПОЛНИТЕЛЬНЫЕ ПРИЁМЫ ПСИХОЛОГИЧЕСКОГО ПРИСОЕДИНЕНИЯ  (ПОДСТРОЙКИ) К ПАРТНЁРУ ПО ОБЩЕНИЮ</a:t>
            </a:r>
            <a:endParaRPr lang="ru-RU" sz="2000" b="1" dirty="0">
              <a:solidFill>
                <a:schemeClr val="tx2">
                  <a:lumMod val="75000"/>
                </a:schemeClr>
              </a:solidFill>
            </a:endParaRPr>
          </a:p>
        </p:txBody>
      </p:sp>
      <p:sp>
        <p:nvSpPr>
          <p:cNvPr id="3" name="Содержимое 2"/>
          <p:cNvSpPr>
            <a:spLocks noGrp="1"/>
          </p:cNvSpPr>
          <p:nvPr>
            <p:ph idx="1"/>
          </p:nvPr>
        </p:nvSpPr>
        <p:spPr/>
        <p:txBody>
          <a:bodyPr>
            <a:normAutofit/>
          </a:bodyPr>
          <a:lstStyle/>
          <a:p>
            <a:r>
              <a:rPr lang="ru-RU" sz="2800" u="sng" dirty="0" smtClean="0">
                <a:solidFill>
                  <a:schemeClr val="tx2">
                    <a:lumMod val="75000"/>
                  </a:schemeClr>
                </a:solidFill>
                <a:latin typeface="Constantia" pitchFamily="18" charset="0"/>
              </a:rPr>
              <a:t>ПРИЕМ «Право выбора»</a:t>
            </a:r>
            <a:endParaRPr lang="ru-RU" sz="2800" dirty="0" smtClean="0">
              <a:solidFill>
                <a:schemeClr val="tx2">
                  <a:lumMod val="75000"/>
                </a:schemeClr>
              </a:solidFill>
              <a:latin typeface="Constantia" pitchFamily="18" charset="0"/>
            </a:endParaRPr>
          </a:p>
          <a:p>
            <a:r>
              <a:rPr lang="ru-RU" sz="2800" dirty="0" smtClean="0">
                <a:solidFill>
                  <a:schemeClr val="tx2">
                    <a:lumMod val="75000"/>
                  </a:schemeClr>
                </a:solidFill>
                <a:latin typeface="Constantia" pitchFamily="18" charset="0"/>
              </a:rPr>
              <a:t>   Здесь, как и в предыдущих приёмах, существует лишь иллюзия выбора, которая маскирует ваше намерение или установку.</a:t>
            </a:r>
          </a:p>
          <a:p>
            <a:r>
              <a:rPr lang="ru-RU" sz="2800" dirty="0" smtClean="0">
                <a:solidFill>
                  <a:schemeClr val="tx2">
                    <a:lumMod val="75000"/>
                  </a:schemeClr>
                </a:solidFill>
                <a:latin typeface="Constantia" pitchFamily="18" charset="0"/>
              </a:rPr>
              <a:t>   </a:t>
            </a:r>
            <a:r>
              <a:rPr lang="ru-RU" sz="2800" i="1" dirty="0" smtClean="0">
                <a:solidFill>
                  <a:schemeClr val="tx2">
                    <a:lumMod val="75000"/>
                  </a:schemeClr>
                </a:solidFill>
                <a:latin typeface="Constantia" pitchFamily="18" charset="0"/>
              </a:rPr>
              <a:t>"Вы можете выполнить это задание самостоятельно или взять помощников, но я знаю, что вы выполните его безупречно".</a:t>
            </a:r>
            <a:endParaRPr lang="ru-RU" sz="2800" dirty="0" smtClean="0">
              <a:solidFill>
                <a:schemeClr val="tx2">
                  <a:lumMod val="75000"/>
                </a:schemeClr>
              </a:solidFill>
              <a:latin typeface="Constantia" pitchFamily="18" charset="0"/>
            </a:endParaRP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b="1" dirty="0" smtClean="0">
                <a:solidFill>
                  <a:schemeClr val="tx2">
                    <a:lumMod val="75000"/>
                  </a:schemeClr>
                </a:solidFill>
                <a:latin typeface="Constantia" pitchFamily="18" charset="0"/>
              </a:rPr>
              <a:t>Барьеры общения</a:t>
            </a:r>
            <a:endParaRPr lang="ru-RU" sz="3600" b="1" dirty="0">
              <a:solidFill>
                <a:schemeClr val="tx2">
                  <a:lumMod val="75000"/>
                </a:schemeClr>
              </a:solidFill>
              <a:latin typeface="Constantia" pitchFamily="18" charset="0"/>
            </a:endParaRPr>
          </a:p>
        </p:txBody>
      </p:sp>
      <p:sp>
        <p:nvSpPr>
          <p:cNvPr id="3" name="Содержимое 2"/>
          <p:cNvSpPr>
            <a:spLocks noGrp="1"/>
          </p:cNvSpPr>
          <p:nvPr>
            <p:ph idx="1"/>
          </p:nvPr>
        </p:nvSpPr>
        <p:spPr/>
        <p:txBody>
          <a:bodyPr>
            <a:normAutofit fontScale="85000" lnSpcReduction="10000"/>
          </a:bodyPr>
          <a:lstStyle/>
          <a:p>
            <a:r>
              <a:rPr lang="ru-RU" dirty="0" smtClean="0">
                <a:solidFill>
                  <a:schemeClr val="tx2">
                    <a:lumMod val="75000"/>
                  </a:schemeClr>
                </a:solidFill>
                <a:latin typeface="Constantia" pitchFamily="18" charset="0"/>
              </a:rPr>
              <a:t>ЧТО ТАКОЕ БАРЬЕРЫ ОБЩЕНИЯ? Это факторы, которые способствуют потере и искажению смысла информации в процессе взаимодействия. Они приводят к снижению эффективности коммуникации, возникновению напряжения и отрицательных переживаний. Часто они становятся основной причиной конфликтных ситуаций. </a:t>
            </a:r>
          </a:p>
          <a:p>
            <a:r>
              <a:rPr lang="ru-RU" dirty="0" smtClean="0">
                <a:solidFill>
                  <a:schemeClr val="tx2">
                    <a:lumMod val="75000"/>
                  </a:schemeClr>
                </a:solidFill>
                <a:latin typeface="Constantia" pitchFamily="18" charset="0"/>
              </a:rPr>
              <a:t>Все барьеры общения делятся на две группы: психологические и коммуникативные. </a:t>
            </a:r>
            <a:endParaRPr lang="ru-RU" dirty="0">
              <a:solidFill>
                <a:schemeClr val="tx2">
                  <a:lumMod val="75000"/>
                </a:schemeClr>
              </a:solidFill>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smtClean="0">
                <a:solidFill>
                  <a:schemeClr val="tx2">
                    <a:lumMod val="75000"/>
                  </a:schemeClr>
                </a:solidFill>
                <a:latin typeface="Constantia" pitchFamily="18" charset="0"/>
              </a:rPr>
              <a:t>ПСИХОЛОГИЧЕСКИЕ БАРЬЕРЫ ОБЩЕНИЯ</a:t>
            </a:r>
            <a:endParaRPr lang="ru-RU" sz="2800" b="1" dirty="0">
              <a:solidFill>
                <a:schemeClr val="tx2">
                  <a:lumMod val="75000"/>
                </a:schemeClr>
              </a:solidFill>
              <a:latin typeface="Constantia" pitchFamily="18" charset="0"/>
            </a:endParaRPr>
          </a:p>
        </p:txBody>
      </p:sp>
      <p:sp>
        <p:nvSpPr>
          <p:cNvPr id="3" name="Содержимое 2"/>
          <p:cNvSpPr>
            <a:spLocks noGrp="1"/>
          </p:cNvSpPr>
          <p:nvPr>
            <p:ph idx="1"/>
          </p:nvPr>
        </p:nvSpPr>
        <p:spPr/>
        <p:txBody>
          <a:bodyPr>
            <a:normAutofit/>
          </a:bodyPr>
          <a:lstStyle/>
          <a:p>
            <a:r>
              <a:rPr lang="ru-RU" dirty="0" smtClean="0">
                <a:solidFill>
                  <a:schemeClr val="tx2">
                    <a:lumMod val="75000"/>
                  </a:schemeClr>
                </a:solidFill>
                <a:latin typeface="Constantia" pitchFamily="18" charset="0"/>
              </a:rPr>
              <a:t>Психологические барьеры возникают в следствие индивидуально-психологических особенностей людей, которые вступают в процесс общения (скрытность, хитрость), различия в типах темперамента), а также в результате особенностей отношений между партнерами (недоверие, антипатия и др.) </a:t>
            </a:r>
            <a:endParaRPr lang="ru-RU" dirty="0">
              <a:solidFill>
                <a:schemeClr val="tx2">
                  <a:lumMod val="75000"/>
                </a:schemeClr>
              </a:solidFill>
              <a:latin typeface="Constantia"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solidFill>
                  <a:schemeClr val="tx2">
                    <a:lumMod val="75000"/>
                  </a:schemeClr>
                </a:solidFill>
                <a:latin typeface="Constantia" pitchFamily="18" charset="0"/>
              </a:rPr>
              <a:t>Психологические барьеры общения</a:t>
            </a:r>
            <a:endParaRPr lang="ru-RU" sz="3600" dirty="0">
              <a:solidFill>
                <a:schemeClr val="tx2">
                  <a:lumMod val="75000"/>
                </a:schemeClr>
              </a:solidFill>
              <a:latin typeface="Constantia" pitchFamily="18" charset="0"/>
            </a:endParaRPr>
          </a:p>
        </p:txBody>
      </p:sp>
      <p:sp>
        <p:nvSpPr>
          <p:cNvPr id="3" name="Содержимое 2"/>
          <p:cNvSpPr>
            <a:spLocks noGrp="1"/>
          </p:cNvSpPr>
          <p:nvPr>
            <p:ph idx="1"/>
          </p:nvPr>
        </p:nvSpPr>
        <p:spPr>
          <a:xfrm>
            <a:off x="142844" y="1214422"/>
            <a:ext cx="8786874" cy="5357850"/>
          </a:xfrm>
        </p:spPr>
        <p:txBody>
          <a:bodyPr>
            <a:noAutofit/>
          </a:bodyPr>
          <a:lstStyle/>
          <a:p>
            <a:r>
              <a:rPr lang="ru-RU" sz="1600" b="1" dirty="0" smtClean="0">
                <a:solidFill>
                  <a:schemeClr val="tx2">
                    <a:lumMod val="75000"/>
                  </a:schemeClr>
                </a:solidFill>
                <a:latin typeface="Constantia" pitchFamily="18" charset="0"/>
              </a:rPr>
              <a:t>Эстетические барьеры </a:t>
            </a:r>
            <a:r>
              <a:rPr lang="ru-RU" sz="1600" dirty="0" smtClean="0">
                <a:solidFill>
                  <a:schemeClr val="tx2">
                    <a:lumMod val="75000"/>
                  </a:schemeClr>
                </a:solidFill>
                <a:latin typeface="Constantia" pitchFamily="18" charset="0"/>
              </a:rPr>
              <a:t>– возникают в ситуации, когда человеку не нравится внешний вид собеседника  (особенности его внешности, стиль одежды, определенные детали гардероба. И др.).</a:t>
            </a:r>
          </a:p>
          <a:p>
            <a:r>
              <a:rPr lang="ru-RU" sz="1600" dirty="0" smtClean="0">
                <a:solidFill>
                  <a:schemeClr val="tx2">
                    <a:lumMod val="75000"/>
                  </a:schemeClr>
                </a:solidFill>
                <a:latin typeface="Constantia" pitchFamily="18" charset="0"/>
              </a:rPr>
              <a:t> </a:t>
            </a:r>
            <a:r>
              <a:rPr lang="ru-RU" sz="1600" b="1" dirty="0" smtClean="0">
                <a:solidFill>
                  <a:schemeClr val="tx2">
                    <a:lumMod val="75000"/>
                  </a:schemeClr>
                </a:solidFill>
                <a:latin typeface="Constantia" pitchFamily="18" charset="0"/>
              </a:rPr>
              <a:t>Интеллектуальные барьеры </a:t>
            </a:r>
            <a:r>
              <a:rPr lang="ru-RU" sz="1600" dirty="0" smtClean="0">
                <a:solidFill>
                  <a:schemeClr val="tx2">
                    <a:lumMod val="75000"/>
                  </a:schemeClr>
                </a:solidFill>
                <a:latin typeface="Constantia" pitchFamily="18" charset="0"/>
              </a:rPr>
              <a:t>– заключаются в отличиях типов мышления, скорости протекания мыслительных операций и различиями уровня интеллектуального развития. Например, общение оптимиста и пессимиста не всегда можно назвать продуктивным, ведь один будет искать в любой ситуации плюсы и пути выхода, а второй – акцентировать внимание на негативе. К интеллектуальным можно отнести барьер некомпетентности, когда человек не разбирается в обсуждаемой теме, что вызывает у партнера по общению чувство огорчения или раздражения. </a:t>
            </a:r>
          </a:p>
          <a:p>
            <a:r>
              <a:rPr lang="ru-RU" sz="1600" b="1" dirty="0" smtClean="0">
                <a:solidFill>
                  <a:schemeClr val="tx2">
                    <a:lumMod val="75000"/>
                  </a:schemeClr>
                </a:solidFill>
                <a:latin typeface="Constantia" pitchFamily="18" charset="0"/>
              </a:rPr>
              <a:t>Мотивационные барьеры </a:t>
            </a:r>
            <a:r>
              <a:rPr lang="ru-RU" sz="1600" dirty="0" smtClean="0">
                <a:solidFill>
                  <a:schemeClr val="tx2">
                    <a:lumMod val="75000"/>
                  </a:schemeClr>
                </a:solidFill>
                <a:latin typeface="Constantia" pitchFamily="18" charset="0"/>
              </a:rPr>
              <a:t>– проявляются, когда у людей разные цели. Это приводит к непониманию, искаженному восприятию информации. </a:t>
            </a:r>
          </a:p>
          <a:p>
            <a:r>
              <a:rPr lang="ru-RU" sz="1600" b="1" dirty="0" smtClean="0">
                <a:solidFill>
                  <a:schemeClr val="tx2">
                    <a:lumMod val="75000"/>
                  </a:schemeClr>
                </a:solidFill>
                <a:latin typeface="Constantia" pitchFamily="18" charset="0"/>
              </a:rPr>
              <a:t>Моральные или этические барьеры </a:t>
            </a:r>
            <a:r>
              <a:rPr lang="ru-RU" sz="1600" dirty="0" smtClean="0">
                <a:solidFill>
                  <a:schemeClr val="tx2">
                    <a:lumMod val="75000"/>
                  </a:schemeClr>
                </a:solidFill>
                <a:latin typeface="Constantia" pitchFamily="18" charset="0"/>
              </a:rPr>
              <a:t>– эффективности общения мешает несовместимость нравственных позиций, принципов, взглядов. </a:t>
            </a:r>
          </a:p>
          <a:p>
            <a:r>
              <a:rPr lang="ru-RU" sz="1600" b="1" dirty="0" smtClean="0">
                <a:solidFill>
                  <a:schemeClr val="tx2">
                    <a:lumMod val="75000"/>
                  </a:schemeClr>
                </a:solidFill>
                <a:latin typeface="Constantia" pitchFamily="18" charset="0"/>
              </a:rPr>
              <a:t>Барьер установки </a:t>
            </a:r>
            <a:r>
              <a:rPr lang="ru-RU" sz="1600" dirty="0" smtClean="0">
                <a:solidFill>
                  <a:schemeClr val="tx2">
                    <a:lumMod val="75000"/>
                  </a:schemeClr>
                </a:solidFill>
                <a:latin typeface="Constantia" pitchFamily="18" charset="0"/>
              </a:rPr>
              <a:t>– </a:t>
            </a:r>
            <a:r>
              <a:rPr lang="ru-RU" sz="1600" b="1" dirty="0" smtClean="0">
                <a:solidFill>
                  <a:schemeClr val="tx2">
                    <a:lumMod val="75000"/>
                  </a:schemeClr>
                </a:solidFill>
                <a:latin typeface="Constantia" pitchFamily="18" charset="0"/>
              </a:rPr>
              <a:t>если у человека есть негативная установка по отношению к партнеру, то его слова воспринимаются не объективно, часто с внутренним протестом</a:t>
            </a:r>
            <a:r>
              <a:rPr lang="ru-RU" sz="1600" dirty="0" smtClean="0">
                <a:solidFill>
                  <a:schemeClr val="tx2">
                    <a:lumMod val="75000"/>
                  </a:schemeClr>
                </a:solidFill>
                <a:latin typeface="Constantia" pitchFamily="18" charset="0"/>
              </a:rPr>
              <a:t>. Возникать он может в результате предыдущего опыта общения или на основе отзывов других людей. </a:t>
            </a:r>
          </a:p>
          <a:p>
            <a:r>
              <a:rPr lang="ru-RU" sz="1600" b="1" dirty="0" smtClean="0">
                <a:solidFill>
                  <a:schemeClr val="tx2">
                    <a:lumMod val="75000"/>
                  </a:schemeClr>
                </a:solidFill>
                <a:latin typeface="Constantia" pitchFamily="18" charset="0"/>
              </a:rPr>
              <a:t>Барьер отрицательных эмоций или плохого физического состояния </a:t>
            </a:r>
            <a:r>
              <a:rPr lang="ru-RU" sz="1600" dirty="0" smtClean="0">
                <a:solidFill>
                  <a:schemeClr val="tx2">
                    <a:lumMod val="75000"/>
                  </a:schemeClr>
                </a:solidFill>
                <a:latin typeface="Constantia" pitchFamily="18" charset="0"/>
              </a:rPr>
              <a:t>– относятся к ситуативным барьерам. </a:t>
            </a:r>
            <a:endParaRPr lang="ru-RU" sz="1600" dirty="0">
              <a:solidFill>
                <a:schemeClr val="tx2">
                  <a:lumMod val="75000"/>
                </a:schemeClr>
              </a:solidFill>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smtClean="0">
                <a:solidFill>
                  <a:schemeClr val="tx2">
                    <a:lumMod val="75000"/>
                  </a:schemeClr>
                </a:solidFill>
                <a:latin typeface="Constantia" pitchFamily="18" charset="0"/>
              </a:rPr>
              <a:t>КОММУНИКАТИВНЫЕ БАРЬЕРЫ ОБЩЕНИЯ </a:t>
            </a:r>
            <a:endParaRPr lang="ru-RU" sz="2400" dirty="0">
              <a:solidFill>
                <a:schemeClr val="tx2">
                  <a:lumMod val="75000"/>
                </a:schemeClr>
              </a:solidFill>
              <a:latin typeface="Constantia" pitchFamily="18" charset="0"/>
            </a:endParaRPr>
          </a:p>
        </p:txBody>
      </p:sp>
      <p:sp>
        <p:nvSpPr>
          <p:cNvPr id="3" name="Содержимое 2"/>
          <p:cNvSpPr>
            <a:spLocks noGrp="1"/>
          </p:cNvSpPr>
          <p:nvPr>
            <p:ph idx="1"/>
          </p:nvPr>
        </p:nvSpPr>
        <p:spPr>
          <a:xfrm>
            <a:off x="457200" y="1600200"/>
            <a:ext cx="8543956" cy="4525963"/>
          </a:xfrm>
        </p:spPr>
        <p:txBody>
          <a:bodyPr>
            <a:noAutofit/>
          </a:bodyPr>
          <a:lstStyle/>
          <a:p>
            <a:r>
              <a:rPr lang="ru-RU" sz="1800" b="1" dirty="0" smtClean="0">
                <a:solidFill>
                  <a:schemeClr val="tx2">
                    <a:lumMod val="75000"/>
                  </a:schemeClr>
                </a:solidFill>
                <a:latin typeface="Constantia" pitchFamily="18" charset="0"/>
              </a:rPr>
              <a:t>Коммуникативные барьеры </a:t>
            </a:r>
            <a:r>
              <a:rPr lang="ru-RU" sz="1800" dirty="0" smtClean="0">
                <a:solidFill>
                  <a:schemeClr val="tx2">
                    <a:lumMod val="75000"/>
                  </a:schemeClr>
                </a:solidFill>
                <a:latin typeface="Constantia" pitchFamily="18" charset="0"/>
              </a:rPr>
              <a:t>возникают, если между собеседниками есть несоответствие словесного запаса. К этой группе также относятся проблемы, связанные с отсутствием аналогий понятий в разных языках и другие сложности перевода. </a:t>
            </a:r>
          </a:p>
          <a:p>
            <a:r>
              <a:rPr lang="ru-RU" sz="1800" dirty="0" smtClean="0">
                <a:solidFill>
                  <a:schemeClr val="tx2">
                    <a:lumMod val="75000"/>
                  </a:schemeClr>
                </a:solidFill>
                <a:latin typeface="Constantia" pitchFamily="18" charset="0"/>
              </a:rPr>
              <a:t>Основные виды коммуникативных барьеров: </a:t>
            </a:r>
          </a:p>
          <a:p>
            <a:r>
              <a:rPr lang="ru-RU" sz="1800" b="1" dirty="0" smtClean="0">
                <a:solidFill>
                  <a:schemeClr val="tx2">
                    <a:lumMod val="75000"/>
                  </a:schemeClr>
                </a:solidFill>
                <a:latin typeface="Constantia" pitchFamily="18" charset="0"/>
              </a:rPr>
              <a:t>Семантические барьеры </a:t>
            </a:r>
            <a:r>
              <a:rPr lang="ru-RU" sz="1800" dirty="0" smtClean="0">
                <a:solidFill>
                  <a:schemeClr val="tx2">
                    <a:lumMod val="75000"/>
                  </a:schemeClr>
                </a:solidFill>
                <a:latin typeface="Constantia" pitchFamily="18" charset="0"/>
              </a:rPr>
              <a:t>– возникают, когда партнеры по общению под аналогичными понятиями подразумевают разные вещи. Например, один человек фразу «хороший метод достижения цели» понимает, как способ, который не навредит окружающим людям, а другой – как стратегию достижения желаемого любой ценой, даже если окружающие пострадают. </a:t>
            </a:r>
          </a:p>
          <a:p>
            <a:r>
              <a:rPr lang="ru-RU" sz="1800" b="1" dirty="0" smtClean="0">
                <a:solidFill>
                  <a:schemeClr val="tx2">
                    <a:lumMod val="75000"/>
                  </a:schemeClr>
                </a:solidFill>
                <a:latin typeface="Constantia" pitchFamily="18" charset="0"/>
              </a:rPr>
              <a:t>Логические барьеры </a:t>
            </a:r>
            <a:r>
              <a:rPr lang="ru-RU" sz="1800" dirty="0" smtClean="0">
                <a:solidFill>
                  <a:schemeClr val="tx2">
                    <a:lumMod val="75000"/>
                  </a:schemeClr>
                </a:solidFill>
                <a:latin typeface="Constantia" pitchFamily="18" charset="0"/>
              </a:rPr>
              <a:t>– проявляются, если человек не умеет четко и последовательно выражать свои мысли. В таком диалоге нарушаются причинно-следственные связи, и часто происходит подмена понятий. </a:t>
            </a:r>
            <a:r>
              <a:rPr lang="ru-RU" sz="1800" b="1" dirty="0" smtClean="0">
                <a:solidFill>
                  <a:schemeClr val="tx2">
                    <a:lumMod val="75000"/>
                  </a:schemeClr>
                </a:solidFill>
                <a:latin typeface="Constantia" pitchFamily="18" charset="0"/>
              </a:rPr>
              <a:t>Фонетические барьеры </a:t>
            </a:r>
            <a:r>
              <a:rPr lang="ru-RU" sz="1800" dirty="0" smtClean="0">
                <a:solidFill>
                  <a:schemeClr val="tx2">
                    <a:lumMod val="75000"/>
                  </a:schemeClr>
                </a:solidFill>
                <a:latin typeface="Constantia" pitchFamily="18" charset="0"/>
              </a:rPr>
              <a:t>– это плохая техника речи у говорящего. Когда слова звучат нечетко и непонятно, что затрудняет восприятие информации. </a:t>
            </a:r>
            <a:endParaRPr lang="ru-RU" sz="1800" dirty="0">
              <a:solidFill>
                <a:schemeClr val="tx2">
                  <a:lumMod val="75000"/>
                </a:schemeClr>
              </a:solidFill>
              <a:latin typeface="Constantia"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latin typeface="Constantia" pitchFamily="18" charset="0"/>
              </a:rPr>
              <a:t>Практикум «</a:t>
            </a:r>
            <a:r>
              <a:rPr lang="ru-RU" sz="3100" b="1" smtClean="0">
                <a:latin typeface="Constantia" pitchFamily="18" charset="0"/>
              </a:rPr>
              <a:t>Этикетные формулы»</a:t>
            </a:r>
            <a:endParaRPr lang="ru-RU" sz="3100" b="1" dirty="0">
              <a:latin typeface="Constantia" pitchFamily="18" charset="0"/>
            </a:endParaRPr>
          </a:p>
        </p:txBody>
      </p:sp>
      <p:sp>
        <p:nvSpPr>
          <p:cNvPr id="3" name="Содержимое 2"/>
          <p:cNvSpPr>
            <a:spLocks noGrp="1"/>
          </p:cNvSpPr>
          <p:nvPr>
            <p:ph idx="1"/>
          </p:nvPr>
        </p:nvSpPr>
        <p:spPr/>
        <p:txBody>
          <a:bodyPr>
            <a:normAutofit fontScale="85000" lnSpcReduction="20000"/>
          </a:bodyPr>
          <a:lstStyle/>
          <a:p>
            <a:pPr marL="0" indent="0">
              <a:spcBef>
                <a:spcPts val="0"/>
              </a:spcBef>
              <a:buNone/>
              <a:tabLst>
                <a:tab pos="88900" algn="l"/>
              </a:tabLst>
            </a:pPr>
            <a:r>
              <a:rPr lang="ru-RU" dirty="0" smtClean="0">
                <a:latin typeface="Constantia" pitchFamily="18" charset="0"/>
              </a:rPr>
              <a:t>     1. Как поздороваться так, чтобы вам улыбнулись в ответ? </a:t>
            </a:r>
            <a:br>
              <a:rPr lang="ru-RU" dirty="0" smtClean="0">
                <a:latin typeface="Constantia" pitchFamily="18" charset="0"/>
              </a:rPr>
            </a:br>
            <a:r>
              <a:rPr lang="ru-RU" dirty="0" smtClean="0">
                <a:latin typeface="Constantia" pitchFamily="18" charset="0"/>
              </a:rPr>
              <a:t>     2. Как прервать затянувшийся разговор, чтобы собеседник на вас не обиделся? </a:t>
            </a:r>
            <a:br>
              <a:rPr lang="ru-RU" dirty="0" smtClean="0">
                <a:latin typeface="Constantia" pitchFamily="18" charset="0"/>
              </a:rPr>
            </a:br>
            <a:r>
              <a:rPr lang="ru-RU" dirty="0" smtClean="0">
                <a:latin typeface="Constantia" pitchFamily="18" charset="0"/>
              </a:rPr>
              <a:t>      3. Как шуткой разрядить обстановку, остудить закипевшие страсти? </a:t>
            </a:r>
            <a:br>
              <a:rPr lang="ru-RU" dirty="0" smtClean="0">
                <a:latin typeface="Constantia" pitchFamily="18" charset="0"/>
              </a:rPr>
            </a:br>
            <a:r>
              <a:rPr lang="ru-RU" dirty="0" smtClean="0">
                <a:latin typeface="Constantia" pitchFamily="18" charset="0"/>
              </a:rPr>
              <a:t>      4. Как отказать человеку, обратившемуся к вам с бестактной или несвоевременной просьбой, чтобы не прервать с ним отношения? </a:t>
            </a:r>
            <a:br>
              <a:rPr lang="ru-RU" dirty="0" smtClean="0">
                <a:latin typeface="Constantia" pitchFamily="18" charset="0"/>
              </a:rPr>
            </a:br>
            <a:r>
              <a:rPr lang="ru-RU" dirty="0" smtClean="0">
                <a:latin typeface="Constantia" pitchFamily="18" charset="0"/>
              </a:rPr>
              <a:t>      5.     Как ответить грубияну или другим способом осадить его? </a:t>
            </a:r>
            <a:br>
              <a:rPr lang="ru-RU" dirty="0" smtClean="0">
                <a:latin typeface="Constantia" pitchFamily="18" charset="0"/>
              </a:rPr>
            </a:br>
            <a:r>
              <a:rPr lang="ru-RU" dirty="0" smtClean="0">
                <a:latin typeface="Constantia" pitchFamily="18" charset="0"/>
              </a:rPr>
              <a:t>      6. Как попрощаться так, чтобы вас захотелось видеть снова? </a:t>
            </a:r>
            <a:endParaRPr lang="ru-RU" dirty="0">
              <a:latin typeface="Constant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p:txBody>
          <a:bodyPr>
            <a:normAutofit fontScale="90000"/>
          </a:bodyPr>
          <a:lstStyle/>
          <a:p>
            <a:pPr eaLnBrk="1" hangingPunct="1"/>
            <a:r>
              <a:rPr lang="ru-RU" b="1" dirty="0" smtClean="0">
                <a:solidFill>
                  <a:schemeClr val="accent2">
                    <a:lumMod val="75000"/>
                  </a:schemeClr>
                </a:solidFill>
                <a:latin typeface="Times New Roman" pitchFamily="18" charset="0"/>
                <a:cs typeface="Times New Roman" pitchFamily="18" charset="0"/>
              </a:rPr>
              <a:t>Фразы неэффективной коммуникации</a:t>
            </a:r>
            <a:endParaRPr lang="ru-RU" dirty="0" smtClean="0">
              <a:solidFill>
                <a:schemeClr val="accent2">
                  <a:lumMod val="75000"/>
                </a:schemeClr>
              </a:solidFill>
            </a:endParaRPr>
          </a:p>
        </p:txBody>
      </p:sp>
      <p:sp>
        <p:nvSpPr>
          <p:cNvPr id="10243" name="Содержимое 2"/>
          <p:cNvSpPr>
            <a:spLocks noGrp="1"/>
          </p:cNvSpPr>
          <p:nvPr>
            <p:ph idx="1"/>
          </p:nvPr>
        </p:nvSpPr>
        <p:spPr/>
        <p:txBody>
          <a:bodyPr>
            <a:normAutofit fontScale="70000" lnSpcReduction="20000"/>
          </a:bodyPr>
          <a:lstStyle/>
          <a:p>
            <a:pPr eaLnBrk="1" hangingPunct="1"/>
            <a:r>
              <a:rPr lang="ru-RU" sz="2800" b="1" dirty="0" smtClean="0">
                <a:solidFill>
                  <a:schemeClr val="accent2">
                    <a:lumMod val="75000"/>
                  </a:schemeClr>
                </a:solidFill>
                <a:latin typeface="Times New Roman" pitchFamily="18" charset="0"/>
                <a:cs typeface="Times New Roman" pitchFamily="18" charset="0"/>
              </a:rPr>
              <a:t>Фразы-советы </a:t>
            </a:r>
            <a:r>
              <a:rPr lang="ru-RU" sz="2800" dirty="0" smtClean="0">
                <a:solidFill>
                  <a:schemeClr val="accent2">
                    <a:lumMod val="75000"/>
                  </a:schemeClr>
                </a:solidFill>
                <a:latin typeface="Times New Roman" pitchFamily="18" charset="0"/>
                <a:cs typeface="Times New Roman" pitchFamily="18" charset="0"/>
              </a:rPr>
              <a:t>– </a:t>
            </a:r>
            <a:r>
              <a:rPr lang="ru-RU" sz="2800" i="1" dirty="0" smtClean="0">
                <a:solidFill>
                  <a:schemeClr val="accent2">
                    <a:lumMod val="75000"/>
                  </a:schemeClr>
                </a:solidFill>
                <a:latin typeface="Times New Roman" pitchFamily="18" charset="0"/>
                <a:cs typeface="Times New Roman" pitchFamily="18" charset="0"/>
              </a:rPr>
              <a:t>я бы на Вашем месте…</a:t>
            </a:r>
          </a:p>
          <a:p>
            <a:pPr eaLnBrk="1" hangingPunct="1"/>
            <a:r>
              <a:rPr lang="ru-RU" sz="2800" b="1" dirty="0" smtClean="0">
                <a:solidFill>
                  <a:schemeClr val="accent2">
                    <a:lumMod val="75000"/>
                  </a:schemeClr>
                </a:solidFill>
                <a:latin typeface="Times New Roman" pitchFamily="18" charset="0"/>
                <a:cs typeface="Times New Roman" pitchFamily="18" charset="0"/>
              </a:rPr>
              <a:t>Фразы-подсказки </a:t>
            </a:r>
            <a:r>
              <a:rPr lang="ru-RU" sz="2800" i="1" dirty="0" smtClean="0">
                <a:solidFill>
                  <a:schemeClr val="accent2">
                    <a:lumMod val="75000"/>
                  </a:schemeClr>
                </a:solidFill>
                <a:latin typeface="Times New Roman" pitchFamily="18" charset="0"/>
                <a:cs typeface="Times New Roman" pitchFamily="18" charset="0"/>
              </a:rPr>
              <a:t>– Вы  думаете, что…, Вы считаете, что…</a:t>
            </a:r>
          </a:p>
          <a:p>
            <a:r>
              <a:rPr lang="ru-RU" sz="2800" b="1" dirty="0" smtClean="0">
                <a:solidFill>
                  <a:schemeClr val="accent2">
                    <a:lumMod val="75000"/>
                  </a:schemeClr>
                </a:solidFill>
                <a:latin typeface="Times New Roman" pitchFamily="18" charset="0"/>
                <a:cs typeface="Times New Roman" pitchFamily="18" charset="0"/>
              </a:rPr>
              <a:t>Фразы-ссылки</a:t>
            </a:r>
            <a:r>
              <a:rPr lang="ru-RU" sz="2800" i="1" dirty="0" smtClean="0">
                <a:solidFill>
                  <a:schemeClr val="accent2">
                    <a:lumMod val="75000"/>
                  </a:schemeClr>
                </a:solidFill>
                <a:latin typeface="Times New Roman" pitchFamily="18" charset="0"/>
                <a:cs typeface="Times New Roman" pitchFamily="18" charset="0"/>
              </a:rPr>
              <a:t> – мне о Вас говорили…, о Вас сложилось мнение….</a:t>
            </a:r>
          </a:p>
          <a:p>
            <a:pPr eaLnBrk="1" hangingPunct="1"/>
            <a:r>
              <a:rPr lang="ru-RU" sz="2800" b="1" dirty="0" smtClean="0">
                <a:solidFill>
                  <a:schemeClr val="accent2">
                    <a:lumMod val="75000"/>
                  </a:schemeClr>
                </a:solidFill>
                <a:latin typeface="Times New Roman" pitchFamily="18" charset="0"/>
                <a:cs typeface="Times New Roman" pitchFamily="18" charset="0"/>
              </a:rPr>
              <a:t>Фразы-резюме</a:t>
            </a:r>
            <a:r>
              <a:rPr lang="ru-RU" sz="2800" i="1" dirty="0" smtClean="0">
                <a:solidFill>
                  <a:schemeClr val="accent2">
                    <a:lumMod val="75000"/>
                  </a:schemeClr>
                </a:solidFill>
                <a:latin typeface="Times New Roman" pitchFamily="18" charset="0"/>
                <a:cs typeface="Times New Roman" pitchFamily="18" charset="0"/>
              </a:rPr>
              <a:t> – с Вами невозможно разговаривать! Вы ничего не хотите понимать! Вас не переспоришь!</a:t>
            </a:r>
          </a:p>
          <a:p>
            <a:pPr eaLnBrk="1" hangingPunct="1"/>
            <a:r>
              <a:rPr lang="ru-RU" sz="2800" b="1" dirty="0" smtClean="0">
                <a:solidFill>
                  <a:schemeClr val="accent2">
                    <a:lumMod val="75000"/>
                  </a:schemeClr>
                </a:solidFill>
                <a:latin typeface="Times New Roman" pitchFamily="18" charset="0"/>
                <a:cs typeface="Times New Roman" pitchFamily="18" charset="0"/>
              </a:rPr>
              <a:t>Фразы-обобщения </a:t>
            </a:r>
            <a:r>
              <a:rPr lang="ru-RU" sz="2800" i="1" dirty="0" smtClean="0">
                <a:solidFill>
                  <a:schemeClr val="accent2">
                    <a:lumMod val="75000"/>
                  </a:schemeClr>
                </a:solidFill>
                <a:latin typeface="Times New Roman" pitchFamily="18" charset="0"/>
                <a:cs typeface="Times New Roman" pitchFamily="18" charset="0"/>
              </a:rPr>
              <a:t>– Вы всегда…, Вы никогда, Вы вечно…  </a:t>
            </a:r>
          </a:p>
          <a:p>
            <a:pPr eaLnBrk="1" hangingPunct="1"/>
            <a:r>
              <a:rPr lang="ru-RU" sz="2800" b="1" dirty="0" smtClean="0">
                <a:solidFill>
                  <a:schemeClr val="accent2">
                    <a:lumMod val="75000"/>
                  </a:schemeClr>
                </a:solidFill>
                <a:latin typeface="Times New Roman" pitchFamily="18" charset="0"/>
                <a:cs typeface="Times New Roman" pitchFamily="18" charset="0"/>
              </a:rPr>
              <a:t>Фразы-выводы</a:t>
            </a:r>
            <a:r>
              <a:rPr lang="ru-RU" sz="2800" i="1" dirty="0" smtClean="0">
                <a:solidFill>
                  <a:schemeClr val="accent2">
                    <a:lumMod val="75000"/>
                  </a:schemeClr>
                </a:solidFill>
                <a:latin typeface="Times New Roman" pitchFamily="18" charset="0"/>
                <a:cs typeface="Times New Roman" pitchFamily="18" charset="0"/>
              </a:rPr>
              <a:t> – не Вам об этом судить,…не Вам об этом говорить…</a:t>
            </a:r>
          </a:p>
          <a:p>
            <a:pPr eaLnBrk="1" hangingPunct="1"/>
            <a:r>
              <a:rPr lang="ru-RU" sz="2800" b="1" dirty="0" smtClean="0">
                <a:solidFill>
                  <a:schemeClr val="accent2">
                    <a:lumMod val="75000"/>
                  </a:schemeClr>
                </a:solidFill>
                <a:latin typeface="Times New Roman" pitchFamily="18" charset="0"/>
                <a:cs typeface="Times New Roman" pitchFamily="18" charset="0"/>
              </a:rPr>
              <a:t>Фразы-приказы</a:t>
            </a:r>
            <a:r>
              <a:rPr lang="ru-RU" sz="2800" i="1" dirty="0" smtClean="0">
                <a:solidFill>
                  <a:schemeClr val="accent2">
                    <a:lumMod val="75000"/>
                  </a:schemeClr>
                </a:solidFill>
                <a:latin typeface="Times New Roman" pitchFamily="18" charset="0"/>
                <a:cs typeface="Times New Roman" pitchFamily="18" charset="0"/>
              </a:rPr>
              <a:t> – Скажите еще, что…, Придумайте что-нибудь поумнее</a:t>
            </a:r>
          </a:p>
          <a:p>
            <a:pPr eaLnBrk="1" hangingPunct="1"/>
            <a:r>
              <a:rPr lang="ru-RU" sz="2800" i="1" dirty="0" smtClean="0">
                <a:solidFill>
                  <a:schemeClr val="accent2">
                    <a:lumMod val="75000"/>
                  </a:schemeClr>
                </a:solidFill>
                <a:latin typeface="Times New Roman" pitchFamily="18" charset="0"/>
                <a:cs typeface="Times New Roman" pitchFamily="18" charset="0"/>
              </a:rPr>
              <a:t>Фразы-сомнения- Я Вам не верю…, Это вымысел…, Так не бывает…</a:t>
            </a:r>
          </a:p>
          <a:p>
            <a:pPr eaLnBrk="1" hangingPunct="1"/>
            <a:r>
              <a:rPr lang="ru-RU" sz="2800" b="1" dirty="0" smtClean="0">
                <a:solidFill>
                  <a:schemeClr val="accent2">
                    <a:lumMod val="75000"/>
                  </a:schemeClr>
                </a:solidFill>
                <a:latin typeface="Times New Roman" pitchFamily="18" charset="0"/>
                <a:cs typeface="Times New Roman" pitchFamily="18" charset="0"/>
              </a:rPr>
              <a:t>Фразы-угрозы</a:t>
            </a:r>
            <a:r>
              <a:rPr lang="ru-RU" sz="2800" i="1" dirty="0" smtClean="0">
                <a:solidFill>
                  <a:schemeClr val="accent2">
                    <a:lumMod val="75000"/>
                  </a:schemeClr>
                </a:solidFill>
                <a:latin typeface="Times New Roman" pitchFamily="18" charset="0"/>
                <a:cs typeface="Times New Roman" pitchFamily="18" charset="0"/>
              </a:rPr>
              <a:t> – Если Вы…., то я…</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diamond(in)">
                                      <p:cBhvr>
                                        <p:cTn id="7" dur="2000"/>
                                        <p:tgtEl>
                                          <p:spTgt spid="1024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diamond(in)">
                                      <p:cBhvr>
                                        <p:cTn id="12" dur="2000"/>
                                        <p:tgtEl>
                                          <p:spTgt spid="1024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243">
                                            <p:txEl>
                                              <p:pRg st="1" end="1"/>
                                            </p:txEl>
                                          </p:spTgt>
                                        </p:tgtEl>
                                        <p:attrNameLst>
                                          <p:attrName>style.visibility</p:attrName>
                                        </p:attrNameLst>
                                      </p:cBhvr>
                                      <p:to>
                                        <p:strVal val="visible"/>
                                      </p:to>
                                    </p:set>
                                    <p:animEffect transition="in" filter="diamond(in)">
                                      <p:cBhvr>
                                        <p:cTn id="17" dur="2000"/>
                                        <p:tgtEl>
                                          <p:spTgt spid="1024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243">
                                            <p:txEl>
                                              <p:pRg st="2" end="2"/>
                                            </p:txEl>
                                          </p:spTgt>
                                        </p:tgtEl>
                                        <p:attrNameLst>
                                          <p:attrName>style.visibility</p:attrName>
                                        </p:attrNameLst>
                                      </p:cBhvr>
                                      <p:to>
                                        <p:strVal val="visible"/>
                                      </p:to>
                                    </p:set>
                                    <p:animEffect transition="in" filter="diamond(in)">
                                      <p:cBhvr>
                                        <p:cTn id="22" dur="2000"/>
                                        <p:tgtEl>
                                          <p:spTgt spid="1024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0243">
                                            <p:txEl>
                                              <p:pRg st="3" end="3"/>
                                            </p:txEl>
                                          </p:spTgt>
                                        </p:tgtEl>
                                        <p:attrNameLst>
                                          <p:attrName>style.visibility</p:attrName>
                                        </p:attrNameLst>
                                      </p:cBhvr>
                                      <p:to>
                                        <p:strVal val="visible"/>
                                      </p:to>
                                    </p:set>
                                    <p:animEffect transition="in" filter="diamond(in)">
                                      <p:cBhvr>
                                        <p:cTn id="27" dur="2000"/>
                                        <p:tgtEl>
                                          <p:spTgt spid="1024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10243">
                                            <p:txEl>
                                              <p:pRg st="4" end="4"/>
                                            </p:txEl>
                                          </p:spTgt>
                                        </p:tgtEl>
                                        <p:attrNameLst>
                                          <p:attrName>style.visibility</p:attrName>
                                        </p:attrNameLst>
                                      </p:cBhvr>
                                      <p:to>
                                        <p:strVal val="visible"/>
                                      </p:to>
                                    </p:set>
                                    <p:animEffect transition="in" filter="diamond(in)">
                                      <p:cBhvr>
                                        <p:cTn id="32" dur="2000"/>
                                        <p:tgtEl>
                                          <p:spTgt spid="1024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0243">
                                            <p:txEl>
                                              <p:pRg st="5" end="5"/>
                                            </p:txEl>
                                          </p:spTgt>
                                        </p:tgtEl>
                                        <p:attrNameLst>
                                          <p:attrName>style.visibility</p:attrName>
                                        </p:attrNameLst>
                                      </p:cBhvr>
                                      <p:to>
                                        <p:strVal val="visible"/>
                                      </p:to>
                                    </p:set>
                                    <p:animEffect transition="in" filter="diamond(in)">
                                      <p:cBhvr>
                                        <p:cTn id="37" dur="2000"/>
                                        <p:tgtEl>
                                          <p:spTgt spid="1024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10243">
                                            <p:txEl>
                                              <p:pRg st="6" end="6"/>
                                            </p:txEl>
                                          </p:spTgt>
                                        </p:tgtEl>
                                        <p:attrNameLst>
                                          <p:attrName>style.visibility</p:attrName>
                                        </p:attrNameLst>
                                      </p:cBhvr>
                                      <p:to>
                                        <p:strVal val="visible"/>
                                      </p:to>
                                    </p:set>
                                    <p:animEffect transition="in" filter="diamond(in)">
                                      <p:cBhvr>
                                        <p:cTn id="42" dur="2000"/>
                                        <p:tgtEl>
                                          <p:spTgt spid="1024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10243">
                                            <p:txEl>
                                              <p:pRg st="7" end="7"/>
                                            </p:txEl>
                                          </p:spTgt>
                                        </p:tgtEl>
                                        <p:attrNameLst>
                                          <p:attrName>style.visibility</p:attrName>
                                        </p:attrNameLst>
                                      </p:cBhvr>
                                      <p:to>
                                        <p:strVal val="visible"/>
                                      </p:to>
                                    </p:set>
                                    <p:animEffect transition="in" filter="diamond(in)">
                                      <p:cBhvr>
                                        <p:cTn id="47" dur="2000"/>
                                        <p:tgtEl>
                                          <p:spTgt spid="1024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10243">
                                            <p:txEl>
                                              <p:pRg st="8" end="8"/>
                                            </p:txEl>
                                          </p:spTgt>
                                        </p:tgtEl>
                                        <p:attrNameLst>
                                          <p:attrName>style.visibility</p:attrName>
                                        </p:attrNameLst>
                                      </p:cBhvr>
                                      <p:to>
                                        <p:strVal val="visible"/>
                                      </p:to>
                                    </p:set>
                                    <p:animEffect transition="in" filter="diamond(in)">
                                      <p:cBhvr>
                                        <p:cTn id="52" dur="2000"/>
                                        <p:tgtEl>
                                          <p:spTgt spid="1024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0" y="188640"/>
            <a:ext cx="9144000" cy="6381328"/>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pPr eaLnBrk="1" hangingPunct="1"/>
            <a:r>
              <a:rPr lang="ru-RU" sz="3200" b="1" dirty="0" smtClean="0">
                <a:solidFill>
                  <a:schemeClr val="accent2"/>
                </a:solidFill>
                <a:latin typeface="Times New Roman" pitchFamily="18" charset="0"/>
                <a:cs typeface="Times New Roman" pitchFamily="18" charset="0"/>
              </a:rPr>
              <a:t>Упражнение 1 «Трансформация утверждения в вопрос»</a:t>
            </a:r>
          </a:p>
        </p:txBody>
      </p:sp>
      <p:sp>
        <p:nvSpPr>
          <p:cNvPr id="12291" name="Содержимое 2"/>
          <p:cNvSpPr>
            <a:spLocks noGrp="1"/>
          </p:cNvSpPr>
          <p:nvPr>
            <p:ph idx="1"/>
          </p:nvPr>
        </p:nvSpPr>
        <p:spPr>
          <a:xfrm>
            <a:off x="457200" y="1600200"/>
            <a:ext cx="8229600" cy="5257800"/>
          </a:xfrm>
        </p:spPr>
        <p:txBody>
          <a:bodyPr>
            <a:noAutofit/>
          </a:bodyPr>
          <a:lstStyle/>
          <a:p>
            <a:pPr algn="ctr" eaLnBrk="1" hangingPunct="1">
              <a:buFontTx/>
              <a:buNone/>
            </a:pPr>
            <a:r>
              <a:rPr lang="ru-RU" sz="2800" b="1" i="1" dirty="0" smtClean="0">
                <a:solidFill>
                  <a:schemeClr val="accent2"/>
                </a:solidFill>
                <a:latin typeface="Times New Roman" pitchFamily="18" charset="0"/>
                <a:cs typeface="Times New Roman" pitchFamily="18" charset="0"/>
              </a:rPr>
              <a:t>Фразы</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Вам нужно брать пример с …</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 о ком кроме себя не думаете!</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ничего не хотите  понимать!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С Вами  невозможно разговаривать!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Вас  не переспоришь!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никого не уважаете!</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считаете  себя умнее всех! </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ведете себя неправильно!</a:t>
            </a: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endParaRPr lang="ru-RU" sz="2800" b="1" dirty="0" smtClean="0">
              <a:solidFill>
                <a:schemeClr val="accent2"/>
              </a:solidFill>
              <a:latin typeface="Times New Roman" pitchFamily="18" charset="0"/>
              <a:cs typeface="Times New Roman" pitchFamily="18" charset="0"/>
            </a:endParaRPr>
          </a:p>
          <a:p>
            <a:pPr eaLnBrk="1" hangingPunct="1">
              <a:buFontTx/>
              <a:buAutoNum type="arabicPeriod"/>
            </a:pPr>
            <a:endParaRPr lang="ru-RU" sz="2800" b="1" dirty="0" smtClean="0">
              <a:solidFill>
                <a:schemeClr val="accent2"/>
              </a:solidFill>
              <a:latin typeface="Times New Roman" pitchFamily="18" charset="0"/>
              <a:cs typeface="Times New Roman" pitchFamily="18" charset="0"/>
            </a:endParaRPr>
          </a:p>
          <a:p>
            <a:pPr eaLnBrk="1" hangingPunct="1"/>
            <a:r>
              <a:rPr lang="ru-RU" sz="2800" b="1" dirty="0" smtClean="0">
                <a:solidFill>
                  <a:schemeClr val="accent2"/>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ox(in)">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Заголовок 1"/>
          <p:cNvSpPr>
            <a:spLocks noGrp="1"/>
          </p:cNvSpPr>
          <p:nvPr>
            <p:ph type="title"/>
          </p:nvPr>
        </p:nvSpPr>
        <p:spPr/>
        <p:txBody>
          <a:bodyPr/>
          <a:lstStyle/>
          <a:p>
            <a:pPr eaLnBrk="1" hangingPunct="1"/>
            <a:r>
              <a:rPr lang="ru-RU" sz="3200" b="1" dirty="0" smtClean="0">
                <a:solidFill>
                  <a:schemeClr val="accent2"/>
                </a:solidFill>
                <a:latin typeface="Times New Roman" pitchFamily="18" charset="0"/>
                <a:cs typeface="Times New Roman" pitchFamily="18" charset="0"/>
              </a:rPr>
              <a:t>Упражнение 1 «Трансформация утверждения в вопрос»</a:t>
            </a:r>
          </a:p>
        </p:txBody>
      </p:sp>
      <p:sp>
        <p:nvSpPr>
          <p:cNvPr id="12291" name="Содержимое 2"/>
          <p:cNvSpPr>
            <a:spLocks noGrp="1"/>
          </p:cNvSpPr>
          <p:nvPr>
            <p:ph idx="1"/>
          </p:nvPr>
        </p:nvSpPr>
        <p:spPr>
          <a:xfrm>
            <a:off x="457200" y="1600200"/>
            <a:ext cx="8229600" cy="5257800"/>
          </a:xfrm>
        </p:spPr>
        <p:txBody>
          <a:bodyPr>
            <a:noAutofit/>
          </a:bodyPr>
          <a:lstStyle/>
          <a:p>
            <a:pPr algn="ctr" eaLnBrk="1" hangingPunct="1">
              <a:buFontTx/>
              <a:buNone/>
            </a:pPr>
            <a:r>
              <a:rPr lang="ru-RU" sz="2800" b="1" i="1" dirty="0" smtClean="0">
                <a:solidFill>
                  <a:schemeClr val="accent2"/>
                </a:solidFill>
                <a:latin typeface="Times New Roman" pitchFamily="18" charset="0"/>
                <a:cs typeface="Times New Roman" pitchFamily="18" charset="0"/>
              </a:rPr>
              <a:t>Фразы</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Вам нужно брать пример с …</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 о ком кроме себя не думаете!</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ничего не хотите  понимать!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С Вами  невозможно разговаривать!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Вас  не переспоришь!</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никого не уважаете!</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считаете  себя умнее всех! </a:t>
            </a:r>
          </a:p>
          <a:p>
            <a:pPr eaLnBrk="1" hangingPunct="1">
              <a:buFont typeface="Arial" pitchFamily="34" charset="0"/>
              <a:buAutoNum type="arabicPeriod"/>
            </a:pPr>
            <a:r>
              <a:rPr lang="ru-RU" sz="2800" b="1" i="1" dirty="0" smtClean="0">
                <a:solidFill>
                  <a:schemeClr val="accent2"/>
                </a:solidFill>
                <a:latin typeface="Times New Roman" pitchFamily="18" charset="0"/>
                <a:cs typeface="Times New Roman" pitchFamily="18" charset="0"/>
              </a:rPr>
              <a:t>Вы ведете себя неправильно!</a:t>
            </a: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buFontTx/>
              <a:buNone/>
            </a:pPr>
            <a:endParaRPr lang="ru-RU" sz="2800" i="1" dirty="0" smtClean="0">
              <a:solidFill>
                <a:schemeClr val="accent2"/>
              </a:solidFill>
              <a:latin typeface="Times New Roman" pitchFamily="18" charset="0"/>
              <a:cs typeface="Times New Roman" pitchFamily="18" charset="0"/>
            </a:endParaRPr>
          </a:p>
          <a:p>
            <a:pPr eaLnBrk="1" hangingPunct="1"/>
            <a:endParaRPr lang="ru-RU" sz="2800" b="1" dirty="0" smtClean="0">
              <a:solidFill>
                <a:schemeClr val="accent2"/>
              </a:solidFill>
              <a:latin typeface="Times New Roman" pitchFamily="18" charset="0"/>
              <a:cs typeface="Times New Roman" pitchFamily="18" charset="0"/>
            </a:endParaRPr>
          </a:p>
          <a:p>
            <a:pPr eaLnBrk="1" hangingPunct="1">
              <a:buFontTx/>
              <a:buAutoNum type="arabicPeriod"/>
            </a:pPr>
            <a:endParaRPr lang="ru-RU" sz="2800" b="1" dirty="0" smtClean="0">
              <a:solidFill>
                <a:schemeClr val="accent2"/>
              </a:solidFill>
              <a:latin typeface="Times New Roman" pitchFamily="18" charset="0"/>
              <a:cs typeface="Times New Roman" pitchFamily="18" charset="0"/>
            </a:endParaRPr>
          </a:p>
          <a:p>
            <a:pPr eaLnBrk="1" hangingPunct="1"/>
            <a:r>
              <a:rPr lang="ru-RU" sz="2800" b="1" dirty="0" smtClean="0">
                <a:solidFill>
                  <a:schemeClr val="accent2"/>
                </a:solidFill>
                <a:latin typeface="Times New Roman" pitchFamily="18" charset="0"/>
                <a:cs typeface="Times New Roman"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ox(in)">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600200"/>
            <a:ext cx="8229600" cy="5257800"/>
          </a:xfrm>
        </p:spPr>
        <p:txBody>
          <a:bodyPr>
            <a:normAutofit fontScale="70000" lnSpcReduction="20000"/>
          </a:bodyPr>
          <a:lstStyle/>
          <a:p>
            <a:r>
              <a:rPr lang="ru-RU" b="1" dirty="0" smtClean="0">
                <a:latin typeface="+mj-lt"/>
              </a:rPr>
              <a:t>1. Соперничество (принуждение, борьба)</a:t>
            </a:r>
            <a:r>
              <a:rPr lang="ru-RU" dirty="0" smtClean="0">
                <a:latin typeface="+mj-lt"/>
              </a:rPr>
              <a:t/>
            </a:r>
            <a:br>
              <a:rPr lang="ru-RU" dirty="0" smtClean="0">
                <a:latin typeface="+mj-lt"/>
              </a:rPr>
            </a:br>
            <a:r>
              <a:rPr lang="ru-RU" dirty="0" smtClean="0">
                <a:latin typeface="+mj-lt"/>
              </a:rPr>
              <a:t>Тот, кто выбирает данную стратегию поведения, прежде всего исходит из оценки личных интересов в конфликте, как высоких, а интересов своего соперника — как низких. Выбор стратегии принуждения в конечном итоге сводится к выбору: либо интерес борьбы, либо взаимоотношения.</a:t>
            </a:r>
            <a:br>
              <a:rPr lang="ru-RU" dirty="0" smtClean="0">
                <a:latin typeface="+mj-lt"/>
              </a:rPr>
            </a:br>
            <a:r>
              <a:rPr lang="ru-RU" dirty="0" smtClean="0">
                <a:latin typeface="+mj-lt"/>
              </a:rPr>
              <a:t>Выбор в пользу борьбы отличается стилем поведения, который характерен для деструктивной модели. При такой стратегии активно используются власть, сила закона, связи, авторитет и т. д. </a:t>
            </a:r>
          </a:p>
          <a:p>
            <a:r>
              <a:rPr lang="ru-RU" dirty="0" smtClean="0">
                <a:latin typeface="+mj-lt"/>
              </a:rPr>
              <a:t>Она является целесообразной и эффективной в двух случаях. Во-первых, при защите интересов дела от посягательств на них со стороны конфликтной личности. Например, конфликтная личность неуправляемого типа часто отказывается от выполнения непривлекательных заданий, «сваливает свою работу на других и т. п. И во-вторых, при угрозе существованию организации, коллектива. В этом случае складывается ситуация «Кто кого…». Особенно часто она возникает в условиях реформирования предприятий и учреждений. Нередко при реформировании организационно-штатной структуры предприятия (учреждения) предполагаемые «вливания» одних подразделений в другие носят необоснованный характер. И в этих случаях человек, отстаивающий интересы таких подразделений, должен занимать жесткую позицию.</a:t>
            </a:r>
          </a:p>
        </p:txBody>
      </p:sp>
      <p:sp>
        <p:nvSpPr>
          <p:cNvPr id="2" name="Заголовок 1"/>
          <p:cNvSpPr>
            <a:spLocks noGrp="1"/>
          </p:cNvSpPr>
          <p:nvPr>
            <p:ph type="title"/>
          </p:nvPr>
        </p:nvSpPr>
        <p:spPr/>
        <p:txBody>
          <a:bodyPr/>
          <a:lstStyle/>
          <a:p>
            <a:r>
              <a:rPr lang="ru-RU" dirty="0" smtClean="0"/>
              <a:t>Стили поведения в конфликте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340768"/>
            <a:ext cx="8229600" cy="6264696"/>
          </a:xfrm>
        </p:spPr>
        <p:txBody>
          <a:bodyPr>
            <a:normAutofit fontScale="62500" lnSpcReduction="20000"/>
          </a:bodyPr>
          <a:lstStyle/>
          <a:p>
            <a:r>
              <a:rPr lang="ru-RU" b="1" dirty="0" smtClean="0">
                <a:latin typeface="+mj-lt"/>
              </a:rPr>
              <a:t>2.</a:t>
            </a:r>
            <a:r>
              <a:rPr lang="ru-RU" sz="2400" b="1" dirty="0" smtClean="0">
                <a:latin typeface="+mj-lt"/>
              </a:rPr>
              <a:t> Сотрудничество</a:t>
            </a:r>
            <a:r>
              <a:rPr lang="ru-RU" sz="2400" dirty="0" smtClean="0">
                <a:latin typeface="+mj-lt"/>
              </a:rPr>
              <a:t/>
            </a:r>
            <a:br>
              <a:rPr lang="ru-RU" sz="2400" dirty="0" smtClean="0">
                <a:latin typeface="+mj-lt"/>
              </a:rPr>
            </a:br>
            <a:r>
              <a:rPr lang="ru-RU" sz="2400" dirty="0" smtClean="0">
                <a:latin typeface="+mj-lt"/>
              </a:rPr>
              <a:t>Стратегия сотрудничества характеризуется высоким уровнем направленности как на собственные интересы, так и на интересы соперника. Данная стратегия строится не только на основе баланса интересов, но и на признании ценности межличностных отношений.</a:t>
            </a:r>
          </a:p>
          <a:p>
            <a:r>
              <a:rPr lang="ru-RU" sz="2400" dirty="0" smtClean="0">
                <a:latin typeface="+mj-lt"/>
              </a:rPr>
              <a:t>Являясь одной из самых сложных стратегий, стратегия сотрудничества отражает стремление противоборствующих сторон совместными усилиями разрешить возникшую проблему.</a:t>
            </a:r>
            <a:br>
              <a:rPr lang="ru-RU" sz="2400" dirty="0" smtClean="0">
                <a:latin typeface="+mj-lt"/>
              </a:rPr>
            </a:br>
            <a:r>
              <a:rPr lang="ru-RU" sz="2400" dirty="0" smtClean="0">
                <a:latin typeface="+mj-lt"/>
              </a:rPr>
              <a:t>В любом конфликте каждый участник оценивает и соотносит свои интересы и интересы соперника, задавая себе вопросы: что я выиграю, что я потеряю, какое значение имеет предмет спора для соперника. На основе такого анализа он сознательно выбирает ту или иную стратегию поведения (уход, принуждение, компромисс, уступка или сотрудничество). Часто отражение этих интересов происходит неосознанно, и тогда поведение в конфликтном взаимодействии насыщено мощным эмоциональным напряжением и носит спонтанный характер.</a:t>
            </a:r>
            <a:br>
              <a:rPr lang="ru-RU" sz="2400" dirty="0" smtClean="0">
                <a:latin typeface="+mj-lt"/>
              </a:rPr>
            </a:br>
            <a:r>
              <a:rPr lang="ru-RU" sz="2400" dirty="0" smtClean="0">
                <a:latin typeface="+mj-lt"/>
              </a:rPr>
              <a:t>Особое место в оценке моделей и стратегий поведения личности в конфликте занимает ценность для нее межличностных отношений с противоборствующей стороной. Если для одного из соперников межличностные отношения с другим соперником (дружба, любовь, партнерство и т.д.) не представляют никакой ценности, поведение его в конфликте будет отличаться деструктивным содержанием или крайними позициями в стратегии (принуждение, борьба, соперничество). И наоборот, ценность межличностных отношений для субъекта конфликтного взаимодействия, как правило, является существенной причиной конструктивного поведения в конфликте или направленности такого поведения на компромисс, сотрудничество, уход или уступку.</a:t>
            </a:r>
          </a:p>
          <a:p>
            <a:r>
              <a:rPr lang="ru-RU" dirty="0" smtClean="0"/>
              <a:t/>
            </a:r>
            <a:br>
              <a:rPr lang="ru-RU" dirty="0" smtClean="0"/>
            </a:br>
            <a:endParaRPr lang="ru-RU" dirty="0"/>
          </a:p>
        </p:txBody>
      </p:sp>
      <p:sp>
        <p:nvSpPr>
          <p:cNvPr id="2" name="Заголовок 1"/>
          <p:cNvSpPr>
            <a:spLocks noGrp="1"/>
          </p:cNvSpPr>
          <p:nvPr>
            <p:ph type="title"/>
          </p:nvPr>
        </p:nvSpPr>
        <p:spPr/>
        <p:txBody>
          <a:bodyPr/>
          <a:lstStyle/>
          <a:p>
            <a:r>
              <a:rPr lang="ru-RU" dirty="0" smtClean="0"/>
              <a:t>Стили поведения в конфликте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340768"/>
            <a:ext cx="9144000" cy="5517232"/>
          </a:xfrm>
        </p:spPr>
        <p:txBody>
          <a:bodyPr>
            <a:normAutofit fontScale="62500" lnSpcReduction="20000"/>
          </a:bodyPr>
          <a:lstStyle/>
          <a:p>
            <a:r>
              <a:rPr lang="ru-RU" b="1" dirty="0" smtClean="0">
                <a:latin typeface="+mj-lt"/>
              </a:rPr>
              <a:t>3. </a:t>
            </a:r>
            <a:r>
              <a:rPr lang="ru-RU" sz="2600" b="1" dirty="0" smtClean="0">
                <a:latin typeface="+mj-lt"/>
              </a:rPr>
              <a:t>Компромисс</a:t>
            </a:r>
            <a:r>
              <a:rPr lang="ru-RU" sz="2600" dirty="0" smtClean="0">
                <a:latin typeface="+mj-lt"/>
              </a:rPr>
              <a:t/>
            </a:r>
            <a:br>
              <a:rPr lang="ru-RU" sz="2600" dirty="0" smtClean="0">
                <a:latin typeface="+mj-lt"/>
              </a:rPr>
            </a:br>
            <a:r>
              <a:rPr lang="ru-RU" sz="2600" dirty="0" smtClean="0">
                <a:latin typeface="+mj-lt"/>
              </a:rPr>
              <a:t>Компромиссная стратегия поведения характеризуется балансом интересов конфликтующих сторон на среднем уровне. Иначе ее можно назвать стратегией взаимной уступки.</a:t>
            </a:r>
            <a:br>
              <a:rPr lang="ru-RU" sz="2600" dirty="0" smtClean="0">
                <a:latin typeface="+mj-lt"/>
              </a:rPr>
            </a:br>
            <a:r>
              <a:rPr lang="ru-RU" sz="2600" dirty="0" smtClean="0">
                <a:latin typeface="+mj-lt"/>
              </a:rPr>
              <a:t>Стратегия компромисса не портит межличностные отношения. Более того, она способствует их положительному развитию.</a:t>
            </a:r>
          </a:p>
          <a:p>
            <a:r>
              <a:rPr lang="ru-RU" sz="2600" dirty="0" smtClean="0">
                <a:latin typeface="+mj-lt"/>
              </a:rPr>
              <a:t>При анализе данной стратегии важно иметь в виду ряд существенных моментов.</a:t>
            </a:r>
            <a:br>
              <a:rPr lang="ru-RU" sz="2600" dirty="0" smtClean="0">
                <a:latin typeface="+mj-lt"/>
              </a:rPr>
            </a:br>
            <a:r>
              <a:rPr lang="ru-RU" sz="2600" b="1" dirty="0" smtClean="0">
                <a:latin typeface="+mj-lt"/>
              </a:rPr>
              <a:t>1) </a:t>
            </a:r>
            <a:r>
              <a:rPr lang="ru-RU" sz="2600" dirty="0" smtClean="0">
                <a:latin typeface="+mj-lt"/>
              </a:rPr>
              <a:t>Компромисс нельзя рассматривать как способ разрешения конфликта. Взаимная уступка часто является этапом на пути поиска приемлемого решения проблемы.</a:t>
            </a:r>
            <a:br>
              <a:rPr lang="ru-RU" sz="2600" dirty="0" smtClean="0">
                <a:latin typeface="+mj-lt"/>
              </a:rPr>
            </a:br>
            <a:r>
              <a:rPr lang="ru-RU" sz="2600" b="1" dirty="0" smtClean="0">
                <a:latin typeface="+mj-lt"/>
              </a:rPr>
              <a:t>2) </a:t>
            </a:r>
            <a:r>
              <a:rPr lang="ru-RU" sz="2600" dirty="0" smtClean="0">
                <a:latin typeface="+mj-lt"/>
              </a:rPr>
              <a:t>Иногда компромисс может исчерпать конфликтную ситуацию. Это наступает при изменении обстоятельств, вызвавших напряженность. Например, два сотрудника претендовали на одну и ту же должность, которая должна освободиться через полгода. Но через три месяца ее сократили. Предмет конфликта исчез.</a:t>
            </a:r>
            <a:br>
              <a:rPr lang="ru-RU" sz="2600" dirty="0" smtClean="0">
                <a:latin typeface="+mj-lt"/>
              </a:rPr>
            </a:br>
            <a:r>
              <a:rPr lang="ru-RU" sz="2600" b="1" dirty="0" smtClean="0">
                <a:latin typeface="+mj-lt"/>
              </a:rPr>
              <a:t>3) </a:t>
            </a:r>
            <a:r>
              <a:rPr lang="ru-RU" sz="2600" dirty="0" smtClean="0">
                <a:latin typeface="+mj-lt"/>
              </a:rPr>
              <a:t>Компромисс может принимать активную и пассивную формы. Активная форма компромисса может проявляться в заключении четких договоров, принятии каких-то обязательств и т. п. Пассивный компромисс — это не что иное, как отказ от каких-либо активных действий по достижению определенных взаимных уступок в тех или иных условиях. Иначе говоря, в конкретных условиях перемирие может быть обеспеченно пассивностью субъектов конфликтного взаимодействия. В предыдущем примере компромисс между двумя сотрудниками состоял в том, что никто из них не предпринимал ни прямых ни косвенных активных действий по отношению друг к другу. Через три месяца должность, на которую они претендовали, была сокращена, каждый остался при своих интересах, а отсутствие ненужных «баталий» позволило сохранить между ними нормальные отношения.</a:t>
            </a:r>
            <a:br>
              <a:rPr lang="ru-RU" sz="2600" dirty="0" smtClean="0">
                <a:latin typeface="+mj-lt"/>
              </a:rPr>
            </a:br>
            <a:r>
              <a:rPr lang="ru-RU" sz="2600" dirty="0" smtClean="0">
                <a:latin typeface="+mj-lt"/>
              </a:rPr>
              <a:t>Понятие «компромисс» близко по своему содержанию к понятию «консенсус». </a:t>
            </a:r>
          </a:p>
          <a:p>
            <a:endParaRPr lang="ru-RU" dirty="0" smtClean="0"/>
          </a:p>
        </p:txBody>
      </p:sp>
      <p:sp>
        <p:nvSpPr>
          <p:cNvPr id="2" name="Заголовок 1"/>
          <p:cNvSpPr>
            <a:spLocks noGrp="1"/>
          </p:cNvSpPr>
          <p:nvPr>
            <p:ph type="title"/>
          </p:nvPr>
        </p:nvSpPr>
        <p:spPr>
          <a:xfrm>
            <a:off x="628650" y="365127"/>
            <a:ext cx="7886700" cy="1006474"/>
          </a:xfrm>
        </p:spPr>
        <p:txBody>
          <a:bodyPr/>
          <a:lstStyle/>
          <a:p>
            <a:r>
              <a:rPr lang="ru-RU" dirty="0" smtClean="0"/>
              <a:t>Стили поведения в конфликте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600200"/>
            <a:ext cx="9144000" cy="5257800"/>
          </a:xfrm>
        </p:spPr>
        <p:txBody>
          <a:bodyPr>
            <a:normAutofit fontScale="62500" lnSpcReduction="20000"/>
          </a:bodyPr>
          <a:lstStyle/>
          <a:p>
            <a:r>
              <a:rPr lang="ru-RU" sz="2900" b="1" dirty="0" smtClean="0">
                <a:latin typeface="+mj-lt"/>
              </a:rPr>
              <a:t>4. Уступка</a:t>
            </a:r>
            <a:r>
              <a:rPr lang="ru-RU" sz="2900" dirty="0" smtClean="0">
                <a:latin typeface="+mj-lt"/>
              </a:rPr>
              <a:t/>
            </a:r>
            <a:br>
              <a:rPr lang="ru-RU" sz="2900" dirty="0" smtClean="0">
                <a:latin typeface="+mj-lt"/>
              </a:rPr>
            </a:br>
            <a:r>
              <a:rPr lang="ru-RU" sz="2900" dirty="0" smtClean="0">
                <a:latin typeface="+mj-lt"/>
              </a:rPr>
              <a:t>Человек стремится уйти от конфликта. Но причины «ухода» в этом случае иные. Человек, принимающий стратегию уступки, жертвует личными интересами в пользу интересов соперника.</a:t>
            </a:r>
            <a:br>
              <a:rPr lang="ru-RU" sz="2900" dirty="0" smtClean="0">
                <a:latin typeface="+mj-lt"/>
              </a:rPr>
            </a:br>
            <a:r>
              <a:rPr lang="ru-RU" sz="2900" dirty="0" smtClean="0">
                <a:latin typeface="+mj-lt"/>
              </a:rPr>
              <a:t>Стратегия уступки имеет некоторое сходство и со стратегией принуждения. </a:t>
            </a:r>
            <a:br>
              <a:rPr lang="ru-RU" sz="2900" dirty="0" smtClean="0">
                <a:latin typeface="+mj-lt"/>
              </a:rPr>
            </a:br>
            <a:r>
              <a:rPr lang="ru-RU" sz="2900" b="1" dirty="0" smtClean="0">
                <a:latin typeface="+mj-lt"/>
              </a:rPr>
              <a:t>1) </a:t>
            </a:r>
            <a:r>
              <a:rPr lang="ru-RU" sz="2900" dirty="0" smtClean="0">
                <a:latin typeface="+mj-lt"/>
              </a:rPr>
              <a:t>Уступка может оказаться лишь тактическим шагом на пути достижения главной стратегической цели.</a:t>
            </a:r>
            <a:br>
              <a:rPr lang="ru-RU" sz="2900" dirty="0" smtClean="0">
                <a:latin typeface="+mj-lt"/>
              </a:rPr>
            </a:br>
            <a:r>
              <a:rPr lang="ru-RU" sz="2900" b="1" dirty="0" smtClean="0">
                <a:latin typeface="+mj-lt"/>
              </a:rPr>
              <a:t>2) </a:t>
            </a:r>
            <a:r>
              <a:rPr lang="ru-RU" sz="2900" dirty="0" smtClean="0">
                <a:latin typeface="+mj-lt"/>
              </a:rPr>
              <a:t>Уступка может стать причиной неадекватной оценки предмета конфликта (занижение его ценности для себя). В этом случае принятая стратегия является самообманом и не ведет к разрешению конфликта.</a:t>
            </a:r>
            <a:br>
              <a:rPr lang="ru-RU" sz="2900" dirty="0" smtClean="0">
                <a:latin typeface="+mj-lt"/>
              </a:rPr>
            </a:br>
            <a:r>
              <a:rPr lang="ru-RU" sz="2900" b="1" dirty="0" smtClean="0">
                <a:latin typeface="+mj-lt"/>
              </a:rPr>
              <a:t>3) </a:t>
            </a:r>
            <a:r>
              <a:rPr lang="ru-RU" sz="2900" dirty="0" smtClean="0">
                <a:latin typeface="+mj-lt"/>
              </a:rPr>
              <a:t>Данная стратегия может быть доминирующей для человека в силу его индивидуально-психологических особенностей. В частности, это характерно для конформистской личности, конфликтной личности «бесконфликтного типа. В силу этого стратегия уступки может придать конструктивному конфликту деструктивную направленность.</a:t>
            </a:r>
          </a:p>
          <a:p>
            <a:r>
              <a:rPr lang="ru-RU" sz="2900" dirty="0" smtClean="0">
                <a:latin typeface="+mj-lt"/>
              </a:rPr>
              <a:t>При всех выделенных особенностях стратегии уступки важно иметь в виду, что она оправдана в тех случаях, когда условия для разрешения конфликта не созрели. И в этом случае она ведет к временному перемирию, является важным этапом на пути конструктивного разрешения конфликтной ситуации.</a:t>
            </a:r>
          </a:p>
          <a:p>
            <a:endParaRPr lang="ru-RU" dirty="0" smtClean="0"/>
          </a:p>
        </p:txBody>
      </p:sp>
      <p:sp>
        <p:nvSpPr>
          <p:cNvPr id="2" name="Заголовок 1"/>
          <p:cNvSpPr>
            <a:spLocks noGrp="1"/>
          </p:cNvSpPr>
          <p:nvPr>
            <p:ph type="title"/>
          </p:nvPr>
        </p:nvSpPr>
        <p:spPr/>
        <p:txBody>
          <a:bodyPr/>
          <a:lstStyle/>
          <a:p>
            <a:r>
              <a:rPr lang="ru-RU" dirty="0" smtClean="0"/>
              <a:t>Стили поведения в конфликте</a:t>
            </a:r>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Другая 1">
      <a:majorFont>
        <a:latin typeface="Constantia"/>
        <a:ea typeface=""/>
        <a:cs typeface=""/>
      </a:majorFont>
      <a:minorFont>
        <a:latin typeface="Calibri"/>
        <a:ea typeface=""/>
        <a:cs typeface=""/>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318</TotalTime>
  <Words>1160</Words>
  <Application>Microsoft Office PowerPoint</Application>
  <PresentationFormat>Экран (4:3)</PresentationFormat>
  <Paragraphs>163</Paragraphs>
  <Slides>30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30</vt:i4>
      </vt:variant>
    </vt:vector>
  </HeadingPairs>
  <TitlesOfParts>
    <vt:vector size="31" baseType="lpstr">
      <vt:lpstr>Справедливость</vt:lpstr>
      <vt:lpstr>Технология социально-педагогической поддержки семей и детей в трудной жизненной ситуации, связанной с религиозным экстремизмом и терроризмом. Часть 3. </vt:lpstr>
      <vt:lpstr>Фразы неэффективной коммуникации</vt:lpstr>
      <vt:lpstr>Фразы неэффективной коммуникации</vt:lpstr>
      <vt:lpstr>Упражнение 1 «Трансформация утверждения в вопрос»</vt:lpstr>
      <vt:lpstr>Упражнение 1 «Трансформация утверждения в вопрос»</vt:lpstr>
      <vt:lpstr>Стили поведения в конфликте</vt:lpstr>
      <vt:lpstr>Стили поведения в конфликте</vt:lpstr>
      <vt:lpstr>Стили поведения в конфликте</vt:lpstr>
      <vt:lpstr>Стили поведения в конфликте</vt:lpstr>
      <vt:lpstr>Стили поведения в конфликте</vt:lpstr>
      <vt:lpstr>Практикум. Задание 1.Дайте самооценку своему поведению в конфликте</vt:lpstr>
      <vt:lpstr>Практикум. Задание 2. Оцените свое поведение в конфликте с помощью методики Томаса</vt:lpstr>
      <vt:lpstr>Практикум. Задание 3. Нанесите данные оценки по методике Томаса на график.</vt:lpstr>
      <vt:lpstr>ПРИЁМЫ ПСИХОЛОГИЧЕСКОГО ПРИСОЕДИНЕНИЯ  (ПОДСТРОЙКИ) К ПАРТНЁРУ ПО ОБЩЕНИЮ</vt:lpstr>
      <vt:lpstr>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ДОПОЛНИТЕЛЬНЫЕ ПРИЁМЫ ПСИХОЛОГИЧЕСКОГО ПРИСОЕДИНЕНИЯ  (ПОДСТРОЙКИ) К ПАРТНЁРУ ПО ОБЩЕНИЮ</vt:lpstr>
      <vt:lpstr>Барьеры общения</vt:lpstr>
      <vt:lpstr>ПСИХОЛОГИЧЕСКИЕ БАРЬЕРЫ ОБЩЕНИЯ</vt:lpstr>
      <vt:lpstr>Психологические барьеры общения</vt:lpstr>
      <vt:lpstr>КОММУНИКАТИВНЫЕ БАРЬЕРЫ ОБЩЕНИЯ </vt:lpstr>
      <vt:lpstr>Практикум «Этикетные формулы»</vt:lpstr>
      <vt:lpstr>Слайд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РЕЛИГИОЗНЫЙ ЭКСТРЕМИЗМ</dc:title>
  <dc:creator>Sone4ka</dc:creator>
  <cp:lastModifiedBy>KSPU</cp:lastModifiedBy>
  <cp:revision>45</cp:revision>
  <dcterms:created xsi:type="dcterms:W3CDTF">2014-04-11T06:42:56Z</dcterms:created>
  <dcterms:modified xsi:type="dcterms:W3CDTF">2018-10-24T06:01:05Z</dcterms:modified>
</cp:coreProperties>
</file>