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57" r:id="rId3"/>
    <p:sldId id="261" r:id="rId4"/>
    <p:sldId id="258" r:id="rId5"/>
    <p:sldId id="260" r:id="rId6"/>
    <p:sldId id="259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57112F"/>
    <a:srgbClr val="440444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588" autoAdjust="0"/>
    <p:restoredTop sz="94607" autoAdjust="0"/>
  </p:normalViewPr>
  <p:slideViewPr>
    <p:cSldViewPr>
      <p:cViewPr>
        <p:scale>
          <a:sx n="100" d="100"/>
          <a:sy n="100" d="100"/>
        </p:scale>
        <p:origin x="-432" y="6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 flipH="1">
            <a:off x="2667000" y="0"/>
            <a:ext cx="6477000" cy="6858000"/>
          </a:xfrm>
          <a:prstGeom prst="rect">
            <a:avLst/>
          </a:prstGeom>
          <a:blipFill>
            <a:blip r:embed="rId2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00000" r="50000"/>
                </a:path>
                <a:tileRect/>
              </a:gradFill>
            </a:fillOverlay>
            <a:innerShdw blurRad="63500" dist="44450" dir="10800000">
              <a:srgbClr val="000000">
                <a:alpha val="5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 rot="16200000">
            <a:off x="-762000" y="3429000"/>
            <a:ext cx="6858000" cy="0"/>
          </a:xfrm>
          <a:prstGeom prst="line">
            <a:avLst/>
          </a:prstGeom>
          <a:noFill/>
          <a:ln w="11430" cap="flat" cmpd="sng" algn="ctr">
            <a:solidFill>
              <a:schemeClr val="bg1">
                <a:shade val="9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ctrTitle"/>
          </p:nvPr>
        </p:nvSpPr>
        <p:spPr>
          <a:xfrm>
            <a:off x="3366868" y="533400"/>
            <a:ext cx="5105400" cy="2868168"/>
          </a:xfrm>
        </p:spPr>
        <p:txBody>
          <a:bodyPr lIns="45720" tIns="0" rIns="45720">
            <a:noAutofit/>
          </a:bodyPr>
          <a:lstStyle>
            <a:lvl1pPr algn="r">
              <a:defRPr sz="4200"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5" name="Подзаголовок 24"/>
          <p:cNvSpPr>
            <a:spLocks noGrp="1"/>
          </p:cNvSpPr>
          <p:nvPr>
            <p:ph type="subTitle" idx="1"/>
          </p:nvPr>
        </p:nvSpPr>
        <p:spPr>
          <a:xfrm>
            <a:off x="3354442" y="3539864"/>
            <a:ext cx="5114778" cy="1101248"/>
          </a:xfrm>
        </p:spPr>
        <p:txBody>
          <a:bodyPr lIns="45720" tIns="0" rIns="45720" bIns="0"/>
          <a:lstStyle>
            <a:lvl1pPr marL="0" indent="0" algn="r">
              <a:buNone/>
              <a:defRPr sz="2200">
                <a:solidFill>
                  <a:srgbClr val="FFFFFF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1" name="Дата 30"/>
          <p:cNvSpPr>
            <a:spLocks noGrp="1"/>
          </p:cNvSpPr>
          <p:nvPr>
            <p:ph type="dt" sz="half" idx="10"/>
          </p:nvPr>
        </p:nvSpPr>
        <p:spPr>
          <a:xfrm>
            <a:off x="5871224" y="6557946"/>
            <a:ext cx="2002464" cy="226902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03.07.2018</a:t>
            </a:fld>
            <a:endParaRPr lang="ru-RU"/>
          </a:p>
        </p:txBody>
      </p:sp>
      <p:sp>
        <p:nvSpPr>
          <p:cNvPr id="18" name="Нижний колонтитул 17"/>
          <p:cNvSpPr>
            <a:spLocks noGrp="1"/>
          </p:cNvSpPr>
          <p:nvPr>
            <p:ph type="ftr" sz="quarter" idx="11"/>
          </p:nvPr>
        </p:nvSpPr>
        <p:spPr>
          <a:xfrm>
            <a:off x="2819400" y="6557946"/>
            <a:ext cx="2927722" cy="228600"/>
          </a:xfrm>
        </p:spPr>
        <p:txBody>
          <a:bodyPr/>
          <a:lstStyle>
            <a:lvl1pPr>
              <a:defRPr lang="en-US" dirty="0">
                <a:solidFill>
                  <a:srgbClr val="FFFFFF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7880884" y="6556248"/>
            <a:ext cx="588336" cy="228600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03.07.2018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53200" y="274955"/>
            <a:ext cx="1524000" cy="5851525"/>
          </a:xfrm>
        </p:spPr>
        <p:txBody>
          <a:bodyPr vert="eaVert" anchor="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2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242816" y="6557946"/>
            <a:ext cx="2002464" cy="226902"/>
          </a:xfrm>
        </p:spPr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03.07.2018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57200" y="6556248"/>
            <a:ext cx="3657600" cy="228600"/>
          </a:xfrm>
        </p:spPr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254496" y="6553200"/>
            <a:ext cx="588336" cy="2286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03.07.2018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6800" y="2821837"/>
            <a:ext cx="6255488" cy="1362075"/>
          </a:xfrm>
        </p:spPr>
        <p:txBody>
          <a:bodyPr tIns="0" anchor="t"/>
          <a:lstStyle>
            <a:lvl1pPr algn="r">
              <a:buNone/>
              <a:defRPr sz="42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066800" y="1905000"/>
            <a:ext cx="6255488" cy="743507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724238" y="6556810"/>
            <a:ext cx="2002464" cy="226902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03.07.2018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1735358" y="6556810"/>
            <a:ext cx="2895600" cy="228600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733952" y="6555112"/>
            <a:ext cx="588336" cy="228600"/>
          </a:xfrm>
        </p:spPr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178808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03.07.2018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178808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178808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03.07.2018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03.07.2018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03.07.2018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5897880" cy="1173480"/>
          </a:xfrm>
        </p:spPr>
        <p:txBody>
          <a:bodyPr wrap="square" anchor="b"/>
          <a:lstStyle>
            <a:lvl1pPr algn="l">
              <a:buNone/>
              <a:defRPr lang="en-US" sz="2400" baseline="0" smtClean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97416"/>
            <a:ext cx="5897880" cy="602512"/>
          </a:xfrm>
        </p:spPr>
        <p:txBody>
          <a:bodyPr rot="0" spcFirstLastPara="0" vertOverflow="overflow" horzOverflow="overflow" vert="horz" wrap="square" lIns="45720" tIns="0" rIns="0" bIns="0" numCol="1" spcCol="0" rtlCol="0" fromWordArt="0" anchor="t" anchorCtr="0" forceAA="0" compatLnSpc="1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7239000" cy="437175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03.07.2018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 rot="21240000">
            <a:off x="597968" y="1004668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5000" dist="127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 rot="21420000">
            <a:off x="596706" y="998816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8000" dist="12700" dir="5400000" algn="tl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89098" y="1143000"/>
            <a:ext cx="3429000" cy="2057400"/>
          </a:xfrm>
        </p:spPr>
        <p:txBody>
          <a:bodyPr vert="horz" anchor="b"/>
          <a:lstStyle>
            <a:lvl1pPr algn="l">
              <a:buNone/>
              <a:defRPr sz="3000" b="1" baseline="0">
                <a:ln w="500">
                  <a:solidFill>
                    <a:schemeClr val="tx2">
                      <a:shade val="10000"/>
                      <a:satMod val="135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389098" y="3283634"/>
            <a:ext cx="3429000" cy="1920240"/>
          </a:xfrm>
        </p:spPr>
        <p:txBody>
          <a:bodyPr rot="0" spcFirstLastPara="0" vertOverflow="overflow" horzOverflow="overflow" vert="horz" wrap="square" lIns="82296" tIns="0" rIns="0" bIns="0" numCol="1" spcCol="0" rtlCol="0" fromWordArt="0" anchor="t" anchorCtr="0" forceAA="0" compatLnSpc="1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400" baseline="0">
                <a:solidFill>
                  <a:schemeClr val="tx1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marL="0" marR="0" lvl="0" indent="0" algn="l" defTabSz="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73000"/>
              <a:buFontTx/>
              <a:buNone/>
              <a:tabLst/>
              <a:defRPr/>
            </a:pPr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03.07.2018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Рисунок 9"/>
          <p:cNvSpPr>
            <a:spLocks noGrp="1"/>
          </p:cNvSpPr>
          <p:nvPr>
            <p:ph type="pic" idx="1"/>
          </p:nvPr>
        </p:nvSpPr>
        <p:spPr>
          <a:xfrm>
            <a:off x="663682" y="1041002"/>
            <a:ext cx="4206240" cy="4206240"/>
          </a:xfrm>
          <a:solidFill>
            <a:schemeClr val="bg2">
              <a:shade val="50000"/>
            </a:schemeClr>
          </a:solidFill>
          <a:ln w="107950">
            <a:solidFill>
              <a:srgbClr val="FFFFFF"/>
            </a:solidFill>
            <a:miter lim="800000"/>
          </a:ln>
          <a:effectLst>
            <a:outerShdw blurRad="44450" dist="3810" dir="5400000" algn="tl" rotWithShape="0">
              <a:srgbClr val="000000">
                <a:alpha val="60000"/>
              </a:srgbClr>
            </a:outerShdw>
          </a:effectLst>
          <a:scene3d>
            <a:camera prst="orthographicFront"/>
            <a:lightRig rig="threePt" dir="t"/>
          </a:scene3d>
          <a:sp3d contourW="3810"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 flipH="1">
            <a:off x="8153400" y="0"/>
            <a:ext cx="990600" cy="6858000"/>
          </a:xfrm>
          <a:prstGeom prst="rect">
            <a:avLst/>
          </a:prstGeom>
          <a:blipFill>
            <a:blip r:embed="rId13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10000" r="50000" b="-10000"/>
                </a:path>
                <a:tileRect/>
              </a:gradFill>
            </a:fillOverlay>
            <a:innerShdw blurRad="63500" dist="44450" dir="10800000">
              <a:srgbClr val="000000">
                <a:alpha val="45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143000"/>
          </a:xfrm>
          <a:prstGeom prst="rect">
            <a:avLst/>
          </a:prstGeom>
        </p:spPr>
        <p:txBody>
          <a:bodyPr vert="horz" lIns="45720" tIns="0" rIns="45720" bIns="0" anchor="b" anchorCtr="0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1" name="Текст 30"/>
          <p:cNvSpPr>
            <a:spLocks noGrp="1"/>
          </p:cNvSpPr>
          <p:nvPr>
            <p:ph type="body" idx="1"/>
          </p:nvPr>
        </p:nvSpPr>
        <p:spPr>
          <a:xfrm>
            <a:off x="457200" y="1609416"/>
            <a:ext cx="7239000" cy="4846320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7" name="Дата 26"/>
          <p:cNvSpPr>
            <a:spLocks noGrp="1"/>
          </p:cNvSpPr>
          <p:nvPr>
            <p:ph type="dt" sz="half" idx="2"/>
          </p:nvPr>
        </p:nvSpPr>
        <p:spPr>
          <a:xfrm>
            <a:off x="4245936" y="6557946"/>
            <a:ext cx="2002464" cy="226902"/>
          </a:xfrm>
          <a:prstGeom prst="rect">
            <a:avLst/>
          </a:prstGeom>
        </p:spPr>
        <p:txBody>
          <a:bodyPr vert="horz" tIns="0" bIns="0" anchor="b"/>
          <a:lstStyle>
            <a:lvl1pPr algn="l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03.07.2018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3"/>
          </p:nvPr>
        </p:nvSpPr>
        <p:spPr>
          <a:xfrm>
            <a:off x="457200" y="6557946"/>
            <a:ext cx="3657600" cy="228600"/>
          </a:xfrm>
          <a:prstGeom prst="rect">
            <a:avLst/>
          </a:prstGeom>
        </p:spPr>
        <p:txBody>
          <a:bodyPr vert="horz" tIns="0" bIns="0" anchor="b"/>
          <a:lstStyle>
            <a:lvl1pPr algn="r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4"/>
          </p:nvPr>
        </p:nvSpPr>
        <p:spPr>
          <a:xfrm>
            <a:off x="6251448" y="6556248"/>
            <a:ext cx="588336" cy="228600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0" eaLnBrk="1" latinLnBrk="0" hangingPunct="1">
        <a:spcBef>
          <a:spcPct val="0"/>
        </a:spcBef>
        <a:buNone/>
        <a:defRPr kumimoji="0" sz="3800" b="1" kern="1200" cap="all" baseline="0">
          <a:ln w="500">
            <a:solidFill>
              <a:schemeClr val="tx2">
                <a:shade val="20000"/>
                <a:satMod val="120000"/>
              </a:schemeClr>
            </a:solidFill>
          </a:ln>
          <a:gradFill>
            <a:gsLst>
              <a:gs pos="0">
                <a:schemeClr val="accent4">
                  <a:tint val="13000"/>
                </a:schemeClr>
              </a:gs>
              <a:gs pos="10000">
                <a:schemeClr val="accent4">
                  <a:tint val="20000"/>
                </a:schemeClr>
              </a:gs>
              <a:gs pos="49000">
                <a:schemeClr val="accent4">
                  <a:tint val="70000"/>
                </a:schemeClr>
              </a:gs>
              <a:gs pos="50000">
                <a:schemeClr val="accent4">
                  <a:tint val="97000"/>
                </a:schemeClr>
              </a:gs>
              <a:gs pos="100000">
                <a:schemeClr val="accent4">
                  <a:tint val="20000"/>
                </a:schemeClr>
              </a:gs>
            </a:gsLst>
            <a:lin ang="5400000" scaled="1"/>
          </a:gradFill>
          <a:effectLst/>
          <a:latin typeface="+mj-lt"/>
          <a:ea typeface="+mj-ea"/>
          <a:cs typeface="+mj-cs"/>
        </a:defRPr>
      </a:lvl1pPr>
      <a:extLst/>
    </p:titleStyle>
    <p:bodyStyle>
      <a:lvl1pPr marL="274320" indent="-274320" algn="l" rtl="0" eaLnBrk="1" latinLnBrk="0" hangingPunct="1">
        <a:spcBef>
          <a:spcPts val="600"/>
        </a:spcBef>
        <a:buClr>
          <a:schemeClr val="tx2"/>
        </a:buClr>
        <a:buSzPct val="73000"/>
        <a:buFont typeface="Wingdings 2"/>
        <a:buChar char=""/>
        <a:defRPr kumimoji="0" sz="26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21208" indent="-228600" algn="l" rtl="0" eaLnBrk="1" latinLnBrk="0" hangingPunct="1">
        <a:spcBef>
          <a:spcPts val="500"/>
        </a:spcBef>
        <a:buClr>
          <a:schemeClr val="accent4"/>
        </a:buClr>
        <a:buSzPct val="80000"/>
        <a:buFont typeface="Wingdings 2"/>
        <a:buChar char=""/>
        <a:defRPr kumimoji="0" sz="23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2pPr>
      <a:lvl3pPr marL="758952" indent="-228600" algn="l" rtl="0" eaLnBrk="1" latinLnBrk="0" hangingPunct="1">
        <a:spcBef>
          <a:spcPts val="400"/>
        </a:spcBef>
        <a:buClr>
          <a:schemeClr val="accent4"/>
        </a:buClr>
        <a:buSzPct val="60000"/>
        <a:buFont typeface="Wingdings"/>
        <a:buChar char="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22860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"/>
        <a:defRPr kumimoji="0" sz="20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4pPr>
      <a:lvl5pPr marL="1280160" indent="-228600" algn="l" rtl="0" eaLnBrk="1" latinLnBrk="0" hangingPunct="1">
        <a:spcBef>
          <a:spcPts val="400"/>
        </a:spcBef>
        <a:buClr>
          <a:schemeClr val="accent4"/>
        </a:buClr>
        <a:buSzPct val="70000"/>
        <a:buFont typeface="Wingdings"/>
        <a:buChar char="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72184" indent="-182880" algn="l" rtl="0" eaLnBrk="1" latinLnBrk="0" hangingPunct="1">
        <a:spcBef>
          <a:spcPts val="400"/>
        </a:spcBef>
        <a:buClr>
          <a:schemeClr val="accent4"/>
        </a:buClr>
        <a:buSzPct val="80000"/>
        <a:buFont typeface="Wingdings 2"/>
        <a:buChar char=""/>
        <a:defRPr kumimoji="0" sz="18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6pPr>
      <a:lvl7pPr marL="1673352" indent="-18288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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847088" indent="-182880" algn="l" rtl="0" eaLnBrk="1" latinLnBrk="0" hangingPunct="1">
        <a:spcBef>
          <a:spcPts val="300"/>
        </a:spcBef>
        <a:buClr>
          <a:schemeClr val="accent4"/>
        </a:buClr>
        <a:buSzPct val="100000"/>
        <a:buChar char="•"/>
        <a:defRPr kumimoji="0" sz="1600" kern="1200" baseline="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8pPr>
      <a:lvl9pPr marL="2057400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Wingdings"/>
        <a:buChar char="§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2130425"/>
            <a:ext cx="8786842" cy="1470025"/>
          </a:xfrm>
          <a:solidFill>
            <a:schemeClr val="accent6">
              <a:lumMod val="20000"/>
              <a:lumOff val="80000"/>
            </a:schemeClr>
          </a:solidFill>
        </p:spPr>
        <p:txBody>
          <a:bodyPr>
            <a:noAutofit/>
          </a:bodyPr>
          <a:lstStyle/>
          <a:p>
            <a:r>
              <a:rPr lang="ru-RU" sz="3200" b="1" dirty="0" smtClean="0"/>
              <a:t>Цели и задачи гражданско-патриотического воспитания</a:t>
            </a:r>
            <a:br>
              <a:rPr lang="ru-RU" sz="3200" b="1" dirty="0" smtClean="0"/>
            </a:br>
            <a:r>
              <a:rPr lang="ru-RU" sz="3200" b="1" dirty="0" smtClean="0"/>
              <a:t> в дополнительном образовании детей </a:t>
            </a:r>
            <a:endParaRPr lang="ru-RU" sz="3200" b="1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029222" y="4500570"/>
            <a:ext cx="5114778" cy="2071702"/>
          </a:xfrm>
        </p:spPr>
        <p:txBody>
          <a:bodyPr>
            <a:normAutofit fontScale="92500" lnSpcReduction="20000"/>
          </a:bodyPr>
          <a:lstStyle/>
          <a:p>
            <a:r>
              <a:rPr lang="ru-RU" b="1" i="1" dirty="0" smtClean="0"/>
              <a:t>Наталья Федоровна Яковлева,</a:t>
            </a:r>
          </a:p>
          <a:p>
            <a:r>
              <a:rPr lang="ru-RU" b="1" i="1" dirty="0" smtClean="0"/>
              <a:t> канд. </a:t>
            </a:r>
            <a:r>
              <a:rPr lang="ru-RU" b="1" i="1" dirty="0" err="1" smtClean="0"/>
              <a:t>пед.наук</a:t>
            </a:r>
            <a:r>
              <a:rPr lang="ru-RU" b="1" i="1" dirty="0" smtClean="0"/>
              <a:t>, зав. научно-исследовательской  лабораторией </a:t>
            </a:r>
          </a:p>
          <a:p>
            <a:r>
              <a:rPr lang="ru-RU" b="1" i="1" dirty="0" smtClean="0"/>
              <a:t>им. М.И. Шиловой </a:t>
            </a:r>
          </a:p>
          <a:p>
            <a:r>
              <a:rPr lang="ru-RU" b="1" i="1" dirty="0" smtClean="0"/>
              <a:t>«Подготовка педагога к духовно-нравственному воспитанию  нового поколения сибиряков»   </a:t>
            </a:r>
            <a:endParaRPr lang="ru-RU" b="1" i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400" dirty="0" smtClean="0">
                <a:solidFill>
                  <a:schemeClr val="accent5">
                    <a:lumMod val="75000"/>
                  </a:schemeClr>
                </a:solidFill>
              </a:rPr>
              <a:t>Цели детей и цели педагогов: несовпадение и рассогласование</a:t>
            </a:r>
            <a:endParaRPr lang="ru-RU" sz="2400" dirty="0"/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457200" y="1609416"/>
            <a:ext cx="7239000" cy="5105732"/>
          </a:xfrm>
        </p:spPr>
        <p:txBody>
          <a:bodyPr>
            <a:normAutofit fontScale="55000" lnSpcReduction="20000"/>
          </a:bodyPr>
          <a:lstStyle/>
          <a:p>
            <a:r>
              <a:rPr lang="ru-RU" sz="3800" b="1" dirty="0" smtClean="0">
                <a:solidFill>
                  <a:schemeClr val="accent5">
                    <a:lumMod val="50000"/>
                  </a:schemeClr>
                </a:solidFill>
              </a:rPr>
              <a:t>Высокая значимость </a:t>
            </a:r>
            <a:r>
              <a:rPr lang="ru-RU" sz="3800" dirty="0" smtClean="0">
                <a:solidFill>
                  <a:schemeClr val="accent5">
                    <a:lumMod val="50000"/>
                  </a:schemeClr>
                </a:solidFill>
              </a:rPr>
              <a:t>черты «Патриотизм»</a:t>
            </a:r>
          </a:p>
          <a:p>
            <a:r>
              <a:rPr lang="ru-RU" sz="3800" b="1" dirty="0" smtClean="0">
                <a:solidFill>
                  <a:schemeClr val="accent5">
                    <a:lumMod val="50000"/>
                  </a:schemeClr>
                </a:solidFill>
              </a:rPr>
              <a:t>Дети: 156 чел./</a:t>
            </a:r>
            <a:r>
              <a:rPr lang="ru-RU" sz="3800" b="1" dirty="0" smtClean="0">
                <a:solidFill>
                  <a:srgbClr val="FF0000"/>
                </a:solidFill>
              </a:rPr>
              <a:t>30,6% </a:t>
            </a:r>
            <a:r>
              <a:rPr lang="ru-RU" sz="3800" b="1" dirty="0" smtClean="0">
                <a:solidFill>
                  <a:schemeClr val="accent5">
                    <a:lumMod val="50000"/>
                  </a:schemeClr>
                </a:solidFill>
              </a:rPr>
              <a:t>Педагоги: 602 чел. /</a:t>
            </a:r>
            <a:r>
              <a:rPr lang="ru-RU" sz="3800" b="1" dirty="0" smtClean="0">
                <a:solidFill>
                  <a:srgbClr val="FF0000"/>
                </a:solidFill>
              </a:rPr>
              <a:t>53,2 %</a:t>
            </a:r>
          </a:p>
          <a:p>
            <a:r>
              <a:rPr lang="ru-RU" sz="3800" b="1" dirty="0" smtClean="0">
                <a:solidFill>
                  <a:schemeClr val="accent5">
                    <a:lumMod val="50000"/>
                  </a:schemeClr>
                </a:solidFill>
              </a:rPr>
              <a:t>Средняя и низкая значимость </a:t>
            </a:r>
            <a:r>
              <a:rPr lang="ru-RU" sz="3800" dirty="0" smtClean="0">
                <a:solidFill>
                  <a:schemeClr val="accent5">
                    <a:lumMod val="50000"/>
                  </a:schemeClr>
                </a:solidFill>
              </a:rPr>
              <a:t>черты «Патриотизм»</a:t>
            </a:r>
          </a:p>
          <a:p>
            <a:r>
              <a:rPr lang="ru-RU" sz="3800" b="1" dirty="0" smtClean="0">
                <a:solidFill>
                  <a:schemeClr val="accent5">
                    <a:lumMod val="50000"/>
                  </a:schemeClr>
                </a:solidFill>
              </a:rPr>
              <a:t>Дети: 353 чел. / </a:t>
            </a:r>
            <a:r>
              <a:rPr lang="ru-RU" sz="3800" b="1" dirty="0" smtClean="0">
                <a:solidFill>
                  <a:srgbClr val="FF0000"/>
                </a:solidFill>
              </a:rPr>
              <a:t>69,4%</a:t>
            </a:r>
            <a:r>
              <a:rPr lang="ru-RU" sz="3800" b="1" dirty="0" smtClean="0">
                <a:solidFill>
                  <a:schemeClr val="accent5">
                    <a:lumMod val="50000"/>
                  </a:schemeClr>
                </a:solidFill>
              </a:rPr>
              <a:t> Педагоги: 529 чел. / </a:t>
            </a:r>
            <a:r>
              <a:rPr lang="ru-RU" sz="3800" b="1" dirty="0" smtClean="0">
                <a:solidFill>
                  <a:srgbClr val="FF0000"/>
                </a:solidFill>
              </a:rPr>
              <a:t>46,8%</a:t>
            </a:r>
          </a:p>
          <a:p>
            <a:endParaRPr lang="ru-RU" sz="3800" b="1" dirty="0" smtClean="0">
              <a:solidFill>
                <a:srgbClr val="FF0000"/>
              </a:solidFill>
            </a:endParaRPr>
          </a:p>
          <a:p>
            <a:r>
              <a:rPr lang="ru-RU" sz="3800" b="1" dirty="0" smtClean="0">
                <a:solidFill>
                  <a:schemeClr val="accent6">
                    <a:lumMod val="50000"/>
                  </a:schemeClr>
                </a:solidFill>
              </a:rPr>
              <a:t>Высокая значимость </a:t>
            </a:r>
            <a:r>
              <a:rPr lang="ru-RU" sz="3800" dirty="0" smtClean="0">
                <a:solidFill>
                  <a:schemeClr val="accent6">
                    <a:lumMod val="50000"/>
                  </a:schemeClr>
                </a:solidFill>
              </a:rPr>
              <a:t>черты</a:t>
            </a:r>
            <a:r>
              <a:rPr lang="ru-RU" sz="3800" b="1" dirty="0" smtClean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ru-RU" sz="3800" dirty="0" smtClean="0">
                <a:solidFill>
                  <a:schemeClr val="accent6">
                    <a:lumMod val="50000"/>
                  </a:schemeClr>
                </a:solidFill>
              </a:rPr>
              <a:t>«Гражданственность»</a:t>
            </a:r>
          </a:p>
          <a:p>
            <a:r>
              <a:rPr lang="ru-RU" sz="3800" b="1" dirty="0" smtClean="0">
                <a:solidFill>
                  <a:schemeClr val="accent6">
                    <a:lumMod val="50000"/>
                  </a:schemeClr>
                </a:solidFill>
              </a:rPr>
              <a:t>Дети: 96 чел./</a:t>
            </a:r>
            <a:r>
              <a:rPr lang="ru-RU" sz="3800" b="1" dirty="0" smtClean="0">
                <a:solidFill>
                  <a:srgbClr val="FF0000"/>
                </a:solidFill>
              </a:rPr>
              <a:t>19%  </a:t>
            </a:r>
            <a:r>
              <a:rPr lang="ru-RU" sz="3800" b="1" dirty="0" smtClean="0">
                <a:solidFill>
                  <a:schemeClr val="accent6">
                    <a:lumMod val="50000"/>
                  </a:schemeClr>
                </a:solidFill>
              </a:rPr>
              <a:t>Педагоги: 791 чел. / </a:t>
            </a:r>
            <a:r>
              <a:rPr lang="ru-RU" sz="3800" b="1" dirty="0" smtClean="0">
                <a:solidFill>
                  <a:srgbClr val="FF0000"/>
                </a:solidFill>
              </a:rPr>
              <a:t>70%</a:t>
            </a:r>
          </a:p>
          <a:p>
            <a:r>
              <a:rPr lang="ru-RU" sz="3800" b="1" dirty="0" smtClean="0">
                <a:solidFill>
                  <a:schemeClr val="accent6">
                    <a:lumMod val="50000"/>
                  </a:schemeClr>
                </a:solidFill>
              </a:rPr>
              <a:t>Средняя и низкая значимость </a:t>
            </a:r>
            <a:r>
              <a:rPr lang="ru-RU" sz="3800" dirty="0" smtClean="0">
                <a:solidFill>
                  <a:schemeClr val="accent6">
                    <a:lumMod val="50000"/>
                  </a:schemeClr>
                </a:solidFill>
              </a:rPr>
              <a:t>черты «Гражданственность»</a:t>
            </a:r>
          </a:p>
          <a:p>
            <a:r>
              <a:rPr lang="ru-RU" sz="3800" b="1" dirty="0" smtClean="0">
                <a:solidFill>
                  <a:schemeClr val="accent6">
                    <a:lumMod val="50000"/>
                  </a:schemeClr>
                </a:solidFill>
              </a:rPr>
              <a:t>Дети: 413 чел. /</a:t>
            </a:r>
            <a:r>
              <a:rPr lang="ru-RU" sz="3800" b="1" dirty="0" smtClean="0">
                <a:solidFill>
                  <a:srgbClr val="FF0000"/>
                </a:solidFill>
              </a:rPr>
              <a:t>81%  </a:t>
            </a:r>
            <a:r>
              <a:rPr lang="ru-RU" sz="3800" b="1" dirty="0" smtClean="0">
                <a:solidFill>
                  <a:schemeClr val="accent6">
                    <a:lumMod val="50000"/>
                  </a:schemeClr>
                </a:solidFill>
              </a:rPr>
              <a:t>Педагоги 340 чел. / </a:t>
            </a:r>
            <a:r>
              <a:rPr lang="ru-RU" sz="3800" b="1" dirty="0" smtClean="0">
                <a:solidFill>
                  <a:srgbClr val="FF0000"/>
                </a:solidFill>
              </a:rPr>
              <a:t>30 %</a:t>
            </a:r>
          </a:p>
          <a:p>
            <a:endParaRPr lang="ru-RU" sz="2400" b="1" dirty="0" smtClean="0">
              <a:solidFill>
                <a:schemeClr val="accent6">
                  <a:lumMod val="50000"/>
                </a:schemeClr>
              </a:solidFill>
            </a:endParaRPr>
          </a:p>
          <a:p>
            <a:pPr>
              <a:buNone/>
            </a:pPr>
            <a:endParaRPr lang="ru-RU" sz="2000" b="1" dirty="0" smtClean="0"/>
          </a:p>
          <a:p>
            <a:endParaRPr lang="ru-RU" sz="2000" dirty="0" smtClean="0">
              <a:solidFill>
                <a:schemeClr val="accent5">
                  <a:lumMod val="50000"/>
                </a:schemeClr>
              </a:solidFill>
            </a:endParaRPr>
          </a:p>
          <a:p>
            <a:pPr>
              <a:buNone/>
            </a:pPr>
            <a:r>
              <a:rPr lang="ru-RU" dirty="0" smtClean="0"/>
              <a:t> 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Задачи: что делать? 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accent6">
                    <a:lumMod val="50000"/>
                  </a:schemeClr>
                </a:solidFill>
              </a:rPr>
              <a:t>Когнитивная сфера (Знаю, понимаю, осознаю, признаю)</a:t>
            </a:r>
          </a:p>
          <a:p>
            <a:r>
              <a:rPr lang="ru-RU" dirty="0" smtClean="0">
                <a:solidFill>
                  <a:schemeClr val="accent6">
                    <a:lumMod val="50000"/>
                  </a:schemeClr>
                </a:solidFill>
              </a:rPr>
              <a:t> Эмоционально-ценностная сфера (Принимаю, уважаю, ценю, люблю)</a:t>
            </a:r>
          </a:p>
          <a:p>
            <a:r>
              <a:rPr lang="ru-RU" dirty="0" smtClean="0">
                <a:solidFill>
                  <a:schemeClr val="accent6">
                    <a:lumMod val="50000"/>
                  </a:schemeClr>
                </a:solidFill>
              </a:rPr>
              <a:t>Поведенческая сфера (Делаю, поступаю, веду себя).</a:t>
            </a:r>
            <a:endParaRPr lang="ru-RU" dirty="0">
              <a:solidFill>
                <a:schemeClr val="accent6">
                  <a:lumMod val="5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2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2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to="1.5" calcmode="lin" valueType="num">
                                      <p:cBhvr override="childStyle">
                                        <p:cTn id="24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style.fontSize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8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Задачи: что делать?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ru-RU" dirty="0" smtClean="0">
                <a:solidFill>
                  <a:schemeClr val="accent6">
                    <a:lumMod val="50000"/>
                  </a:schemeClr>
                </a:solidFill>
              </a:rPr>
              <a:t>-   включение школьников в создание </a:t>
            </a:r>
            <a:r>
              <a:rPr lang="ru-RU" b="1" dirty="0" smtClean="0">
                <a:solidFill>
                  <a:srgbClr val="FF0000"/>
                </a:solidFill>
              </a:rPr>
              <a:t>новых культурных форм и сред </a:t>
            </a:r>
            <a:r>
              <a:rPr lang="ru-RU" dirty="0" smtClean="0">
                <a:solidFill>
                  <a:schemeClr val="accent6">
                    <a:lumMod val="50000"/>
                  </a:schemeClr>
                </a:solidFill>
              </a:rPr>
              <a:t>(на примере Российского движения школьников, Всероссийского военно-патриотического общественного движения «</a:t>
            </a:r>
            <a:r>
              <a:rPr lang="ru-RU" dirty="0" err="1" smtClean="0">
                <a:solidFill>
                  <a:schemeClr val="accent6">
                    <a:lumMod val="50000"/>
                  </a:schemeClr>
                </a:solidFill>
              </a:rPr>
              <a:t>Юнармия</a:t>
            </a:r>
            <a:r>
              <a:rPr lang="ru-RU" dirty="0" smtClean="0">
                <a:solidFill>
                  <a:schemeClr val="accent6">
                    <a:lumMod val="50000"/>
                  </a:schemeClr>
                </a:solidFill>
              </a:rPr>
              <a:t>» и др.);</a:t>
            </a:r>
          </a:p>
          <a:p>
            <a:r>
              <a:rPr lang="ru-RU" dirty="0" smtClean="0">
                <a:solidFill>
                  <a:schemeClr val="accent6">
                    <a:lumMod val="50000"/>
                  </a:schemeClr>
                </a:solidFill>
              </a:rPr>
              <a:t>- включение обучающихся в проектно-исследовательскую деятельность;</a:t>
            </a:r>
          </a:p>
          <a:p>
            <a:r>
              <a:rPr lang="ru-RU" dirty="0" smtClean="0">
                <a:solidFill>
                  <a:schemeClr val="accent6">
                    <a:lumMod val="50000"/>
                  </a:schemeClr>
                </a:solidFill>
              </a:rPr>
              <a:t> - включение детей и подростков в проектирование и создание технических объектов, решающих актуальные  производственные или бытовые задачи (на примере Красноярского детского технопарка «</a:t>
            </a:r>
            <a:r>
              <a:rPr lang="ru-RU" dirty="0" err="1" smtClean="0">
                <a:solidFill>
                  <a:schemeClr val="accent6">
                    <a:lumMod val="50000"/>
                  </a:schemeClr>
                </a:solidFill>
              </a:rPr>
              <a:t>Кванториум</a:t>
            </a:r>
            <a:r>
              <a:rPr lang="ru-RU" dirty="0" smtClean="0">
                <a:solidFill>
                  <a:schemeClr val="accent6">
                    <a:lumMod val="50000"/>
                  </a:schemeClr>
                </a:solidFill>
              </a:rPr>
              <a:t>);</a:t>
            </a:r>
          </a:p>
          <a:p>
            <a:r>
              <a:rPr lang="ru-RU" dirty="0" smtClean="0">
                <a:solidFill>
                  <a:schemeClr val="accent6">
                    <a:lumMod val="50000"/>
                  </a:schemeClr>
                </a:solidFill>
              </a:rPr>
              <a:t>-  включение школьников в современные визуально-эстетические практики  (на примере кружков дизайна и  </a:t>
            </a:r>
            <a:r>
              <a:rPr lang="ru-RU" dirty="0" err="1" smtClean="0">
                <a:solidFill>
                  <a:schemeClr val="accent6">
                    <a:lumMod val="50000"/>
                  </a:schemeClr>
                </a:solidFill>
              </a:rPr>
              <a:t>веб-дизайн</a:t>
            </a:r>
            <a:r>
              <a:rPr lang="ru-RU" dirty="0" smtClean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ru-RU" dirty="0" err="1" smtClean="0">
                <a:solidFill>
                  <a:schemeClr val="accent6">
                    <a:lumMod val="50000"/>
                  </a:schemeClr>
                </a:solidFill>
              </a:rPr>
              <a:t>и</a:t>
            </a:r>
            <a:r>
              <a:rPr lang="ru-RU" dirty="0" smtClean="0">
                <a:solidFill>
                  <a:schemeClr val="accent6">
                    <a:lumMod val="50000"/>
                  </a:schemeClr>
                </a:solidFill>
              </a:rPr>
              <a:t> киностудий для детей и юношества).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Благодарю за внимание!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algn="ctr">
              <a:buNone/>
            </a:pPr>
            <a:r>
              <a:rPr lang="ru-RU" dirty="0" smtClean="0"/>
              <a:t> </a:t>
            </a:r>
            <a:r>
              <a:rPr lang="ru-RU" sz="2200" b="1" cap="all" dirty="0" smtClean="0">
                <a:ln w="500">
                  <a:solidFill>
                    <a:schemeClr val="tx2">
                      <a:shade val="20000"/>
                      <a:satMod val="120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latin typeface="+mj-lt"/>
                <a:ea typeface="+mj-ea"/>
                <a:cs typeface="+mj-cs"/>
              </a:rPr>
              <a:t>Приглашаем к сотрудничеству</a:t>
            </a:r>
          </a:p>
          <a:p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</a:rPr>
              <a:t>Контакты</a:t>
            </a:r>
          </a:p>
          <a:p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</a:rPr>
              <a:t>Наталья Федоровна Яковлева</a:t>
            </a:r>
            <a:r>
              <a:rPr lang="ru-RU" dirty="0" smtClean="0">
                <a:solidFill>
                  <a:schemeClr val="accent6">
                    <a:lumMod val="50000"/>
                  </a:schemeClr>
                </a:solidFill>
              </a:rPr>
              <a:t/>
            </a:r>
            <a:br>
              <a:rPr lang="ru-RU" dirty="0" smtClean="0">
                <a:solidFill>
                  <a:schemeClr val="accent6">
                    <a:lumMod val="50000"/>
                  </a:schemeClr>
                </a:solidFill>
              </a:rPr>
            </a:br>
            <a:r>
              <a:rPr lang="ru-RU" dirty="0" smtClean="0">
                <a:solidFill>
                  <a:schemeClr val="accent6">
                    <a:lumMod val="50000"/>
                  </a:schemeClr>
                </a:solidFill>
              </a:rPr>
              <a:t>К.п.н., доцент кафедры педагоги и управления образованием,  заведующая научно-исследовательской лабораторией имени М.И. Шиловой "Подготовка педагогов к духовно-нравственному воспитанию нового поколения сибиряков" </a:t>
            </a:r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</a:rPr>
              <a:t>КГПУ им. В.П. Астафьева</a:t>
            </a:r>
            <a:r>
              <a:rPr lang="ru-RU" dirty="0" smtClean="0">
                <a:solidFill>
                  <a:schemeClr val="accent6">
                    <a:lumMod val="50000"/>
                  </a:schemeClr>
                </a:solidFill>
              </a:rPr>
              <a:t/>
            </a:r>
            <a:br>
              <a:rPr lang="ru-RU" dirty="0" smtClean="0">
                <a:solidFill>
                  <a:schemeClr val="accent6">
                    <a:lumMod val="50000"/>
                  </a:schemeClr>
                </a:solidFill>
              </a:rPr>
            </a:br>
            <a:r>
              <a:rPr lang="ru-RU" dirty="0" smtClean="0">
                <a:solidFill>
                  <a:schemeClr val="accent6">
                    <a:lumMod val="50000"/>
                  </a:schemeClr>
                </a:solidFill>
              </a:rPr>
              <a:t/>
            </a:r>
            <a:br>
              <a:rPr lang="ru-RU" dirty="0" smtClean="0">
                <a:solidFill>
                  <a:schemeClr val="accent6">
                    <a:lumMod val="50000"/>
                  </a:schemeClr>
                </a:solidFill>
              </a:rPr>
            </a:br>
            <a:r>
              <a:rPr lang="ru-RU" dirty="0" smtClean="0">
                <a:solidFill>
                  <a:schemeClr val="accent6">
                    <a:lumMod val="50000"/>
                  </a:schemeClr>
                </a:solidFill>
              </a:rPr>
              <a:t>Тел. +7 391 21717 65</a:t>
            </a:r>
            <a:br>
              <a:rPr lang="ru-RU" dirty="0" smtClean="0">
                <a:solidFill>
                  <a:schemeClr val="accent6">
                    <a:lumMod val="50000"/>
                  </a:schemeClr>
                </a:solidFill>
              </a:rPr>
            </a:br>
            <a:r>
              <a:rPr lang="ru-RU" dirty="0" smtClean="0">
                <a:solidFill>
                  <a:schemeClr val="accent6">
                    <a:lumMod val="50000"/>
                  </a:schemeClr>
                </a:solidFill>
              </a:rPr>
              <a:t>Адрес: 660060, Красноярск, ул. А.Лебедевой, д. 89, </a:t>
            </a:r>
            <a:r>
              <a:rPr lang="ru-RU" dirty="0" err="1" smtClean="0">
                <a:solidFill>
                  <a:schemeClr val="accent6">
                    <a:lumMod val="50000"/>
                  </a:schemeClr>
                </a:solidFill>
              </a:rPr>
              <a:t>каб</a:t>
            </a:r>
            <a:r>
              <a:rPr lang="ru-RU" dirty="0" smtClean="0">
                <a:solidFill>
                  <a:schemeClr val="accent6">
                    <a:lumMod val="50000"/>
                  </a:schemeClr>
                </a:solidFill>
              </a:rPr>
              <a:t>. 2-27а</a:t>
            </a:r>
            <a:endParaRPr lang="ru-RU" dirty="0">
              <a:solidFill>
                <a:schemeClr val="accent6">
                  <a:lumMod val="5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Вопросы к рассмотрению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ln>
            <a:noFill/>
          </a:ln>
        </p:spPr>
        <p:txBody>
          <a:bodyPr/>
          <a:lstStyle/>
          <a:p>
            <a:r>
              <a:rPr lang="ru-RU" b="1" dirty="0" smtClean="0">
                <a:solidFill>
                  <a:srgbClr val="440444"/>
                </a:solidFill>
              </a:rPr>
              <a:t>Гражданско-патриотическое воспитание в нормативных документах образования</a:t>
            </a:r>
          </a:p>
          <a:p>
            <a:r>
              <a:rPr lang="ru-RU" b="1" dirty="0" smtClean="0">
                <a:solidFill>
                  <a:srgbClr val="440444"/>
                </a:solidFill>
              </a:rPr>
              <a:t>Эмпирические данные о базовых ценностях российских школьников</a:t>
            </a:r>
          </a:p>
          <a:p>
            <a:r>
              <a:rPr lang="ru-RU" b="1" dirty="0" smtClean="0">
                <a:solidFill>
                  <a:srgbClr val="440444"/>
                </a:solidFill>
              </a:rPr>
              <a:t>Цели гражданско-патриотического воспитания в понимании детей и в понимании педагогов</a:t>
            </a:r>
          </a:p>
          <a:p>
            <a:r>
              <a:rPr lang="ru-RU" b="1" dirty="0" smtClean="0">
                <a:solidFill>
                  <a:srgbClr val="440444"/>
                </a:solidFill>
              </a:rPr>
              <a:t>Основные задачи  гражданско-патриотического воспитания обучающихся в дополнительном образовании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000" dirty="0" smtClean="0"/>
              <a:t>Базовые ценности россиян в концепции духовно-нравственного развития и воспитания гражданина </a:t>
            </a:r>
            <a:r>
              <a:rPr lang="ru-RU" sz="2000" dirty="0" err="1" smtClean="0"/>
              <a:t>россии</a:t>
            </a:r>
            <a:endParaRPr lang="ru-RU" sz="20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ln>
            <a:noFill/>
          </a:ln>
        </p:spPr>
        <p:txBody>
          <a:bodyPr>
            <a:normAutofit/>
          </a:bodyPr>
          <a:lstStyle/>
          <a:p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</a:rPr>
              <a:t>Патриотизм</a:t>
            </a:r>
          </a:p>
          <a:p>
            <a:r>
              <a:rPr lang="ru-RU" dirty="0" smtClean="0">
                <a:solidFill>
                  <a:schemeClr val="accent6">
                    <a:lumMod val="50000"/>
                  </a:schemeClr>
                </a:solidFill>
              </a:rPr>
              <a:t> социальная солидарность</a:t>
            </a:r>
          </a:p>
          <a:p>
            <a:r>
              <a:rPr lang="ru-RU" dirty="0" smtClean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</a:rPr>
              <a:t>гражданственность</a:t>
            </a:r>
          </a:p>
          <a:p>
            <a:r>
              <a:rPr lang="ru-RU" dirty="0" smtClean="0">
                <a:solidFill>
                  <a:schemeClr val="accent6">
                    <a:lumMod val="50000"/>
                  </a:schemeClr>
                </a:solidFill>
              </a:rPr>
              <a:t>семья</a:t>
            </a:r>
          </a:p>
          <a:p>
            <a:r>
              <a:rPr lang="ru-RU" dirty="0" smtClean="0">
                <a:solidFill>
                  <a:schemeClr val="accent6">
                    <a:lumMod val="50000"/>
                  </a:schemeClr>
                </a:solidFill>
              </a:rPr>
              <a:t>труд и творчество</a:t>
            </a:r>
          </a:p>
          <a:p>
            <a:r>
              <a:rPr lang="ru-RU" dirty="0" smtClean="0">
                <a:solidFill>
                  <a:schemeClr val="accent6">
                    <a:lumMod val="50000"/>
                  </a:schemeClr>
                </a:solidFill>
              </a:rPr>
              <a:t>наука</a:t>
            </a:r>
          </a:p>
          <a:p>
            <a:r>
              <a:rPr lang="ru-RU" dirty="0" smtClean="0">
                <a:solidFill>
                  <a:schemeClr val="accent6">
                    <a:lumMod val="50000"/>
                  </a:schemeClr>
                </a:solidFill>
              </a:rPr>
              <a:t>традиционные российские религии</a:t>
            </a:r>
          </a:p>
          <a:p>
            <a:r>
              <a:rPr lang="ru-RU" dirty="0" smtClean="0">
                <a:solidFill>
                  <a:schemeClr val="accent6">
                    <a:lumMod val="50000"/>
                  </a:schemeClr>
                </a:solidFill>
              </a:rPr>
              <a:t>искусство и литература</a:t>
            </a:r>
          </a:p>
          <a:p>
            <a:r>
              <a:rPr lang="ru-RU" dirty="0" smtClean="0">
                <a:solidFill>
                  <a:schemeClr val="accent6">
                    <a:lumMod val="50000"/>
                  </a:schemeClr>
                </a:solidFill>
              </a:rPr>
              <a:t>природа</a:t>
            </a:r>
          </a:p>
          <a:p>
            <a:r>
              <a:rPr lang="ru-RU" dirty="0" smtClean="0">
                <a:solidFill>
                  <a:schemeClr val="accent6">
                    <a:lumMod val="50000"/>
                  </a:schemeClr>
                </a:solidFill>
              </a:rPr>
              <a:t>человечество</a:t>
            </a:r>
            <a:endParaRPr lang="ru-RU" b="1" dirty="0" smtClean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500034" y="1714488"/>
            <a:ext cx="7143800" cy="114300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ru-RU" sz="2400" b="1" u="sng" dirty="0" smtClean="0"/>
              <a:t>Патриотизм </a:t>
            </a:r>
            <a:r>
              <a:rPr lang="ru-RU" sz="2400" b="1" dirty="0" smtClean="0"/>
              <a:t>— любовь к России, к своему народу, к своей малой родине,</a:t>
            </a:r>
            <a:r>
              <a:rPr lang="ru-RU" sz="2400" b="1" u="sng" dirty="0" smtClean="0"/>
              <a:t> служение Отечеству</a:t>
            </a:r>
            <a:endParaRPr lang="ru-RU" sz="2400" b="1" u="sng" dirty="0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500034" y="2928934"/>
            <a:ext cx="7215238" cy="221457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ru-RU" sz="2400" b="1" dirty="0" smtClean="0"/>
              <a:t>Гражданственность — </a:t>
            </a:r>
            <a:r>
              <a:rPr lang="ru-RU" sz="2400" b="1" u="sng" dirty="0" smtClean="0"/>
              <a:t>служение Отечеству, </a:t>
            </a:r>
            <a:r>
              <a:rPr lang="ru-RU" sz="2400" b="1" dirty="0" smtClean="0"/>
              <a:t>правовое государство, гражданское общество, закон и правопорядок, поликультурный мир, свобода совести и вероисповедания</a:t>
            </a:r>
          </a:p>
          <a:p>
            <a:pPr algn="ctr"/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7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2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 animBg="1"/>
      <p:bldP spid="6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dirty="0" err="1" smtClean="0"/>
              <a:t>Фгос</a:t>
            </a:r>
            <a:r>
              <a:rPr lang="ru-RU" sz="2800" dirty="0" smtClean="0"/>
              <a:t>  </a:t>
            </a:r>
            <a:r>
              <a:rPr lang="ru-RU" sz="2800" dirty="0" err="1" smtClean="0"/>
              <a:t>ооо</a:t>
            </a:r>
            <a:r>
              <a:rPr lang="ru-RU" sz="2800" dirty="0" smtClean="0"/>
              <a:t> о гражданско-патриотическом воспитании</a:t>
            </a:r>
            <a:endParaRPr lang="ru-RU" sz="28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ln>
            <a:noFill/>
          </a:ln>
        </p:spPr>
        <p:txBody>
          <a:bodyPr>
            <a:normAutofit fontScale="92500"/>
          </a:bodyPr>
          <a:lstStyle/>
          <a:p>
            <a:r>
              <a:rPr lang="ru-RU" sz="2800" b="1" dirty="0" smtClean="0">
                <a:solidFill>
                  <a:schemeClr val="accent5">
                    <a:lumMod val="75000"/>
                  </a:schemeClr>
                </a:solidFill>
              </a:rPr>
              <a:t>Личностные результаты освоения основной образовательной программы основного общего образования</a:t>
            </a:r>
          </a:p>
          <a:p>
            <a:r>
              <a:rPr lang="ru-RU" b="1" dirty="0" smtClean="0">
                <a:solidFill>
                  <a:schemeClr val="accent5">
                    <a:lumMod val="75000"/>
                  </a:schemeClr>
                </a:solidFill>
              </a:rPr>
              <a:t>Воспитание </a:t>
            </a:r>
            <a:r>
              <a:rPr lang="ru-RU" b="1" u="sng" dirty="0" smtClean="0">
                <a:solidFill>
                  <a:schemeClr val="accent5">
                    <a:lumMod val="75000"/>
                  </a:schemeClr>
                </a:solidFill>
              </a:rPr>
              <a:t>российской гражданской идентичности</a:t>
            </a:r>
            <a:r>
              <a:rPr lang="ru-RU" b="1" dirty="0" smtClean="0">
                <a:solidFill>
                  <a:schemeClr val="accent5">
                    <a:lumMod val="75000"/>
                  </a:schemeClr>
                </a:solidFill>
              </a:rPr>
              <a:t>: патриотизма, уважения к Отечеству, прошлое и настоящее многонационального народа России; знание истории, языка, культуры своего народа, своего края, основ культурного наследия народов России и человечества; воспитание чувства ответственности и долга перед Родиной.</a:t>
            </a:r>
          </a:p>
          <a:p>
            <a:endParaRPr lang="ru-RU" b="1" dirty="0" smtClean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571472" y="214290"/>
            <a:ext cx="7000924" cy="171451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400" b="1" u="sng" dirty="0" smtClean="0">
                <a:solidFill>
                  <a:schemeClr val="bg1"/>
                </a:solidFill>
              </a:rPr>
              <a:t>Когнитивная сфера:  </a:t>
            </a:r>
            <a:r>
              <a:rPr lang="ru-RU" sz="2400" b="1" dirty="0" smtClean="0">
                <a:solidFill>
                  <a:schemeClr val="bg1"/>
                </a:solidFill>
              </a:rPr>
              <a:t>знание истории, языка, культуры своего народа, своего края, основ культурного наследия народов России и человечества</a:t>
            </a:r>
            <a:r>
              <a:rPr lang="ru-RU" sz="2400" dirty="0" smtClean="0">
                <a:solidFill>
                  <a:schemeClr val="bg1"/>
                </a:solidFill>
              </a:rPr>
              <a:t> </a:t>
            </a:r>
            <a:endParaRPr lang="ru-RU" sz="2400" dirty="0">
              <a:solidFill>
                <a:schemeClr val="bg1"/>
              </a:solidFill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500034" y="2000240"/>
            <a:ext cx="7143800" cy="2643206"/>
          </a:xfrm>
          <a:prstGeom prst="round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400" b="1" u="sng" dirty="0" smtClean="0">
                <a:solidFill>
                  <a:schemeClr val="bg1"/>
                </a:solidFill>
              </a:rPr>
              <a:t>Эмоционально-ценностная  сфера: </a:t>
            </a:r>
            <a:r>
              <a:rPr lang="ru-RU" sz="2400" b="1" dirty="0" smtClean="0">
                <a:solidFill>
                  <a:schemeClr val="bg1"/>
                </a:solidFill>
              </a:rPr>
              <a:t>осознание своей этнической принадлежности, усвоение гуманистических, демократических и традиционных ценностей многонационального российского общества</a:t>
            </a: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571472" y="4714884"/>
            <a:ext cx="7072362" cy="157163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400" b="1" u="sng" dirty="0" smtClean="0">
                <a:solidFill>
                  <a:schemeClr val="bg1"/>
                </a:solidFill>
              </a:rPr>
              <a:t>Поведенческая сфера: </a:t>
            </a:r>
            <a:r>
              <a:rPr lang="ru-RU" sz="2400" b="1" dirty="0" smtClean="0">
                <a:solidFill>
                  <a:schemeClr val="bg1"/>
                </a:solidFill>
              </a:rPr>
              <a:t>ответственность и долг перед  Родиной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P spid="4" grpId="0" animBg="1"/>
      <p:bldP spid="5" grpId="0" animBg="1"/>
      <p:bldP spid="6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2800" dirty="0" err="1" smtClean="0"/>
              <a:t>Пс</a:t>
            </a:r>
            <a:r>
              <a:rPr lang="ru-RU" sz="2800" dirty="0" smtClean="0"/>
              <a:t>  «Специалист в области воспитания» о гражданско-патриотическом воспитании</a:t>
            </a:r>
            <a:endParaRPr lang="ru-RU" sz="28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ln>
            <a:noFill/>
          </a:ln>
        </p:spPr>
        <p:txBody>
          <a:bodyPr>
            <a:normAutofit fontScale="92500" lnSpcReduction="10000"/>
          </a:bodyPr>
          <a:lstStyle/>
          <a:p>
            <a:r>
              <a:rPr lang="ru-RU" b="1" dirty="0" smtClean="0">
                <a:solidFill>
                  <a:schemeClr val="accent5">
                    <a:lumMod val="75000"/>
                  </a:schemeClr>
                </a:solidFill>
              </a:rPr>
              <a:t>Позитивная социализация</a:t>
            </a:r>
          </a:p>
          <a:p>
            <a:r>
              <a:rPr lang="ru-RU" b="1" dirty="0" smtClean="0">
                <a:solidFill>
                  <a:schemeClr val="accent5">
                    <a:lumMod val="75000"/>
                  </a:schemeClr>
                </a:solidFill>
              </a:rPr>
              <a:t>Позитивный социальный опыт</a:t>
            </a:r>
          </a:p>
          <a:p>
            <a:r>
              <a:rPr lang="ru-RU" b="1" dirty="0" smtClean="0">
                <a:solidFill>
                  <a:schemeClr val="accent5">
                    <a:lumMod val="75000"/>
                  </a:schemeClr>
                </a:solidFill>
              </a:rPr>
              <a:t>Социальная компетенция</a:t>
            </a:r>
          </a:p>
          <a:p>
            <a:r>
              <a:rPr lang="ru-RU" b="1" dirty="0" smtClean="0">
                <a:solidFill>
                  <a:schemeClr val="accent5">
                    <a:lumMod val="75000"/>
                  </a:schemeClr>
                </a:solidFill>
              </a:rPr>
              <a:t>ОТФ Организация деятельности детских общественных объединений в образовательной организации:</a:t>
            </a:r>
          </a:p>
          <a:p>
            <a:r>
              <a:rPr lang="ru-RU" b="1" dirty="0" smtClean="0">
                <a:solidFill>
                  <a:schemeClr val="accent5">
                    <a:lumMod val="75000"/>
                  </a:schemeClr>
                </a:solidFill>
              </a:rPr>
              <a:t>ТФ Поддержка самоуправления и самоорганизации, детских творческих инициатив</a:t>
            </a:r>
          </a:p>
          <a:p>
            <a:r>
              <a:rPr lang="ru-RU" b="1" dirty="0" smtClean="0">
                <a:solidFill>
                  <a:schemeClr val="accent5">
                    <a:lumMod val="75000"/>
                  </a:schemeClr>
                </a:solidFill>
              </a:rPr>
              <a:t>ТФ Педагогическое стимулирование обучающихся к самореализации в социально и личностно значимой деятельности и  др.</a:t>
            </a:r>
          </a:p>
          <a:p>
            <a:endParaRPr lang="ru-RU" b="1" dirty="0" smtClean="0">
              <a:solidFill>
                <a:schemeClr val="accent5">
                  <a:lumMod val="7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О чем будем говорить?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ln>
            <a:noFill/>
          </a:ln>
        </p:spPr>
        <p:txBody>
          <a:bodyPr>
            <a:normAutofit fontScale="85000" lnSpcReduction="20000"/>
          </a:bodyPr>
          <a:lstStyle/>
          <a:p>
            <a:r>
              <a:rPr lang="ru-RU" b="1" dirty="0" smtClean="0">
                <a:solidFill>
                  <a:schemeClr val="accent5">
                    <a:lumMod val="75000"/>
                  </a:schemeClr>
                </a:solidFill>
              </a:rPr>
              <a:t>Патриотическое воспитание</a:t>
            </a:r>
            <a:r>
              <a:rPr lang="ru-RU" dirty="0" smtClean="0">
                <a:solidFill>
                  <a:schemeClr val="accent5">
                    <a:lumMod val="75000"/>
                  </a:schemeClr>
                </a:solidFill>
              </a:rPr>
              <a:t> – </a:t>
            </a:r>
            <a:r>
              <a:rPr lang="ru-RU" b="1" dirty="0" smtClean="0">
                <a:solidFill>
                  <a:schemeClr val="accent5">
                    <a:lumMod val="75000"/>
                  </a:schemeClr>
                </a:solidFill>
              </a:rPr>
              <a:t>это</a:t>
            </a:r>
            <a:r>
              <a:rPr lang="ru-RU" dirty="0" smtClean="0">
                <a:solidFill>
                  <a:schemeClr val="accent5">
                    <a:lumMod val="75000"/>
                  </a:schemeClr>
                </a:solidFill>
              </a:rPr>
              <a:t> систематическая и целенаправленная деятельность по формированию у молодых граждан </a:t>
            </a:r>
            <a:r>
              <a:rPr lang="ru-RU" b="1" dirty="0" smtClean="0">
                <a:solidFill>
                  <a:schemeClr val="accent5">
                    <a:lumMod val="75000"/>
                  </a:schemeClr>
                </a:solidFill>
              </a:rPr>
              <a:t>высокопатриотического  сознания, чувства верности своему Отечеству, готовности к выполнению гражданского долга и конституционных обязанностей по защите интересов Родины.</a:t>
            </a:r>
          </a:p>
          <a:p>
            <a:r>
              <a:rPr lang="ru-RU" b="1" dirty="0" smtClean="0">
                <a:solidFill>
                  <a:schemeClr val="accent5">
                    <a:lumMod val="75000"/>
                  </a:schemeClr>
                </a:solidFill>
              </a:rPr>
              <a:t>Гражданское воспитание</a:t>
            </a:r>
            <a:r>
              <a:rPr lang="ru-RU" dirty="0" smtClean="0">
                <a:solidFill>
                  <a:schemeClr val="accent5">
                    <a:lumMod val="75000"/>
                  </a:schemeClr>
                </a:solidFill>
              </a:rPr>
              <a:t> — </a:t>
            </a:r>
            <a:r>
              <a:rPr lang="ru-RU" b="1" dirty="0" smtClean="0">
                <a:solidFill>
                  <a:schemeClr val="accent5">
                    <a:lumMod val="75000"/>
                  </a:schemeClr>
                </a:solidFill>
              </a:rPr>
              <a:t>это</a:t>
            </a:r>
            <a:r>
              <a:rPr lang="ru-RU" dirty="0" smtClean="0">
                <a:solidFill>
                  <a:schemeClr val="accent5">
                    <a:lumMod val="75000"/>
                  </a:schemeClr>
                </a:solidFill>
              </a:rPr>
              <a:t> целенаправленный, нравственно обусловленный процесс </a:t>
            </a:r>
            <a:r>
              <a:rPr lang="ru-RU" b="1" dirty="0" smtClean="0">
                <a:solidFill>
                  <a:schemeClr val="accent5">
                    <a:lumMod val="75000"/>
                  </a:schemeClr>
                </a:solidFill>
              </a:rPr>
              <a:t>освоения детьми и молодежью навыков демократического самоуправления, укрепления ответственности индивида за политический, нравственный и правовой выбор, за поддержание </a:t>
            </a:r>
            <a:r>
              <a:rPr lang="ru-RU" b="1" dirty="0" err="1" smtClean="0">
                <a:solidFill>
                  <a:schemeClr val="accent5">
                    <a:lumMod val="75000"/>
                  </a:schemeClr>
                </a:solidFill>
              </a:rPr>
              <a:t>законопорядка</a:t>
            </a:r>
            <a:r>
              <a:rPr lang="ru-RU" b="1" dirty="0" smtClean="0">
                <a:solidFill>
                  <a:schemeClr val="accent5">
                    <a:lumMod val="75000"/>
                  </a:schemeClr>
                </a:solidFill>
              </a:rPr>
              <a:t>, обороноспособности страны</a:t>
            </a: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5000628" y="1643050"/>
            <a:ext cx="4143372" cy="4786346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accent6">
                    <a:lumMod val="50000"/>
                  </a:schemeClr>
                </a:solidFill>
              </a:rPr>
              <a:t>Гражданственность – нравственная позиция, выражающаяся </a:t>
            </a:r>
            <a:r>
              <a:rPr lang="ru-RU" sz="2000" b="1" u="sng" dirty="0" smtClean="0">
                <a:solidFill>
                  <a:schemeClr val="accent6">
                    <a:lumMod val="50000"/>
                  </a:schemeClr>
                </a:solidFill>
              </a:rPr>
              <a:t>в чувстве долга и ответственности человека перед гражданским коллективом</a:t>
            </a:r>
            <a:r>
              <a:rPr lang="ru-RU" sz="2000" b="1" dirty="0" smtClean="0">
                <a:solidFill>
                  <a:schemeClr val="accent6">
                    <a:lumMod val="50000"/>
                  </a:schemeClr>
                </a:solidFill>
              </a:rPr>
              <a:t>, к которому он принадлежит: государство, семья, церковь, профессиональная или иная общность, </a:t>
            </a:r>
            <a:r>
              <a:rPr lang="ru-RU" sz="2000" b="1" u="sng" dirty="0" smtClean="0">
                <a:solidFill>
                  <a:schemeClr val="accent6">
                    <a:lumMod val="50000"/>
                  </a:schemeClr>
                </a:solidFill>
              </a:rPr>
              <a:t>в готовности отстаивать и защищать от всяких посягательств её права и интересы.</a:t>
            </a:r>
            <a:endParaRPr lang="ru-RU" sz="2000" b="1" u="sng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642910" y="1643050"/>
            <a:ext cx="4143372" cy="4786346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bg1">
                    <a:lumMod val="10000"/>
                  </a:schemeClr>
                </a:solidFill>
              </a:rPr>
              <a:t>Патриотизм - преданность и любовь к своему Отечеству, к своему народу и готовность к любым жертвам и подвигам во имя интересов своей Родины</a:t>
            </a:r>
            <a:r>
              <a:rPr lang="ru-RU" sz="2000" b="1" dirty="0" smtClean="0"/>
              <a:t>.</a:t>
            </a:r>
            <a:endParaRPr lang="ru-RU" sz="2000" b="1" u="sng" dirty="0">
              <a:solidFill>
                <a:schemeClr val="accent6">
                  <a:lumMod val="5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P spid="4" grpId="0" animBg="1"/>
      <p:bldP spid="5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400" dirty="0" smtClean="0"/>
              <a:t>Гражданственность и патриотизм как черты российских школьников: мнения  детей  и педагогов</a:t>
            </a:r>
            <a:endParaRPr lang="ru-RU" sz="24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ln>
            <a:noFill/>
          </a:ln>
        </p:spPr>
        <p:txBody>
          <a:bodyPr>
            <a:normAutofit lnSpcReduction="10000"/>
          </a:bodyPr>
          <a:lstStyle/>
          <a:p>
            <a:r>
              <a:rPr lang="ru-RU" b="1" dirty="0" err="1" smtClean="0">
                <a:solidFill>
                  <a:schemeClr val="accent5">
                    <a:lumMod val="75000"/>
                  </a:schemeClr>
                </a:solidFill>
              </a:rPr>
              <a:t>Онлайн</a:t>
            </a:r>
            <a:r>
              <a:rPr lang="ru-RU" b="1" dirty="0" smtClean="0">
                <a:solidFill>
                  <a:schemeClr val="accent5">
                    <a:lumMod val="75000"/>
                  </a:schemeClr>
                </a:solidFill>
              </a:rPr>
              <a:t> анкетирование «Базовые черты российских школьников (2014-2015гг.)</a:t>
            </a:r>
          </a:p>
          <a:p>
            <a:r>
              <a:rPr lang="ru-RU" b="1" dirty="0" smtClean="0">
                <a:solidFill>
                  <a:schemeClr val="accent5">
                    <a:lumMod val="75000"/>
                  </a:schemeClr>
                </a:solidFill>
              </a:rPr>
              <a:t>1640 респондентов; 509 школьников, 1131 педагог образовательных организаций ОО и СОО.</a:t>
            </a:r>
          </a:p>
          <a:p>
            <a:r>
              <a:rPr lang="ru-RU" b="1" dirty="0" smtClean="0">
                <a:solidFill>
                  <a:schemeClr val="accent5">
                    <a:lumMod val="75000"/>
                  </a:schemeClr>
                </a:solidFill>
              </a:rPr>
              <a:t>Опрос методом рейтинговой оценки 60 черт – патриотизма, гражданственности, духовности, мужества, справедливости, доброты и т.д.</a:t>
            </a:r>
          </a:p>
          <a:p>
            <a:r>
              <a:rPr lang="ru-RU" b="1" dirty="0" smtClean="0">
                <a:solidFill>
                  <a:schemeClr val="accent5">
                    <a:lumMod val="75000"/>
                  </a:schemeClr>
                </a:solidFill>
              </a:rPr>
              <a:t>10-балльная шкала (1 – очень высокая значимость, 10 – очень низкая значимость)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400" dirty="0" err="1" smtClean="0">
                <a:solidFill>
                  <a:schemeClr val="accent5">
                    <a:lumMod val="75000"/>
                  </a:schemeClr>
                </a:solidFill>
              </a:rPr>
              <a:t>Онлайн</a:t>
            </a:r>
            <a:r>
              <a:rPr lang="ru-RU" sz="2400" dirty="0" smtClean="0">
                <a:solidFill>
                  <a:schemeClr val="accent5">
                    <a:lumMod val="75000"/>
                  </a:schemeClr>
                </a:solidFill>
              </a:rPr>
              <a:t> анкетирование «Базовые черты российских школьников»:  рейтинги черты «патриотизм»</a:t>
            </a:r>
            <a:endParaRPr lang="ru-RU" sz="2400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457200" y="1609725"/>
          <a:ext cx="8401080" cy="48463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00360"/>
                <a:gridCol w="2800360"/>
                <a:gridCol w="2800360"/>
              </a:tblGrid>
              <a:tr h="370840">
                <a:tc>
                  <a:txBody>
                    <a:bodyPr/>
                    <a:lstStyle/>
                    <a:p>
                      <a:r>
                        <a:rPr lang="ru-RU" sz="1600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Ранг3</a:t>
                      </a:r>
                      <a:endParaRPr lang="ru-RU" sz="1600" dirty="0">
                        <a:solidFill>
                          <a:schemeClr val="accent6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Число</a:t>
                      </a:r>
                      <a:r>
                        <a:rPr lang="ru-RU" sz="1600" baseline="0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 детей/%</a:t>
                      </a:r>
                      <a:endParaRPr lang="ru-RU" sz="1600" dirty="0">
                        <a:solidFill>
                          <a:schemeClr val="accent6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Число педагогов</a:t>
                      </a:r>
                      <a:endParaRPr lang="ru-RU" sz="1600" dirty="0">
                        <a:solidFill>
                          <a:schemeClr val="accent6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600" b="1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1</a:t>
                      </a:r>
                      <a:endParaRPr lang="ru-RU" sz="1600" b="1" dirty="0">
                        <a:solidFill>
                          <a:schemeClr val="accent6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b="1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12 чел.</a:t>
                      </a:r>
                      <a:r>
                        <a:rPr lang="ru-RU" sz="1600" b="1" baseline="0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 /</a:t>
                      </a:r>
                      <a:r>
                        <a:rPr lang="ru-RU" sz="1600" b="1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2,3 %</a:t>
                      </a:r>
                      <a:endParaRPr lang="ru-RU" sz="1600" b="1" dirty="0">
                        <a:solidFill>
                          <a:schemeClr val="accent6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b="1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117 чел. /10,3%</a:t>
                      </a:r>
                      <a:endParaRPr lang="ru-RU" sz="1600" b="1" dirty="0">
                        <a:solidFill>
                          <a:schemeClr val="accent6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600" b="1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2</a:t>
                      </a:r>
                      <a:endParaRPr lang="ru-RU" sz="1600" b="1" dirty="0">
                        <a:solidFill>
                          <a:schemeClr val="accent6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b="1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17  чел. /3,3%</a:t>
                      </a:r>
                      <a:endParaRPr lang="ru-RU" sz="1600" b="1" dirty="0">
                        <a:solidFill>
                          <a:schemeClr val="accent6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b="1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132 чел. /11,7%</a:t>
                      </a:r>
                      <a:endParaRPr lang="ru-RU" sz="1600" b="1" dirty="0">
                        <a:solidFill>
                          <a:schemeClr val="accent6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600" b="1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3</a:t>
                      </a:r>
                      <a:endParaRPr lang="ru-RU" sz="1600" b="1" dirty="0">
                        <a:solidFill>
                          <a:schemeClr val="accent6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b="1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21  чел. /</a:t>
                      </a:r>
                      <a:r>
                        <a:rPr lang="ru-RU" sz="1600" b="1" baseline="0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 4,1</a:t>
                      </a:r>
                      <a:r>
                        <a:rPr lang="ru-RU" sz="1600" b="1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%</a:t>
                      </a:r>
                      <a:endParaRPr lang="ru-RU" sz="1600" b="1" dirty="0">
                        <a:solidFill>
                          <a:schemeClr val="accent6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b="1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133 чел. /11,8%</a:t>
                      </a:r>
                      <a:endParaRPr lang="ru-RU" sz="1600" b="1" dirty="0">
                        <a:solidFill>
                          <a:schemeClr val="accent6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600" b="1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4</a:t>
                      </a:r>
                      <a:endParaRPr lang="ru-RU" sz="1600" b="1" dirty="0">
                        <a:solidFill>
                          <a:schemeClr val="accent6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b="1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46 чел. /9,1%</a:t>
                      </a:r>
                      <a:endParaRPr lang="ru-RU" sz="1600" b="1" dirty="0">
                        <a:solidFill>
                          <a:schemeClr val="accent6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b="1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111 чел. /9,8%</a:t>
                      </a:r>
                      <a:endParaRPr lang="ru-RU" sz="1600" b="1" dirty="0">
                        <a:solidFill>
                          <a:schemeClr val="accent6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600" b="1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5</a:t>
                      </a:r>
                      <a:endParaRPr lang="ru-RU" sz="1600" b="1" dirty="0">
                        <a:solidFill>
                          <a:schemeClr val="accent6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b="1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60 чел. /11,2%</a:t>
                      </a:r>
                      <a:endParaRPr lang="ru-RU" sz="1600" b="1" dirty="0">
                        <a:solidFill>
                          <a:schemeClr val="accent6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b="1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109 чел. /9,6%</a:t>
                      </a:r>
                      <a:endParaRPr lang="ru-RU" sz="1600" b="1" dirty="0">
                        <a:solidFill>
                          <a:schemeClr val="accent6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chemeClr val="accent6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>
                          <a:solidFill>
                            <a:srgbClr val="FF0000"/>
                          </a:solidFill>
                        </a:rPr>
                        <a:t>156 </a:t>
                      </a:r>
                      <a:r>
                        <a:rPr kumimoji="0" lang="ru-RU" sz="2000" b="1" kern="1200" dirty="0" smtClean="0">
                          <a:solidFill>
                            <a:srgbClr val="FF0000"/>
                          </a:solidFill>
                          <a:latin typeface="+mn-lt"/>
                          <a:ea typeface="+mn-ea"/>
                          <a:cs typeface="+mn-cs"/>
                        </a:rPr>
                        <a:t>чел./30,6%</a:t>
                      </a:r>
                      <a:endParaRPr lang="ru-RU" sz="2000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b="1" dirty="0" smtClean="0">
                          <a:solidFill>
                            <a:srgbClr val="FF0000"/>
                          </a:solidFill>
                        </a:rPr>
                        <a:t>602 чел. /53,2 %</a:t>
                      </a:r>
                      <a:endParaRPr lang="ru-RU" sz="1800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600" b="1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6</a:t>
                      </a:r>
                      <a:endParaRPr lang="ru-RU" sz="1600" b="1" dirty="0">
                        <a:solidFill>
                          <a:schemeClr val="accent6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b="1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79 чел. / 16%</a:t>
                      </a:r>
                      <a:endParaRPr lang="ru-RU" sz="1600" b="1" dirty="0">
                        <a:solidFill>
                          <a:schemeClr val="accent6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b="1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118 чел. / 10,5%</a:t>
                      </a:r>
                      <a:endParaRPr lang="ru-RU" sz="1600" b="1" dirty="0">
                        <a:solidFill>
                          <a:schemeClr val="accent6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600" b="1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7</a:t>
                      </a:r>
                      <a:endParaRPr lang="ru-RU" sz="1600" b="1" dirty="0">
                        <a:solidFill>
                          <a:schemeClr val="accent6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b="1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65 чел. /12,8%</a:t>
                      </a:r>
                      <a:endParaRPr lang="ru-RU" sz="1600" b="1" dirty="0">
                        <a:solidFill>
                          <a:schemeClr val="accent6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b="1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106 чел. / 9,4%</a:t>
                      </a:r>
                      <a:endParaRPr lang="ru-RU" sz="1600" b="1" dirty="0">
                        <a:solidFill>
                          <a:schemeClr val="accent6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600" b="1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8</a:t>
                      </a:r>
                      <a:endParaRPr lang="ru-RU" sz="1600" b="1" dirty="0">
                        <a:solidFill>
                          <a:schemeClr val="accent6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b="1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64 чел. /12,6%</a:t>
                      </a:r>
                      <a:endParaRPr lang="ru-RU" sz="1600" b="1" dirty="0">
                        <a:solidFill>
                          <a:schemeClr val="accent6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b="1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109 чел. / 9,6%</a:t>
                      </a:r>
                      <a:endParaRPr lang="ru-RU" sz="1600" b="1" dirty="0">
                        <a:solidFill>
                          <a:schemeClr val="accent6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600" b="1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9</a:t>
                      </a:r>
                      <a:endParaRPr lang="ru-RU" sz="1600" b="1" dirty="0">
                        <a:solidFill>
                          <a:schemeClr val="accent6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b="1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71 чел. /14,1%</a:t>
                      </a:r>
                      <a:endParaRPr lang="ru-RU" sz="1600" b="1" dirty="0">
                        <a:solidFill>
                          <a:schemeClr val="accent6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b="1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102 чел. / 9%</a:t>
                      </a:r>
                      <a:endParaRPr lang="ru-RU" sz="1600" b="1" dirty="0">
                        <a:solidFill>
                          <a:schemeClr val="accent6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600" b="1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10</a:t>
                      </a:r>
                      <a:endParaRPr lang="ru-RU" sz="1600" b="1" dirty="0">
                        <a:solidFill>
                          <a:schemeClr val="accent6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b="1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74 чел./14,5%</a:t>
                      </a:r>
                      <a:endParaRPr lang="ru-RU" sz="1600" b="1" dirty="0">
                        <a:solidFill>
                          <a:schemeClr val="accent6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b="1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94 чел. / 8,3%</a:t>
                      </a:r>
                      <a:endParaRPr lang="ru-RU" sz="1600" b="1" dirty="0">
                        <a:solidFill>
                          <a:schemeClr val="accent6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ru-RU" sz="1800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b="1" dirty="0" smtClean="0">
                          <a:solidFill>
                            <a:srgbClr val="FF0000"/>
                          </a:solidFill>
                        </a:rPr>
                        <a:t>353 </a:t>
                      </a:r>
                      <a:r>
                        <a:rPr kumimoji="0" lang="ru-RU" sz="1800" b="1" kern="1200" dirty="0" smtClean="0">
                          <a:solidFill>
                            <a:srgbClr val="FF0000"/>
                          </a:solidFill>
                          <a:latin typeface="+mn-lt"/>
                          <a:ea typeface="+mn-ea"/>
                          <a:cs typeface="+mn-cs"/>
                        </a:rPr>
                        <a:t>чел. /% 69,4</a:t>
                      </a:r>
                      <a:endParaRPr lang="ru-RU" sz="1800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b="1" dirty="0" smtClean="0">
                          <a:solidFill>
                            <a:srgbClr val="FF0000"/>
                          </a:solidFill>
                        </a:rPr>
                        <a:t>529 чел. / 46,8</a:t>
                      </a:r>
                      <a:endParaRPr lang="ru-RU" sz="1600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400" dirty="0" err="1" smtClean="0">
                <a:solidFill>
                  <a:schemeClr val="accent5">
                    <a:lumMod val="75000"/>
                  </a:schemeClr>
                </a:solidFill>
              </a:rPr>
              <a:t>Онлайн</a:t>
            </a:r>
            <a:r>
              <a:rPr lang="ru-RU" sz="2400" dirty="0" smtClean="0">
                <a:solidFill>
                  <a:schemeClr val="accent5">
                    <a:lumMod val="75000"/>
                  </a:schemeClr>
                </a:solidFill>
              </a:rPr>
              <a:t> анкетирование «Базовые черты российских школьников»:  рейтинги черты «гражданственность»</a:t>
            </a:r>
            <a:endParaRPr lang="ru-RU" sz="2400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457200" y="1609725"/>
          <a:ext cx="8401080" cy="48463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00360"/>
                <a:gridCol w="2800360"/>
                <a:gridCol w="2800360"/>
              </a:tblGrid>
              <a:tr h="370840">
                <a:tc>
                  <a:txBody>
                    <a:bodyPr/>
                    <a:lstStyle/>
                    <a:p>
                      <a:r>
                        <a:rPr lang="ru-RU" sz="1600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Ранг3</a:t>
                      </a:r>
                      <a:endParaRPr lang="ru-RU" sz="1600" dirty="0">
                        <a:solidFill>
                          <a:schemeClr val="accent6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Число</a:t>
                      </a:r>
                      <a:r>
                        <a:rPr lang="ru-RU" sz="1600" baseline="0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 детей/%</a:t>
                      </a:r>
                      <a:endParaRPr lang="ru-RU" sz="1600" dirty="0">
                        <a:solidFill>
                          <a:schemeClr val="accent6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Число педагогов</a:t>
                      </a:r>
                      <a:endParaRPr lang="ru-RU" sz="1600" dirty="0">
                        <a:solidFill>
                          <a:schemeClr val="accent6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600" b="1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1</a:t>
                      </a:r>
                      <a:endParaRPr lang="ru-RU" sz="1600" b="1" dirty="0">
                        <a:solidFill>
                          <a:schemeClr val="accent6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b="1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10 чел.</a:t>
                      </a:r>
                      <a:r>
                        <a:rPr lang="ru-RU" sz="1600" b="1" baseline="0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 /</a:t>
                      </a:r>
                      <a:r>
                        <a:rPr lang="ru-RU" sz="1600" b="1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2 %</a:t>
                      </a:r>
                      <a:endParaRPr lang="ru-RU" sz="1600" b="1" dirty="0">
                        <a:solidFill>
                          <a:schemeClr val="accent6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b="1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154 чел. / 13,6%</a:t>
                      </a:r>
                      <a:endParaRPr lang="ru-RU" sz="1600" b="1" dirty="0">
                        <a:solidFill>
                          <a:schemeClr val="accent6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600" b="1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2</a:t>
                      </a:r>
                      <a:endParaRPr lang="ru-RU" sz="1600" b="1" dirty="0">
                        <a:solidFill>
                          <a:schemeClr val="accent6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b="1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11  чел. /2,2%</a:t>
                      </a:r>
                      <a:endParaRPr lang="ru-RU" sz="1600" b="1" dirty="0">
                        <a:solidFill>
                          <a:schemeClr val="accent6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b="1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145 чел. / 12,8%</a:t>
                      </a:r>
                      <a:endParaRPr lang="ru-RU" sz="1600" b="1" dirty="0">
                        <a:solidFill>
                          <a:schemeClr val="accent6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600" b="1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3</a:t>
                      </a:r>
                      <a:endParaRPr lang="ru-RU" sz="1600" b="1" dirty="0">
                        <a:solidFill>
                          <a:schemeClr val="accent6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b="1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12  чел. /</a:t>
                      </a:r>
                      <a:r>
                        <a:rPr lang="ru-RU" sz="1600" b="1" baseline="0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 2,4</a:t>
                      </a:r>
                      <a:r>
                        <a:rPr lang="ru-RU" sz="1600" b="1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%</a:t>
                      </a:r>
                      <a:endParaRPr lang="ru-RU" sz="1600" b="1" dirty="0">
                        <a:solidFill>
                          <a:schemeClr val="accent6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b="1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167чел. / 15%</a:t>
                      </a:r>
                      <a:endParaRPr lang="ru-RU" sz="1600" b="1" dirty="0">
                        <a:solidFill>
                          <a:schemeClr val="accent6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600" b="1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4</a:t>
                      </a:r>
                      <a:endParaRPr lang="ru-RU" sz="1600" b="1" dirty="0">
                        <a:solidFill>
                          <a:schemeClr val="accent6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b="1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23 чел. /4,5%</a:t>
                      </a:r>
                      <a:endParaRPr lang="ru-RU" sz="1600" b="1" dirty="0">
                        <a:solidFill>
                          <a:schemeClr val="accent6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b="1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155 чел. / 13,7%</a:t>
                      </a:r>
                      <a:endParaRPr lang="ru-RU" sz="1600" b="1" dirty="0">
                        <a:solidFill>
                          <a:schemeClr val="accent6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600" b="1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5</a:t>
                      </a:r>
                      <a:endParaRPr lang="ru-RU" sz="1600" b="1" dirty="0">
                        <a:solidFill>
                          <a:schemeClr val="accent6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b="1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40 чел. /8%</a:t>
                      </a:r>
                      <a:endParaRPr lang="ru-RU" sz="1600" b="1" dirty="0">
                        <a:solidFill>
                          <a:schemeClr val="accent6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b="1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170 чел. / 15%</a:t>
                      </a:r>
                      <a:endParaRPr lang="ru-RU" sz="1600" b="1" dirty="0">
                        <a:solidFill>
                          <a:schemeClr val="accent6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chemeClr val="accent6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>
                          <a:solidFill>
                            <a:srgbClr val="FF0000"/>
                          </a:solidFill>
                        </a:rPr>
                        <a:t>96</a:t>
                      </a:r>
                      <a:r>
                        <a:rPr kumimoji="0" lang="ru-RU" sz="2000" b="1" kern="1200" dirty="0" smtClean="0">
                          <a:solidFill>
                            <a:srgbClr val="FF0000"/>
                          </a:solidFill>
                          <a:latin typeface="+mn-lt"/>
                          <a:ea typeface="+mn-ea"/>
                          <a:cs typeface="+mn-cs"/>
                        </a:rPr>
                        <a:t>чел./19%</a:t>
                      </a:r>
                      <a:endParaRPr lang="ru-RU" sz="2000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b="1" dirty="0" smtClean="0">
                          <a:solidFill>
                            <a:srgbClr val="FF0000"/>
                          </a:solidFill>
                        </a:rPr>
                        <a:t>791чел. / 70%</a:t>
                      </a:r>
                      <a:endParaRPr lang="ru-RU" sz="1800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600" b="1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6</a:t>
                      </a:r>
                      <a:endParaRPr lang="ru-RU" sz="1600" b="1" dirty="0">
                        <a:solidFill>
                          <a:schemeClr val="accent6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b="1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71 чел. / 13,9%</a:t>
                      </a:r>
                      <a:endParaRPr lang="ru-RU" sz="1600" b="1" dirty="0">
                        <a:solidFill>
                          <a:schemeClr val="accent6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b="1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101 чел. / 9%</a:t>
                      </a:r>
                      <a:endParaRPr lang="ru-RU" sz="1600" b="1" dirty="0">
                        <a:solidFill>
                          <a:schemeClr val="accent6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600" b="1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7</a:t>
                      </a:r>
                      <a:endParaRPr lang="ru-RU" sz="1600" b="1" dirty="0">
                        <a:solidFill>
                          <a:schemeClr val="accent6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b="1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82 чел. / 16,1%</a:t>
                      </a:r>
                      <a:endParaRPr lang="ru-RU" sz="1600" b="1" dirty="0">
                        <a:solidFill>
                          <a:schemeClr val="accent6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b="1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78 чел. / 7%</a:t>
                      </a:r>
                      <a:endParaRPr lang="ru-RU" sz="1600" b="1" dirty="0">
                        <a:solidFill>
                          <a:schemeClr val="accent6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600" b="1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8</a:t>
                      </a:r>
                      <a:endParaRPr lang="ru-RU" sz="1600" b="1" dirty="0">
                        <a:solidFill>
                          <a:schemeClr val="accent6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b="1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89чел. / 17,5%</a:t>
                      </a:r>
                      <a:endParaRPr lang="ru-RU" sz="1600" b="1" dirty="0">
                        <a:solidFill>
                          <a:schemeClr val="accent6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b="1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65 чел. / 6%</a:t>
                      </a:r>
                      <a:endParaRPr lang="ru-RU" sz="1600" b="1" dirty="0">
                        <a:solidFill>
                          <a:schemeClr val="accent6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600" b="1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9</a:t>
                      </a:r>
                      <a:endParaRPr lang="ru-RU" sz="1600" b="1" dirty="0">
                        <a:solidFill>
                          <a:schemeClr val="accent6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b="1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95 чел. / 19%</a:t>
                      </a:r>
                      <a:endParaRPr lang="ru-RU" sz="1600" b="1" dirty="0">
                        <a:solidFill>
                          <a:schemeClr val="accent6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b="1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66 чел. /</a:t>
                      </a:r>
                      <a:r>
                        <a:rPr lang="ru-RU" sz="1600" b="1" baseline="0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 6</a:t>
                      </a:r>
                      <a:r>
                        <a:rPr lang="ru-RU" sz="1600" b="1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%</a:t>
                      </a:r>
                      <a:endParaRPr lang="ru-RU" sz="1600" b="1" dirty="0">
                        <a:solidFill>
                          <a:schemeClr val="accent6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600" b="1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10</a:t>
                      </a:r>
                      <a:endParaRPr lang="ru-RU" sz="1600" b="1" dirty="0">
                        <a:solidFill>
                          <a:schemeClr val="accent6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b="1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76 чел. / 15%</a:t>
                      </a:r>
                      <a:endParaRPr lang="ru-RU" sz="1600" b="1" dirty="0">
                        <a:solidFill>
                          <a:schemeClr val="accent6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b="1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30 чел. / 2 %</a:t>
                      </a:r>
                      <a:endParaRPr lang="ru-RU" sz="1600" b="1" dirty="0">
                        <a:solidFill>
                          <a:schemeClr val="accent6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ru-RU" sz="1800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b="1" dirty="0" smtClean="0">
                          <a:solidFill>
                            <a:srgbClr val="FF0000"/>
                          </a:solidFill>
                        </a:rPr>
                        <a:t>413 </a:t>
                      </a:r>
                      <a:r>
                        <a:rPr kumimoji="0" lang="ru-RU" sz="1800" b="1" kern="1200" dirty="0" smtClean="0">
                          <a:solidFill>
                            <a:srgbClr val="FF0000"/>
                          </a:solidFill>
                          <a:latin typeface="+mn-lt"/>
                          <a:ea typeface="+mn-ea"/>
                          <a:cs typeface="+mn-cs"/>
                        </a:rPr>
                        <a:t>чел. /81%</a:t>
                      </a:r>
                      <a:endParaRPr lang="ru-RU" sz="1800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b="1" dirty="0" smtClean="0">
                          <a:solidFill>
                            <a:srgbClr val="FF0000"/>
                          </a:solidFill>
                        </a:rPr>
                        <a:t>340 чел. / 30 %</a:t>
                      </a:r>
                      <a:endParaRPr lang="ru-RU" sz="1600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зящная">
  <a:themeElements>
    <a:clrScheme name="Другая 6">
      <a:dk1>
        <a:srgbClr val="FF3399"/>
      </a:dk1>
      <a:lt1>
        <a:srgbClr val="DDE9EC"/>
      </a:lt1>
      <a:dk2>
        <a:srgbClr val="FF3399"/>
      </a:dk2>
      <a:lt2>
        <a:srgbClr val="DDE9EC"/>
      </a:lt2>
      <a:accent1>
        <a:srgbClr val="FF3399"/>
      </a:accent1>
      <a:accent2>
        <a:srgbClr val="9FB8CD"/>
      </a:accent2>
      <a:accent3>
        <a:srgbClr val="D2DA7A"/>
      </a:accent3>
      <a:accent4>
        <a:srgbClr val="FADA7A"/>
      </a:accent4>
      <a:accent5>
        <a:srgbClr val="B88472"/>
      </a:accent5>
      <a:accent6>
        <a:srgbClr val="8E736A"/>
      </a:accent6>
      <a:hlink>
        <a:srgbClr val="B292CA"/>
      </a:hlink>
      <a:folHlink>
        <a:srgbClr val="6B5680"/>
      </a:folHlink>
    </a:clrScheme>
    <a:fontScheme name="Другая 1">
      <a:majorFont>
        <a:latin typeface="Constantia"/>
        <a:ea typeface=""/>
        <a:cs typeface=""/>
      </a:majorFont>
      <a:minorFont>
        <a:latin typeface="Constantia"/>
        <a:ea typeface=""/>
        <a:cs typeface=""/>
      </a:minorFont>
    </a:fontScheme>
    <a:fmtScheme name="Изящная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80000"/>
              </a:schemeClr>
              <a:schemeClr val="phClr">
                <a:tint val="500"/>
                <a:satMod val="150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Opulent</Template>
  <TotalTime>180</TotalTime>
  <Words>974</Words>
  <PresentationFormat>Экран (4:3)</PresentationFormat>
  <Paragraphs>149</Paragraphs>
  <Slides>13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Изящная</vt:lpstr>
      <vt:lpstr>Цели и задачи гражданско-патриотического воспитания  в дополнительном образовании детей </vt:lpstr>
      <vt:lpstr>Вопросы к рассмотрению</vt:lpstr>
      <vt:lpstr>Базовые ценности россиян в концепции духовно-нравственного развития и воспитания гражданина россии</vt:lpstr>
      <vt:lpstr>Фгос  ооо о гражданско-патриотическом воспитании</vt:lpstr>
      <vt:lpstr>Пс  «Специалист в области воспитания» о гражданско-патриотическом воспитании</vt:lpstr>
      <vt:lpstr>О чем будем говорить?</vt:lpstr>
      <vt:lpstr>Гражданственность и патриотизм как черты российских школьников: мнения  детей  и педагогов</vt:lpstr>
      <vt:lpstr>Онлайн анкетирование «Базовые черты российских школьников»:  рейтинги черты «патриотизм»</vt:lpstr>
      <vt:lpstr>Онлайн анкетирование «Базовые черты российских школьников»:  рейтинги черты «гражданственность»</vt:lpstr>
      <vt:lpstr>Цели детей и цели педагогов: несовпадение и рассогласование</vt:lpstr>
      <vt:lpstr>Задачи: что делать? </vt:lpstr>
      <vt:lpstr>Задачи: что делать?</vt:lpstr>
      <vt:lpstr>Благодарю за внимание!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Цели и задачи гражданско-патриотического воспитания  в дополнительном образовании детей</dc:title>
  <dc:creator>ИДОиПК</dc:creator>
  <cp:lastModifiedBy>ИДОиПК</cp:lastModifiedBy>
  <cp:revision>13</cp:revision>
  <dcterms:created xsi:type="dcterms:W3CDTF">2018-07-01T09:04:09Z</dcterms:created>
  <dcterms:modified xsi:type="dcterms:W3CDTF">2018-07-03T07:52:31Z</dcterms:modified>
</cp:coreProperties>
</file>