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9" r:id="rId19"/>
    <p:sldId id="280" r:id="rId20"/>
    <p:sldId id="281" r:id="rId21"/>
    <p:sldId id="282" r:id="rId22"/>
    <p:sldId id="283" r:id="rId23"/>
    <p:sldId id="284" r:id="rId24"/>
    <p:sldId id="285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00" autoAdjust="0"/>
  </p:normalViewPr>
  <p:slideViewPr>
    <p:cSldViewPr>
      <p:cViewPr>
        <p:scale>
          <a:sx n="75" d="100"/>
          <a:sy n="75" d="100"/>
        </p:scale>
        <p:origin x="-1422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/>
              <a:t>Концепция духовно-нравственного воспитания и развития личности гражданина России</a:t>
            </a:r>
            <a:r>
              <a:rPr lang="ru-RU" sz="2800" b="1" dirty="0" smtClean="0"/>
              <a:t>:</a:t>
            </a:r>
            <a:br>
              <a:rPr lang="ru-RU" sz="2800" b="1" dirty="0" smtClean="0"/>
            </a:br>
            <a:r>
              <a:rPr lang="ru-RU" sz="2800" b="1" dirty="0" smtClean="0"/>
              <a:t> </a:t>
            </a:r>
            <a:r>
              <a:rPr lang="ru-RU" sz="2800" b="1" dirty="0"/>
              <a:t>светский и православный аспекты</a:t>
            </a:r>
            <a:endParaRPr lang="ru-RU" sz="28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3212976"/>
            <a:ext cx="5688632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1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/>
              <a:t>Данные исследования значимости ценности «патриотизм» </a:t>
            </a:r>
            <a:br>
              <a:rPr lang="ru-RU" sz="2400" b="1" dirty="0" smtClean="0"/>
            </a:br>
            <a:r>
              <a:rPr lang="ru-RU" sz="2400" b="1" dirty="0" smtClean="0"/>
              <a:t>Опрошено 149 чел., 2018 год</a:t>
            </a:r>
            <a:endParaRPr lang="ru-RU" sz="24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28800"/>
            <a:ext cx="8784976" cy="4536504"/>
          </a:xfr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366837"/>
            <a:ext cx="8640960" cy="5086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405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</a:rPr>
              <a:t>Онлайн анкетирование «духовно-нравственные черты российских школьников»:  рейтинги черты «патриотизм»</a:t>
            </a:r>
            <a:br>
              <a:rPr lang="ru-RU" sz="24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</a:rPr>
              <a:t>опрошено 1682 педагогов, 509 детей.  (2014 г.)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6434315"/>
              </p:ext>
            </p:extLst>
          </p:nvPr>
        </p:nvGraphicFramePr>
        <p:xfrm>
          <a:off x="457200" y="1609722"/>
          <a:ext cx="8401080" cy="49156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0360"/>
                <a:gridCol w="2800360"/>
                <a:gridCol w="2800360"/>
              </a:tblGrid>
              <a:tr h="69542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Ранг3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Число</a:t>
                      </a:r>
                      <a:r>
                        <a:rPr lang="ru-RU" sz="24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детей/%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Число педагогов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95427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12 чел.</a:t>
                      </a:r>
                      <a:r>
                        <a:rPr lang="ru-RU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/</a:t>
                      </a:r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2 %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117 чел. /7</a:t>
                      </a:r>
                      <a:r>
                        <a:rPr lang="ru-RU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%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95427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17  чел. /3,3%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132 чел. /7,8%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95427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21  чел. /</a:t>
                      </a:r>
                      <a:r>
                        <a:rPr lang="ru-RU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4,1</a:t>
                      </a:r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%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133 чел. /8%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95427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46 чел. /9,1%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111 чел. /6,5%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95427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60 чел. /11,2%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109 чел. /1,1%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43059">
                <a:tc>
                  <a:txBody>
                    <a:bodyPr/>
                    <a:lstStyle/>
                    <a:p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156 </a:t>
                      </a:r>
                      <a:r>
                        <a:rPr kumimoji="0" lang="ru-RU" sz="2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чел./30,6%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602 чел. /35,8 %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7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Ценность «социальная солидарность» — </a:t>
            </a:r>
            <a:r>
              <a:rPr lang="ru-RU" dirty="0"/>
              <a:t>свобода личная и националь­ная, доверие к людям, институтам государства и гражданского общества, справедливость, милосердие, честь, </a:t>
            </a:r>
            <a:r>
              <a:rPr lang="ru-RU" dirty="0" smtClean="0"/>
              <a:t>достоинство. 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39552" y="1268760"/>
            <a:ext cx="7920880" cy="460851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Церковь не только предписывает своим чадам повиноваться государственной власти, независимо от убеждений и вероисповедания ее носителей, но и молиться за нее</a:t>
            </a:r>
            <a:r>
              <a:rPr lang="ru-RU" dirty="0" smtClean="0">
                <a:solidFill>
                  <a:schemeClr val="tx1"/>
                </a:solidFill>
              </a:rPr>
              <a:t>, «дабы проводить нам жизнь тихую и безмятежную во всяком благочестии и чистоте» (1 Тим. 2. 2). </a:t>
            </a:r>
            <a:r>
              <a:rPr lang="ru-RU" b="1" dirty="0" smtClean="0">
                <a:solidFill>
                  <a:schemeClr val="tx1"/>
                </a:solidFill>
              </a:rPr>
              <a:t>Одновременно христиане должны уклоняться от абсолютизации власти, от непризнания границ ее чисто земной, временной и преходящей ценности, обусловленной наличием в мире греха и необходимостью его сдерживания.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По учению Церкви, сама власть также не вправе </a:t>
            </a:r>
            <a:r>
              <a:rPr lang="ru-RU" b="1" dirty="0" err="1" smtClean="0">
                <a:solidFill>
                  <a:schemeClr val="tx1"/>
                </a:solidFill>
              </a:rPr>
              <a:t>асболютизировать</a:t>
            </a:r>
            <a:r>
              <a:rPr lang="ru-RU" b="1" dirty="0" smtClean="0">
                <a:solidFill>
                  <a:schemeClr val="tx1"/>
                </a:solidFill>
              </a:rPr>
              <a:t> себя, расширяя свои границы до полной автономии от Бога и установленного Им порядка вещей, что может привести к злоупотреблениям властью и даже к обожествлению властителей.</a:t>
            </a:r>
            <a:r>
              <a:rPr lang="ru-RU" dirty="0" smtClean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59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Autofit/>
          </a:bodyPr>
          <a:lstStyle/>
          <a:p>
            <a:r>
              <a:rPr lang="ru-RU" sz="2400" b="1" dirty="0"/>
              <a:t>Данные исследования значимости ценности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/>
              <a:t>«социальная солидарность»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Опрошено 149 чел., 2018 г.</a:t>
            </a:r>
            <a:endParaRPr lang="ru-RU" sz="2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84784"/>
            <a:ext cx="7720630" cy="4572000"/>
          </a:xfrm>
        </p:spPr>
      </p:pic>
    </p:spTree>
    <p:extLst>
      <p:ext uri="{BB962C8B-B14F-4D97-AF65-F5344CB8AC3E}">
        <p14:creationId xmlns:p14="http://schemas.microsoft.com/office/powerpoint/2010/main" val="1947458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280920" cy="1143000"/>
          </a:xfrm>
        </p:spPr>
        <p:txBody>
          <a:bodyPr>
            <a:noAutofit/>
          </a:bodyPr>
          <a:lstStyle/>
          <a:p>
            <a:r>
              <a:rPr lang="ru-RU" sz="2400" b="1" dirty="0"/>
              <a:t>Данные исследования значимости ценности </a:t>
            </a:r>
            <a:r>
              <a:rPr lang="ru-RU" sz="2400" b="1" dirty="0" smtClean="0"/>
              <a:t>«гражданственность»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Опрошено 149 чел., 2018 г.</a:t>
            </a:r>
            <a:endParaRPr lang="ru-RU" sz="2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47800"/>
            <a:ext cx="7920880" cy="4572000"/>
          </a:xfrm>
        </p:spPr>
      </p:pic>
    </p:spTree>
    <p:extLst>
      <p:ext uri="{BB962C8B-B14F-4D97-AF65-F5344CB8AC3E}">
        <p14:creationId xmlns:p14="http://schemas.microsoft.com/office/powerpoint/2010/main" val="2605904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</a:rPr>
              <a:t>Онлайн анкетирование «Базовые черты российских школьников»:  рейтинги черты «гражданственность»</a:t>
            </a:r>
            <a:br>
              <a:rPr lang="ru-RU" sz="24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</a:rPr>
              <a:t>Опрошено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</a:rPr>
              <a:t>1682 педагогов, 509 детей.  (2014 г.)2014 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</a:rPr>
              <a:t>г.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8836412"/>
              </p:ext>
            </p:extLst>
          </p:nvPr>
        </p:nvGraphicFramePr>
        <p:xfrm>
          <a:off x="457200" y="1609727"/>
          <a:ext cx="8401080" cy="4732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0360"/>
                <a:gridCol w="2800360"/>
                <a:gridCol w="2800360"/>
              </a:tblGrid>
              <a:tr h="624116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Ранг3</a:t>
                      </a:r>
                      <a:endParaRPr lang="ru-RU" sz="28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Число</a:t>
                      </a:r>
                      <a:r>
                        <a:rPr lang="ru-RU" sz="28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детей/%</a:t>
                      </a:r>
                      <a:endParaRPr lang="ru-RU" sz="28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Число педагогов</a:t>
                      </a:r>
                      <a:endParaRPr lang="ru-RU" sz="28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24116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ru-RU" sz="28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 чел.</a:t>
                      </a:r>
                      <a:r>
                        <a:rPr lang="ru-RU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/</a:t>
                      </a:r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2 %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154 чел. / 9,2%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24116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ru-RU" sz="28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11  чел. /2,2%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145 чел. / 8,6%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24116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ru-RU" sz="28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12  чел. /</a:t>
                      </a:r>
                      <a:r>
                        <a:rPr lang="ru-RU" sz="24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2,4</a:t>
                      </a:r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%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167чел. / 10%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24116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ru-RU" sz="28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23 чел. /4,5%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155 чел. / 9,2%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24116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ru-RU" sz="28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40 чел. /8%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170 чел. / 10,1%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66864">
                <a:tc>
                  <a:txBody>
                    <a:bodyPr/>
                    <a:lstStyle/>
                    <a:p>
                      <a:endParaRPr lang="ru-RU" sz="28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96</a:t>
                      </a:r>
                      <a:r>
                        <a:rPr kumimoji="0" lang="ru-RU" sz="2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чел./19%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791чел. / 47%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229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84976" cy="114300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Базовая национальная ценность «гражданственность»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7544" y="1124744"/>
            <a:ext cx="8352928" cy="482453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Правопорядок </a:t>
            </a:r>
            <a:r>
              <a:rPr lang="ru-RU" b="1" dirty="0" smtClean="0">
                <a:solidFill>
                  <a:schemeClr val="tx1"/>
                </a:solidFill>
              </a:rPr>
              <a:t> отдельной </a:t>
            </a:r>
            <a:r>
              <a:rPr lang="ru-RU" b="1" dirty="0">
                <a:solidFill>
                  <a:schemeClr val="tx1"/>
                </a:solidFill>
              </a:rPr>
              <a:t>страны есть частный вариант общего </a:t>
            </a:r>
            <a:r>
              <a:rPr lang="ru-RU" b="1" dirty="0" err="1">
                <a:solidFill>
                  <a:schemeClr val="tx1"/>
                </a:solidFill>
              </a:rPr>
              <a:t>мироустрояющего</a:t>
            </a:r>
            <a:r>
              <a:rPr lang="ru-RU" b="1" dirty="0">
                <a:solidFill>
                  <a:schemeClr val="tx1"/>
                </a:solidFill>
              </a:rPr>
              <a:t> закона, присущий определенному народу. Национальное право несовершенно, ибо несовершенен и грешен любой народ. Однако оно создает рамку народной жизни, если переводит и приспосабливает абсолютные истины Божии к конкретному историческому и национальному бытию. </a:t>
            </a:r>
          </a:p>
          <a:p>
            <a:pPr algn="ctr"/>
            <a:endParaRPr lang="ru-RU" b="1" dirty="0">
              <a:solidFill>
                <a:schemeClr val="tx1"/>
              </a:solidFill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Права нужны христианину прежде всего для того, чтобы, обладая ими, он мог наилучшим образом осуществить свое высокое призвание к «подобию Божию», исполнить свой долг перед Богом и Церковью, перед другими людьми, семьей, государством, народом и иными человеческими сообществами.</a:t>
            </a:r>
          </a:p>
        </p:txBody>
      </p:sp>
    </p:spTree>
    <p:extLst>
      <p:ext uri="{BB962C8B-B14F-4D97-AF65-F5344CB8AC3E}">
        <p14:creationId xmlns:p14="http://schemas.microsoft.com/office/powerpoint/2010/main" val="282465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424936" cy="1143000"/>
          </a:xfrm>
        </p:spPr>
        <p:txBody>
          <a:bodyPr>
            <a:noAutofit/>
          </a:bodyPr>
          <a:lstStyle/>
          <a:p>
            <a:r>
              <a:rPr lang="ru-RU" sz="2400" b="1" dirty="0"/>
              <a:t>Данные исследования значимости ценности </a:t>
            </a:r>
            <a:r>
              <a:rPr lang="ru-RU" sz="2400" b="1" dirty="0" smtClean="0"/>
              <a:t>«семья»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Опрошено 149 чел., 2018 г.</a:t>
            </a:r>
            <a:endParaRPr lang="ru-RU" sz="2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628800"/>
            <a:ext cx="8003232" cy="4248471"/>
          </a:xfrm>
        </p:spPr>
      </p:pic>
      <p:sp>
        <p:nvSpPr>
          <p:cNvPr id="7" name="Скругленный прямоугольник 6"/>
          <p:cNvSpPr/>
          <p:nvPr/>
        </p:nvSpPr>
        <p:spPr>
          <a:xfrm>
            <a:off x="755576" y="1484784"/>
            <a:ext cx="7848872" cy="489654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Семья </a:t>
            </a:r>
            <a:r>
              <a:rPr lang="ru-RU" b="1" dirty="0">
                <a:solidFill>
                  <a:schemeClr val="tx1"/>
                </a:solidFill>
              </a:rPr>
              <a:t>как </a:t>
            </a:r>
            <a:r>
              <a:rPr lang="ru-RU" b="1" dirty="0" smtClean="0">
                <a:solidFill>
                  <a:schemeClr val="tx1"/>
                </a:solidFill>
              </a:rPr>
              <a:t> домашняя  </a:t>
            </a:r>
            <a:r>
              <a:rPr lang="ru-RU" b="1" dirty="0">
                <a:solidFill>
                  <a:schemeClr val="tx1"/>
                </a:solidFill>
              </a:rPr>
              <a:t>церковь есть </a:t>
            </a:r>
            <a:r>
              <a:rPr lang="ru-RU" b="1" dirty="0" smtClean="0">
                <a:solidFill>
                  <a:schemeClr val="tx1"/>
                </a:solidFill>
              </a:rPr>
              <a:t> единый  </a:t>
            </a:r>
            <a:r>
              <a:rPr lang="ru-RU" b="1" dirty="0">
                <a:solidFill>
                  <a:schemeClr val="tx1"/>
                </a:solidFill>
              </a:rPr>
              <a:t>организм, члены которого живут и строят свои отношения на основе закона любви. </a:t>
            </a:r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Опыт </a:t>
            </a:r>
            <a:r>
              <a:rPr lang="ru-RU" b="1" dirty="0">
                <a:solidFill>
                  <a:schemeClr val="tx1"/>
                </a:solidFill>
              </a:rPr>
              <a:t>семейного общения научает человека преодолению греховного эгоизма и закладывает основы здоровой гражданственности. Именно в семье, как в школе благочестия, формируется и крепнет правильное отношение к ближним, а значит, и к своему народу, к обществу в целом. Живая преемственность поколений, начинаясь в семье, обретает свое продолжение в любви к предкам и отечеству, в чувстве сопричастности к истории. </a:t>
            </a:r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Роль </a:t>
            </a:r>
            <a:r>
              <a:rPr lang="ru-RU" b="1" dirty="0">
                <a:solidFill>
                  <a:schemeClr val="tx1"/>
                </a:solidFill>
              </a:rPr>
              <a:t>семьи в становлении личности исключительна, ее не могут подменить иные социальные институты. Разрушение семейных связей неизбежно сопряжено с нарушением нормального развития детей и накладывает долгий, в известной мере неизгладимый отпечаток на всю их последующую жизнь.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484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424936" cy="1143000"/>
          </a:xfrm>
        </p:spPr>
        <p:txBody>
          <a:bodyPr>
            <a:noAutofit/>
          </a:bodyPr>
          <a:lstStyle/>
          <a:p>
            <a:r>
              <a:rPr lang="ru-RU" sz="2400" b="1" dirty="0"/>
              <a:t>Данные исследования значимости ценности </a:t>
            </a:r>
            <a:r>
              <a:rPr lang="ru-RU" sz="2400" b="1" dirty="0" smtClean="0"/>
              <a:t>«труд и творчество»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Опрошено 149 чел., 2018 г.</a:t>
            </a:r>
            <a:endParaRPr lang="ru-RU" sz="2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797631"/>
            <a:ext cx="7772400" cy="3872337"/>
          </a:xfrm>
        </p:spPr>
      </p:pic>
      <p:sp>
        <p:nvSpPr>
          <p:cNvPr id="3" name="Скругленный прямоугольник 2"/>
          <p:cNvSpPr/>
          <p:nvPr/>
        </p:nvSpPr>
        <p:spPr>
          <a:xfrm>
            <a:off x="899592" y="1412776"/>
            <a:ext cx="7776864" cy="460851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tx1"/>
                </a:solidFill>
                <a:latin typeface="+mj-lt"/>
              </a:rPr>
              <a:t>Труд является органичным элементом человеческой жизни. В книге Бытия говорится, что вначале «не было человека для возделывания земли» (Быт. 2. 5); создав райский сад, Бог поселяет в нем человека, «чтобы возделывать и хранить его» (Быт. 2. 15). </a:t>
            </a:r>
          </a:p>
          <a:p>
            <a:r>
              <a:rPr lang="ru-RU" sz="2400" dirty="0">
                <a:solidFill>
                  <a:schemeClr val="tx1"/>
                </a:solidFill>
                <a:latin typeface="+mj-lt"/>
              </a:rPr>
              <a:t>Труд — это творческое раскрытие человека, которому в силу изначального </a:t>
            </a:r>
            <a:r>
              <a:rPr lang="ru-RU" sz="2400" dirty="0" err="1">
                <a:solidFill>
                  <a:schemeClr val="tx1"/>
                </a:solidFill>
                <a:latin typeface="+mj-lt"/>
              </a:rPr>
              <a:t>богоподобия</a:t>
            </a:r>
            <a:r>
              <a:rPr lang="ru-RU" sz="2400" dirty="0">
                <a:solidFill>
                  <a:schemeClr val="tx1"/>
                </a:solidFill>
                <a:latin typeface="+mj-lt"/>
              </a:rPr>
              <a:t> дано быть </a:t>
            </a:r>
            <a:r>
              <a:rPr lang="ru-RU" sz="2400" dirty="0" err="1">
                <a:solidFill>
                  <a:schemeClr val="tx1"/>
                </a:solidFill>
                <a:latin typeface="+mj-lt"/>
              </a:rPr>
              <a:t>сотворцом</a:t>
            </a:r>
            <a:r>
              <a:rPr lang="ru-RU" sz="2400" dirty="0">
                <a:solidFill>
                  <a:schemeClr val="tx1"/>
                </a:solidFill>
                <a:latin typeface="+mj-lt"/>
              </a:rPr>
              <a:t> и </a:t>
            </a:r>
            <a:r>
              <a:rPr lang="ru-RU" sz="2400" dirty="0" err="1">
                <a:solidFill>
                  <a:schemeClr val="tx1"/>
                </a:solidFill>
                <a:latin typeface="+mj-lt"/>
              </a:rPr>
              <a:t>соработником</a:t>
            </a:r>
            <a:r>
              <a:rPr lang="ru-RU" sz="2400" dirty="0">
                <a:solidFill>
                  <a:schemeClr val="tx1"/>
                </a:solidFill>
                <a:latin typeface="+mj-lt"/>
              </a:rPr>
              <a:t> Господа. </a:t>
            </a:r>
          </a:p>
          <a:p>
            <a:r>
              <a:rPr lang="ru-RU" sz="2400" dirty="0">
                <a:solidFill>
                  <a:schemeClr val="tx1"/>
                </a:solidFill>
                <a:latin typeface="+mj-lt"/>
              </a:rPr>
              <a:t>Творческая составляющая труда ослабла; он стал для падшего человека преимущественно способом добывания средств к жизни.</a:t>
            </a:r>
          </a:p>
        </p:txBody>
      </p:sp>
    </p:spTree>
    <p:extLst>
      <p:ext uri="{BB962C8B-B14F-4D97-AF65-F5344CB8AC3E}">
        <p14:creationId xmlns:p14="http://schemas.microsoft.com/office/powerpoint/2010/main" val="3708120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424936" cy="1143000"/>
          </a:xfrm>
        </p:spPr>
        <p:txBody>
          <a:bodyPr>
            <a:noAutofit/>
          </a:bodyPr>
          <a:lstStyle/>
          <a:p>
            <a:r>
              <a:rPr lang="ru-RU" sz="2400" b="1" dirty="0"/>
              <a:t>Данные исследования значимости ценности </a:t>
            </a:r>
            <a:r>
              <a:rPr lang="ru-RU" sz="2400" b="1" dirty="0" smtClean="0"/>
              <a:t>«наука»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Опрошено 149 чел., 2018 г.</a:t>
            </a:r>
            <a:endParaRPr lang="ru-RU" sz="2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84784"/>
            <a:ext cx="8047235" cy="4404874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683568" y="548680"/>
            <a:ext cx="8064896" cy="561662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Христианство, преодолев языческие предрассудки, </a:t>
            </a:r>
            <a:r>
              <a:rPr lang="ru-RU" dirty="0" err="1">
                <a:solidFill>
                  <a:schemeClr val="tx1"/>
                </a:solidFill>
              </a:rPr>
              <a:t>демифологизировало</a:t>
            </a:r>
            <a:r>
              <a:rPr lang="ru-RU" dirty="0">
                <a:solidFill>
                  <a:schemeClr val="tx1"/>
                </a:solidFill>
              </a:rPr>
              <a:t> природу, тем самым способствовав возникновению научного естествознания.  К концу XX века наука и техника достигли столь впечатляющих результатов и такого влияния на все стороны жизни, что превратились, по существу, в определяющий фактор бытия цивилизации. Вместе с тем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>
                <a:solidFill>
                  <a:schemeClr val="tx1"/>
                </a:solidFill>
              </a:rPr>
              <a:t> развитие науки и техники под влиянием секулярных идеологий породило последствия, которые вызывают серьезные опасения. </a:t>
            </a:r>
            <a:r>
              <a:rPr lang="ru-RU" dirty="0" smtClean="0">
                <a:solidFill>
                  <a:schemeClr val="tx1"/>
                </a:solidFill>
              </a:rPr>
              <a:t>Научно-технологический </a:t>
            </a:r>
            <a:r>
              <a:rPr lang="ru-RU" dirty="0">
                <a:solidFill>
                  <a:schemeClr val="tx1"/>
                </a:solidFill>
              </a:rPr>
              <a:t>уровень цивилизации ныне таков, что преступные действия небольшой группы людей в принципе могут в течение нескольких часов вызвать глобальную катастрофу, в которой безвозвратно погибнут все высшие формы жизни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С христианской точки зрения, такие последствия возникли в силу ложного принципа, </a:t>
            </a:r>
            <a:r>
              <a:rPr lang="ru-RU" dirty="0" smtClean="0">
                <a:solidFill>
                  <a:schemeClr val="tx1"/>
                </a:solidFill>
              </a:rPr>
              <a:t>что </a:t>
            </a:r>
            <a:r>
              <a:rPr lang="ru-RU" dirty="0">
                <a:solidFill>
                  <a:schemeClr val="tx1"/>
                </a:solidFill>
              </a:rPr>
              <a:t>это развитие не должно быть ограничено какими-либо моральными, философскими или религиозными требованиями.  </a:t>
            </a:r>
            <a:r>
              <a:rPr lang="ru-RU" b="1" dirty="0">
                <a:solidFill>
                  <a:schemeClr val="tx1"/>
                </a:solidFill>
              </a:rPr>
              <a:t>Поэтому ныне для обеспечения нормальной человеческой жизни как никогда необходимо возвращение к утраченной связи научного знания с религиозными духовными и нравственными ценностями.</a:t>
            </a:r>
          </a:p>
        </p:txBody>
      </p:sp>
    </p:spTree>
    <p:extLst>
      <p:ext uri="{BB962C8B-B14F-4D97-AF65-F5344CB8AC3E}">
        <p14:creationId xmlns:p14="http://schemas.microsoft.com/office/powerpoint/2010/main" val="2736325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круглого стола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Рассмотреть теоретические положения </a:t>
            </a:r>
            <a:r>
              <a:rPr lang="ru-RU" dirty="0"/>
              <a:t>социальной концепции РПЦ и концепции духовно-нравственного воспитания и развития личности гражданина </a:t>
            </a:r>
            <a:r>
              <a:rPr lang="ru-RU" dirty="0" smtClean="0"/>
              <a:t>России в </a:t>
            </a:r>
            <a:r>
              <a:rPr lang="ru-RU" dirty="0"/>
              <a:t>области воспитания подрастающего </a:t>
            </a:r>
            <a:r>
              <a:rPr lang="ru-RU" dirty="0" smtClean="0"/>
              <a:t>поколения.</a:t>
            </a:r>
          </a:p>
          <a:p>
            <a:r>
              <a:rPr lang="ru-RU" dirty="0" smtClean="0"/>
              <a:t>Проанализировать современное  состояние духовно-нравственного воспитания </a:t>
            </a:r>
            <a:r>
              <a:rPr lang="ru-RU" dirty="0"/>
              <a:t>нового поколения сибиряков.</a:t>
            </a:r>
            <a:endParaRPr lang="ru-RU" dirty="0" smtClean="0"/>
          </a:p>
          <a:p>
            <a:r>
              <a:rPr lang="ru-RU" dirty="0" smtClean="0"/>
              <a:t>Определить направления сотрудничества </a:t>
            </a:r>
            <a:r>
              <a:rPr lang="ru-RU" dirty="0"/>
              <a:t>КГПУ им. В.П. Астафьева и Красноярской Митрополии РПЦ </a:t>
            </a:r>
            <a:r>
              <a:rPr lang="ru-RU" dirty="0" smtClean="0"/>
              <a:t>в области духовно-нравственного воспитания.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737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424936" cy="1143000"/>
          </a:xfrm>
        </p:spPr>
        <p:txBody>
          <a:bodyPr>
            <a:noAutofit/>
          </a:bodyPr>
          <a:lstStyle/>
          <a:p>
            <a:r>
              <a:rPr lang="ru-RU" sz="2400" b="1" dirty="0"/>
              <a:t>Данные исследования значимости ценности </a:t>
            </a:r>
            <a:r>
              <a:rPr lang="ru-RU" sz="2400" b="1" dirty="0" smtClean="0"/>
              <a:t>«традиционные российские религии»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Опрошено 149 чел., 2018 г.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87" y="1628800"/>
            <a:ext cx="8124825" cy="4333875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509587" y="1412776"/>
            <a:ext cx="8310885" cy="504056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Православной </a:t>
            </a:r>
            <a:r>
              <a:rPr lang="ru-RU" b="1" dirty="0">
                <a:solidFill>
                  <a:schemeClr val="tx1"/>
                </a:solidFill>
              </a:rPr>
              <a:t>этике противоречит деление народов на лучшие и худшие, принижение какой-либо этнической или гражданской нации. </a:t>
            </a:r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Тем </a:t>
            </a:r>
            <a:r>
              <a:rPr lang="ru-RU" b="1" dirty="0">
                <a:solidFill>
                  <a:schemeClr val="tx1"/>
                </a:solidFill>
              </a:rPr>
              <a:t>более </a:t>
            </a:r>
            <a:r>
              <a:rPr lang="ru-RU" b="1" dirty="0" err="1">
                <a:solidFill>
                  <a:schemeClr val="tx1"/>
                </a:solidFill>
              </a:rPr>
              <a:t>несогласны</a:t>
            </a:r>
            <a:r>
              <a:rPr lang="ru-RU" b="1" dirty="0">
                <a:solidFill>
                  <a:schemeClr val="tx1"/>
                </a:solidFill>
              </a:rPr>
              <a:t> с Православием учения, которые ставят нацию на место Бога или низводят веру до одного из аспектов национального самосознания.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b="1" dirty="0">
                <a:solidFill>
                  <a:schemeClr val="tx1"/>
                </a:solidFill>
              </a:rPr>
              <a:t>Противостоя таким греховным явлениям, Православная Церковь осуществляет миссию примирения между вовлеченными во вражду нациями и их представителями. Так, в ходе межэтнических конфликтов она не выступает на чьей-либо стороне, за исключением случаев явной агрессии или несправедливости, проявляемой одной из сторон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Уважая </a:t>
            </a:r>
            <a:r>
              <a:rPr lang="ru-RU" b="1" dirty="0">
                <a:solidFill>
                  <a:schemeClr val="tx1"/>
                </a:solidFill>
              </a:rPr>
              <a:t>мировоззренческий выбор нерелигиозных людей и их право влиять на общественные процессы, Церковь в то же время не может положительно воспринимать такое устроение миропорядка, при котором в центр всего ставится помраченная грехом человеческая личность. 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072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424936" cy="1143000"/>
          </a:xfrm>
        </p:spPr>
        <p:txBody>
          <a:bodyPr>
            <a:noAutofit/>
          </a:bodyPr>
          <a:lstStyle/>
          <a:p>
            <a:r>
              <a:rPr lang="ru-RU" sz="2400" b="1" dirty="0"/>
              <a:t>Данные исследования значимости ценности </a:t>
            </a:r>
            <a:r>
              <a:rPr lang="ru-RU" sz="2400" b="1" dirty="0" smtClean="0"/>
              <a:t>«искусство и литература»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Опрошено 149 чел., 2018 г.</a:t>
            </a:r>
            <a:endParaRPr lang="ru-RU" sz="2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12" y="1628800"/>
            <a:ext cx="8105775" cy="4314825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519112" y="1484784"/>
            <a:ext cx="8105775" cy="489654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Если творчество способствует нравственному и духовному преображению личности, Церковь благословляет его. Если же культура противопоставляет себя Богу, становится антирелигиозной или античеловечной, превращается в антикультуру, то Церковь противостоит ей</a:t>
            </a:r>
            <a:r>
              <a:rPr lang="ru-RU" sz="2000" b="1" dirty="0" smtClean="0">
                <a:solidFill>
                  <a:schemeClr val="tx1"/>
                </a:solidFill>
              </a:rPr>
              <a:t>.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Церковь </a:t>
            </a:r>
            <a:r>
              <a:rPr lang="ru-RU" sz="2000" b="1" dirty="0">
                <a:solidFill>
                  <a:schemeClr val="tx1"/>
                </a:solidFill>
              </a:rPr>
              <a:t>напоминает людям культуры, что их призвание – возделывать души людей, в том числе и собственные, восстанавливая искаженный грехом образ Божий</a:t>
            </a:r>
            <a:r>
              <a:rPr lang="ru-RU" sz="2000" b="1" dirty="0" smtClean="0">
                <a:solidFill>
                  <a:schemeClr val="tx1"/>
                </a:solidFill>
              </a:rPr>
              <a:t>.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Проповедуя </a:t>
            </a:r>
            <a:r>
              <a:rPr lang="ru-RU" sz="2000" b="1" dirty="0">
                <a:solidFill>
                  <a:schemeClr val="tx1"/>
                </a:solidFill>
              </a:rPr>
              <a:t>вечную Христову Истину людям, живущим в изменяющихся исторических обстоятельствах, Церковь делает это посредством культурных форм, свойственных времени, нации, различным общественным группам.</a:t>
            </a:r>
            <a:r>
              <a:rPr lang="ru-RU" sz="2000" dirty="0">
                <a:solidFill>
                  <a:schemeClr val="tx1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3168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424936" cy="1143000"/>
          </a:xfrm>
        </p:spPr>
        <p:txBody>
          <a:bodyPr>
            <a:noAutofit/>
          </a:bodyPr>
          <a:lstStyle/>
          <a:p>
            <a:r>
              <a:rPr lang="ru-RU" sz="2400" b="1" dirty="0"/>
              <a:t>Данные исследования значимости ценности </a:t>
            </a:r>
            <a:r>
              <a:rPr lang="ru-RU" sz="2400" b="1" dirty="0" smtClean="0"/>
              <a:t>«природа»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Опрошено 149 чел., 2018 г.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12" y="1585912"/>
            <a:ext cx="8105775" cy="3686175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519112" y="1484784"/>
            <a:ext cx="8229352" cy="460851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Отношения между человеком и окружающей природой были нарушены в доисторические времена, причиной чего послужило грехопадение человека и его отчуждение от Бога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Экологический </a:t>
            </a:r>
            <a:r>
              <a:rPr lang="ru-RU" b="1" dirty="0">
                <a:solidFill>
                  <a:schemeClr val="tx1"/>
                </a:solidFill>
              </a:rPr>
              <a:t>кризис заставляет пересмотреть наши отношения с окружающим миром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Православная </a:t>
            </a:r>
            <a:r>
              <a:rPr lang="ru-RU" b="1" dirty="0">
                <a:solidFill>
                  <a:schemeClr val="tx1"/>
                </a:solidFill>
              </a:rPr>
              <a:t>Церковь по достоинству оценивает труды, направленные на преодоление экологического кризиса, и призывает к активному сотрудничеству в общественных акциях, направленных на защиту творения Божия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Вместе с тем она отмечает, что усилия такого рода будут более плодотворными, если основы, на которых строятся отношения человека с природой, станут носить не сугубо гуманистический, но и христианский характер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Полное </a:t>
            </a:r>
            <a:r>
              <a:rPr lang="ru-RU" b="1" dirty="0">
                <a:solidFill>
                  <a:schemeClr val="tx1"/>
                </a:solidFill>
              </a:rPr>
              <a:t>преодоление экологического кризиса в условиях кризиса духовного немыслимо.</a:t>
            </a:r>
          </a:p>
        </p:txBody>
      </p:sp>
    </p:spTree>
    <p:extLst>
      <p:ext uri="{BB962C8B-B14F-4D97-AF65-F5344CB8AC3E}">
        <p14:creationId xmlns:p14="http://schemas.microsoft.com/office/powerpoint/2010/main" val="3211407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424936" cy="1143000"/>
          </a:xfrm>
        </p:spPr>
        <p:txBody>
          <a:bodyPr>
            <a:noAutofit/>
          </a:bodyPr>
          <a:lstStyle/>
          <a:p>
            <a:r>
              <a:rPr lang="ru-RU" sz="2400" b="1" dirty="0"/>
              <a:t>Данные исследования значимости ценности </a:t>
            </a:r>
            <a:r>
              <a:rPr lang="ru-RU" sz="2400" b="1" dirty="0" smtClean="0"/>
              <a:t>«человечество»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Опрошено 149 чел., 2018 г.</a:t>
            </a:r>
            <a:endParaRPr lang="ru-RU" sz="2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37" y="1490662"/>
            <a:ext cx="8086725" cy="4242594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395536" y="1490662"/>
            <a:ext cx="8496944" cy="47466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</a:t>
            </a:r>
            <a:r>
              <a:rPr lang="ru-RU" b="1" dirty="0" smtClean="0">
                <a:solidFill>
                  <a:schemeClr val="tx1"/>
                </a:solidFill>
              </a:rPr>
              <a:t>равославные </a:t>
            </a:r>
            <a:r>
              <a:rPr lang="ru-RU" b="1" dirty="0">
                <a:solidFill>
                  <a:schemeClr val="tx1"/>
                </a:solidFill>
              </a:rPr>
              <a:t>христиане и их сообщества призваны стремиться к созиданию таких международных отношений, которые служили бы максимальному благу и удовлетворению законных интересов собственного народа, сопредельных наций и всей общечеловеческой семьи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Вместе </a:t>
            </a:r>
            <a:r>
              <a:rPr lang="ru-RU" b="1" dirty="0">
                <a:solidFill>
                  <a:schemeClr val="tx1"/>
                </a:solidFill>
              </a:rPr>
              <a:t>с тем нельзя не признать существования в современном мире известного противоречия между общепризнанными принципами суверенитета и территориальной целостности государства, с одной стороны, и стремлением народа или его части к государственной самостоятельности, с другой. </a:t>
            </a:r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Проистекающие </a:t>
            </a:r>
            <a:r>
              <a:rPr lang="ru-RU" b="1" dirty="0">
                <a:solidFill>
                  <a:schemeClr val="tx1"/>
                </a:solidFill>
              </a:rPr>
              <a:t>отсюда споры и конфликты должны решаться мирным путем, на основе диалога, при максимально возможном согласии сторон. Помня о том, что единство есть благо, а разобщенность – зло, Церковь приветствует тенденции к объединению стран и народов, особенно имеющих историческую и культурную общность, при условии, что эти объединения не направлены против третьей стороны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836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066130"/>
          </a:xfrm>
        </p:spPr>
        <p:txBody>
          <a:bodyPr>
            <a:normAutofit/>
          </a:bodyPr>
          <a:lstStyle/>
          <a:p>
            <a:r>
              <a:rPr lang="ru-RU" sz="2800" b="1" dirty="0"/>
              <a:t>Проект резолюции круглого </a:t>
            </a:r>
            <a:r>
              <a:rPr lang="ru-RU" sz="2800" b="1" dirty="0" smtClean="0"/>
              <a:t>стола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1052736"/>
            <a:ext cx="7772400" cy="54006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u-RU" sz="3600" dirty="0"/>
          </a:p>
          <a:p>
            <a:r>
              <a:rPr lang="ru-RU" sz="3600" dirty="0"/>
              <a:t>1.Признать единство и согласованность теоретических положений в области воспитания подрастающего поколения социальной концепции РПЦ и концепции духовно-нравственного воспитания и развития личности гражданина России.</a:t>
            </a:r>
          </a:p>
          <a:p>
            <a:r>
              <a:rPr lang="ru-RU" sz="3600" dirty="0"/>
              <a:t>2.Наметить стратегию сотрудничества КГПУ им. В.П. Астафьева и Красноярской Митрополии РПЦ по следующим направлениям:</a:t>
            </a:r>
          </a:p>
          <a:p>
            <a:r>
              <a:rPr lang="ru-RU" sz="3600" dirty="0"/>
              <a:t>- просветительская деятельность в области духовно-нравственного и патриотическое воспитания молодого поколения;</a:t>
            </a:r>
          </a:p>
          <a:p>
            <a:r>
              <a:rPr lang="ru-RU" sz="3600" dirty="0"/>
              <a:t>- приобщение детей и молодежи к освоению базовых национальных ценностей: посредством участия в социально -, и личностно-значимой деятельности на благо России;</a:t>
            </a:r>
          </a:p>
          <a:p>
            <a:r>
              <a:rPr lang="ru-RU" sz="3600" dirty="0"/>
              <a:t>- организацию профилактической деятельности по предупреждению: зависимостей, правонарушений, детско-родительского неблагополучия, экстремизма и терроризма;</a:t>
            </a:r>
          </a:p>
          <a:p>
            <a:r>
              <a:rPr lang="ru-RU" sz="3600" dirty="0"/>
              <a:t>- поддержка деятельности детско-юношеских общественных объединений, </a:t>
            </a:r>
            <a:r>
              <a:rPr lang="ru-RU" sz="3600" dirty="0" err="1"/>
              <a:t>тьюторства</a:t>
            </a:r>
            <a:r>
              <a:rPr lang="ru-RU" sz="3600" dirty="0"/>
              <a:t>, волонтёрского движения;</a:t>
            </a:r>
          </a:p>
          <a:p>
            <a:r>
              <a:rPr lang="ru-RU" sz="3600" dirty="0"/>
              <a:t>- организация и проведение социальных акций, проектов, научных исследований, конференций, круглых столов, мастер-классов, конкурсов;</a:t>
            </a:r>
          </a:p>
          <a:p>
            <a:r>
              <a:rPr lang="ru-RU" sz="3600" dirty="0"/>
              <a:t>- участие в </a:t>
            </a:r>
            <a:r>
              <a:rPr lang="ru-RU" sz="3600" dirty="0" err="1"/>
              <a:t>грантовой</a:t>
            </a:r>
            <a:r>
              <a:rPr lang="ru-RU" sz="3600" dirty="0"/>
              <a:t>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438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>Концепция духовно-нравственного воспитания и развития личности гражданина России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Концепция определяет:</a:t>
            </a:r>
          </a:p>
          <a:p>
            <a:pPr lvl="0"/>
            <a:r>
              <a:rPr lang="ru-RU" dirty="0" smtClean="0"/>
              <a:t>характер </a:t>
            </a:r>
            <a:r>
              <a:rPr lang="ru-RU" dirty="0"/>
              <a:t>современного национального воспитательного идеала;</a:t>
            </a:r>
          </a:p>
          <a:p>
            <a:pPr lvl="0"/>
            <a:r>
              <a:rPr lang="ru-RU" dirty="0"/>
              <a:t>цели и задачи духовно-нравственного развития и воспита­ния детей и молодежи;</a:t>
            </a:r>
          </a:p>
          <a:p>
            <a:pPr lvl="0"/>
            <a:r>
              <a:rPr lang="ru-RU" dirty="0"/>
              <a:t>систему базовых национальных ценностей, на основе ко­торых возможна духовно-нравственная консолидация многона­ционального народа Российской Федерации;</a:t>
            </a:r>
          </a:p>
          <a:p>
            <a:pPr lvl="0"/>
            <a:r>
              <a:rPr lang="ru-RU" dirty="0"/>
              <a:t>основные социально-педагогические условия и принци­пы духовно-нравственного развития и воспитания обучаю­щихся.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5" y="188640"/>
            <a:ext cx="4174638" cy="5843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970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3200" b="1" dirty="0" smtClean="0"/>
              <a:t>Современный национальный</a:t>
            </a:r>
            <a:br>
              <a:rPr lang="ru-RU" sz="3200" b="1" dirty="0" smtClean="0"/>
            </a:br>
            <a:r>
              <a:rPr lang="ru-RU" sz="3200" b="1" dirty="0" smtClean="0"/>
              <a:t> воспитательный  идеал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Современный национальный воспитательный идеал — это высоконравственный, творческий, компетентный гражданин России, принимающий судьбу Отечества как свою личную, осознающий ответственность за настоящее и будущее своей страны, укоренённый в духовных и культурных традициях многонационального народа Российской Федерации.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7862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Цель </a:t>
            </a:r>
            <a:r>
              <a:rPr lang="ru-RU" sz="3200" b="1" dirty="0"/>
              <a:t>и задачи духовно-нравственного развития и воспита­ния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Важнейшей целью современного отечественного образо­вания и одной из приоритетных задач общества и государст­ва является </a:t>
            </a:r>
            <a:r>
              <a:rPr lang="ru-RU" b="1" dirty="0"/>
              <a:t>воспитание, социально-педагогическая поддержка становления и развития высоконравственного, ответственно­го, творческого, инициативного, компетентного гражданина России.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757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/>
              <a:t>В сфере личностного развития воспитание обучающих­ся должно обеспечить: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готовность и способность к </a:t>
            </a:r>
            <a:r>
              <a:rPr lang="ru-RU" b="1" dirty="0"/>
              <a:t>духовному развитию, </a:t>
            </a:r>
            <a:r>
              <a:rPr lang="ru-RU" dirty="0"/>
              <a:t>нрав­ственному </a:t>
            </a:r>
            <a:r>
              <a:rPr lang="ru-RU" dirty="0" smtClean="0"/>
              <a:t>самосовершенствованию;</a:t>
            </a:r>
          </a:p>
          <a:p>
            <a:r>
              <a:rPr lang="ru-RU" dirty="0"/>
              <a:t>укрепление </a:t>
            </a:r>
            <a:r>
              <a:rPr lang="ru-RU" b="1" dirty="0"/>
              <a:t>нравственности, </a:t>
            </a:r>
            <a:r>
              <a:rPr lang="ru-RU" dirty="0"/>
              <a:t>основанной на свободе, воле и духовных отечественных традициях, внутренней установке личности поступать согласно своей </a:t>
            </a:r>
            <a:r>
              <a:rPr lang="ru-RU" dirty="0" smtClean="0"/>
              <a:t>совести;</a:t>
            </a:r>
          </a:p>
          <a:p>
            <a:pPr lvl="0"/>
            <a:r>
              <a:rPr lang="ru-RU" dirty="0"/>
              <a:t>формирование </a:t>
            </a:r>
            <a:r>
              <a:rPr lang="ru-RU" b="1" dirty="0"/>
              <a:t>морали</a:t>
            </a:r>
            <a:r>
              <a:rPr lang="ru-RU" dirty="0"/>
              <a:t> как осознанной личностью необходи­мости определённого поведения, основанного на принятых в об­ществе представлениях о добре и зле, должном и недопустимом</a:t>
            </a:r>
            <a:r>
              <a:rPr lang="ru-RU" dirty="0" smtClean="0"/>
              <a:t>;</a:t>
            </a:r>
          </a:p>
          <a:p>
            <a:r>
              <a:rPr lang="ru-RU" dirty="0"/>
              <a:t>развитие </a:t>
            </a:r>
            <a:r>
              <a:rPr lang="ru-RU" b="1" dirty="0"/>
              <a:t>совести </a:t>
            </a:r>
            <a:r>
              <a:rPr lang="ru-RU" dirty="0"/>
              <a:t>как нравственного самосознания </a:t>
            </a:r>
            <a:r>
              <a:rPr lang="ru-RU" dirty="0" smtClean="0"/>
              <a:t>личнос­ти и др.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138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7772400" cy="1156990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600" b="1" i="1" dirty="0"/>
              <a:t/>
            </a:r>
            <a:br>
              <a:rPr lang="ru-RU" sz="3600" b="1" i="1" dirty="0"/>
            </a:br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600" b="1" i="1" dirty="0"/>
              <a:t/>
            </a:r>
            <a:br>
              <a:rPr lang="ru-RU" sz="3600" b="1" i="1" dirty="0"/>
            </a:br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600" b="1" i="1" dirty="0"/>
              <a:t/>
            </a:r>
            <a:br>
              <a:rPr lang="ru-RU" sz="3600" b="1" i="1" dirty="0"/>
            </a:br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600" b="1" i="1" dirty="0"/>
              <a:t/>
            </a:r>
            <a:br>
              <a:rPr lang="ru-RU" sz="3600" b="1" i="1" dirty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/>
              <a:t/>
            </a:r>
            <a:br>
              <a:rPr lang="ru-RU" sz="2700" b="1" dirty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/>
              <a:t/>
            </a:r>
            <a:br>
              <a:rPr lang="ru-RU" sz="2700" b="1" dirty="0"/>
            </a:br>
            <a:r>
              <a:rPr lang="ru-RU" sz="2700" b="1" dirty="0" smtClean="0"/>
              <a:t>В сфере общественных отношений</a:t>
            </a:r>
            <a:r>
              <a:rPr lang="ru-RU" sz="2700" b="1" dirty="0"/>
              <a:t> </a:t>
            </a:r>
            <a:r>
              <a:rPr lang="ru-RU" sz="2700" b="1" dirty="0" smtClean="0"/>
              <a:t>воспитание должно обеспечить:</a:t>
            </a: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осознание </a:t>
            </a:r>
            <a:r>
              <a:rPr lang="ru-RU" dirty="0"/>
              <a:t>себя гражданином России на основе принятия общих национальных нравственных </a:t>
            </a:r>
            <a:r>
              <a:rPr lang="ru-RU" dirty="0" smtClean="0"/>
              <a:t>ценностей;</a:t>
            </a:r>
          </a:p>
          <a:p>
            <a:r>
              <a:rPr lang="ru-RU" dirty="0" smtClean="0"/>
              <a:t>развитость чувства </a:t>
            </a:r>
            <a:r>
              <a:rPr lang="ru-RU" dirty="0"/>
              <a:t>патриотизма и гражданской </a:t>
            </a:r>
            <a:r>
              <a:rPr lang="ru-RU" dirty="0" smtClean="0"/>
              <a:t>солидар­ности;</a:t>
            </a:r>
          </a:p>
          <a:p>
            <a:r>
              <a:rPr lang="ru-RU" dirty="0" smtClean="0"/>
              <a:t>бережное </a:t>
            </a:r>
            <a:r>
              <a:rPr lang="ru-RU" dirty="0"/>
              <a:t>отношение к жизни человека, </a:t>
            </a:r>
            <a:r>
              <a:rPr lang="ru-RU" dirty="0" smtClean="0"/>
              <a:t>забота </a:t>
            </a:r>
            <a:r>
              <a:rPr lang="ru-RU" dirty="0"/>
              <a:t>о продол­жении </a:t>
            </a:r>
            <a:r>
              <a:rPr lang="ru-RU" dirty="0" smtClean="0"/>
              <a:t>рода;</a:t>
            </a:r>
          </a:p>
          <a:p>
            <a:pPr lvl="0"/>
            <a:r>
              <a:rPr lang="ru-RU" dirty="0"/>
              <a:t>законопослушность и сознательно поддерживаемый граж­данами </a:t>
            </a:r>
            <a:r>
              <a:rPr lang="ru-RU" dirty="0" smtClean="0"/>
              <a:t>правопорядок и др.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6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/>
              <a:t>В сфере государственных отношений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духовно-нрав­ственное </a:t>
            </a:r>
            <a:r>
              <a:rPr lang="ru-RU" sz="2400" b="1" dirty="0"/>
              <a:t>развитие и воспитание обучающихся должно </a:t>
            </a:r>
            <a:r>
              <a:rPr lang="ru-RU" sz="2400" b="1" dirty="0" smtClean="0"/>
              <a:t>содействовать</a:t>
            </a:r>
            <a:r>
              <a:rPr lang="ru-RU" sz="2400" b="1" dirty="0"/>
              <a:t>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/>
              <a:t>формированию мотивации к активному и ответственному участию в общественной жизни, формировании власти и учас­тию в государственных делах;</a:t>
            </a:r>
          </a:p>
          <a:p>
            <a:pPr lvl="0"/>
            <a:r>
              <a:rPr lang="ru-RU" dirty="0"/>
              <a:t>укреплению и совершенствованию демократического фе­деративного правового государства с республиканской формой правления;</a:t>
            </a:r>
          </a:p>
          <a:p>
            <a:pPr lvl="0"/>
            <a:r>
              <a:rPr lang="ru-RU" dirty="0"/>
              <a:t>повышению доверия к государственным институтам со стороны граждан и общественных организаций;</a:t>
            </a:r>
          </a:p>
          <a:p>
            <a:pPr lvl="0"/>
            <a:r>
              <a:rPr lang="ru-RU" dirty="0"/>
              <a:t>повышению эффективности усилий государства, направ­ленных на модернизацию страны;</a:t>
            </a:r>
          </a:p>
          <a:p>
            <a:pPr lvl="0"/>
            <a:r>
              <a:rPr lang="ru-RU" dirty="0"/>
              <a:t>укреплению национальной безопасности.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718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Базовые национальные ценности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Ценность «патриотизм» </a:t>
            </a:r>
            <a:r>
              <a:rPr lang="ru-RU" b="1" dirty="0"/>
              <a:t>— </a:t>
            </a:r>
            <a:r>
              <a:rPr lang="ru-RU" dirty="0"/>
              <a:t>любовь к России, к своему народу, к сво­ей малой родине, служение </a:t>
            </a:r>
            <a:r>
              <a:rPr lang="ru-RU" dirty="0" smtClean="0"/>
              <a:t>Отечеству.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83568" y="764704"/>
            <a:ext cx="8208912" cy="583264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Областями </a:t>
            </a:r>
            <a:r>
              <a:rPr lang="ru-RU" sz="2400" b="1" dirty="0" err="1">
                <a:solidFill>
                  <a:schemeClr val="tx1"/>
                </a:solidFill>
              </a:rPr>
              <a:t>соработничества</a:t>
            </a:r>
            <a:r>
              <a:rPr lang="ru-RU" sz="2400" b="1" dirty="0">
                <a:solidFill>
                  <a:schemeClr val="tx1"/>
                </a:solidFill>
              </a:rPr>
              <a:t> Церкви и государства в нынешний исторический период являются:</a:t>
            </a:r>
            <a:br>
              <a:rPr lang="ru-RU" sz="2400" b="1" dirty="0">
                <a:solidFill>
                  <a:schemeClr val="tx1"/>
                </a:solidFill>
              </a:rPr>
            </a:br>
            <a:r>
              <a:rPr lang="ru-RU" sz="2400" b="1" dirty="0">
                <a:solidFill>
                  <a:schemeClr val="tx1"/>
                </a:solidFill>
              </a:rPr>
              <a:t>а) миротворчество на международном, межэтническом и гражданском уровнях, содействие взаимопониманию и сотрудничеству между людьми, народами и государствами;</a:t>
            </a:r>
            <a:br>
              <a:rPr lang="ru-RU" sz="2400" b="1" dirty="0">
                <a:solidFill>
                  <a:schemeClr val="tx1"/>
                </a:solidFill>
              </a:rPr>
            </a:br>
            <a:r>
              <a:rPr lang="ru-RU" sz="2400" b="1" dirty="0">
                <a:solidFill>
                  <a:schemeClr val="tx1"/>
                </a:solidFill>
              </a:rPr>
              <a:t>б) забота о сохранении нравственности в обществе;</a:t>
            </a:r>
            <a:br>
              <a:rPr lang="ru-RU" sz="2400" b="1" dirty="0">
                <a:solidFill>
                  <a:schemeClr val="tx1"/>
                </a:solidFill>
              </a:rPr>
            </a:br>
            <a:r>
              <a:rPr lang="ru-RU" sz="2400" b="1" dirty="0">
                <a:solidFill>
                  <a:schemeClr val="tx1"/>
                </a:solidFill>
              </a:rPr>
              <a:t>в</a:t>
            </a:r>
            <a:r>
              <a:rPr lang="ru-RU" sz="2400" b="1" dirty="0">
                <a:solidFill>
                  <a:srgbClr val="FF0000"/>
                </a:solidFill>
              </a:rPr>
              <a:t>) духовное, культурное, нравственное и патриотическое образование и </a:t>
            </a:r>
            <a:r>
              <a:rPr lang="ru-RU" sz="2400" b="1" dirty="0" smtClean="0">
                <a:solidFill>
                  <a:srgbClr val="FF0000"/>
                </a:solidFill>
              </a:rPr>
              <a:t>воспитание</a:t>
            </a:r>
            <a:r>
              <a:rPr lang="ru-RU" sz="2400" b="1" dirty="0" smtClean="0">
                <a:solidFill>
                  <a:schemeClr val="tx1"/>
                </a:solidFill>
              </a:rPr>
              <a:t> и др.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7710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мокинг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287</TotalTime>
  <Words>1447</Words>
  <Application>Microsoft Office PowerPoint</Application>
  <PresentationFormat>Экран (4:3)</PresentationFormat>
  <Paragraphs>126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Справедливость</vt:lpstr>
      <vt:lpstr>Концепция духовно-нравственного воспитания и развития личности гражданина России:  светский и православный аспекты</vt:lpstr>
      <vt:lpstr>Задачи круглого стола</vt:lpstr>
      <vt:lpstr>Концепция духовно-нравственного воспитания и развития личности гражданина России</vt:lpstr>
      <vt:lpstr> Современный национальный  воспитательный  идеал</vt:lpstr>
      <vt:lpstr>Цель и задачи духовно-нравственного развития и воспита­ния</vt:lpstr>
      <vt:lpstr>В сфере личностного развития воспитание обучающих­ся должно обеспечить: </vt:lpstr>
      <vt:lpstr>            В сфере общественных отношений воспитание должно обеспечить:</vt:lpstr>
      <vt:lpstr>В сфере государственных отношений  духовно-нрав­ственное развитие и воспитание обучающихся должно содействовать:</vt:lpstr>
      <vt:lpstr>Базовые национальные ценности </vt:lpstr>
      <vt:lpstr>Данные исследования значимости ценности «патриотизм»  Опрошено 149 чел., 2018 год</vt:lpstr>
      <vt:lpstr>Онлайн анкетирование «духовно-нравственные черты российских школьников»:  рейтинги черты «патриотизм» опрошено 1682 педагогов, 509 детей.  (2014 г.)</vt:lpstr>
      <vt:lpstr>Презентация PowerPoint</vt:lpstr>
      <vt:lpstr>Данные исследования значимости ценности «социальная солидарность» Опрошено 149 чел., 2018 г.</vt:lpstr>
      <vt:lpstr>Данные исследования значимости ценности «гражданственность» Опрошено 149 чел., 2018 г.</vt:lpstr>
      <vt:lpstr>Онлайн анкетирование «Базовые черты российских школьников»:  рейтинги черты «гражданственность» Опрошено 1682 педагогов, 509 детей.  (2014 г.)2014 г.</vt:lpstr>
      <vt:lpstr>Базовая национальная ценность «гражданственность» </vt:lpstr>
      <vt:lpstr>Данные исследования значимости ценности «семья» Опрошено 149 чел., 2018 г.</vt:lpstr>
      <vt:lpstr>Данные исследования значимости ценности «труд и творчество» Опрошено 149 чел., 2018 г.</vt:lpstr>
      <vt:lpstr>Данные исследования значимости ценности «наука» Опрошено 149 чел., 2018 г.</vt:lpstr>
      <vt:lpstr>Данные исследования значимости ценности «традиционные российские религии» Опрошено 149 чел., 2018 г.</vt:lpstr>
      <vt:lpstr>Данные исследования значимости ценности «искусство и литература» Опрошено 149 чел., 2018 г.</vt:lpstr>
      <vt:lpstr>Данные исследования значимости ценности «природа» Опрошено 149 чел., 2018 г.</vt:lpstr>
      <vt:lpstr>Данные исследования значимости ценности «человечество» Опрошено 149 чел., 2018 г.</vt:lpstr>
      <vt:lpstr>Проект резолюции круглого стола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Концепция духовно-нравственного воспитания и развития личности гражданина России:  светский и православный аспекты</dc:title>
  <dc:creator>Пользователь</dc:creator>
  <cp:lastModifiedBy>227a</cp:lastModifiedBy>
  <cp:revision>29</cp:revision>
  <dcterms:created xsi:type="dcterms:W3CDTF">2018-11-03T03:05:39Z</dcterms:created>
  <dcterms:modified xsi:type="dcterms:W3CDTF">2018-11-06T00:51:10Z</dcterms:modified>
</cp:coreProperties>
</file>