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61" r:id="rId3"/>
    <p:sldId id="260" r:id="rId4"/>
    <p:sldId id="259" r:id="rId5"/>
    <p:sldId id="258" r:id="rId6"/>
    <p:sldId id="262" r:id="rId7"/>
    <p:sldId id="263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90" y="-4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15.11.2018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15.11.2018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15.11.2018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15.11.2018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15.11.2018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15.11.2018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15.11.2018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15.11.2018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15.11.2018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15.11.2018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15.11.2018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15.11.2018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&#1082;&#1086;&#1085;&#1094;&#1077;&#1087;&#1094;&#1080;&#1103;%20&#1089;&#1077;&#1090;&#1077;&#1074;&#1086;&#1075;&#1086;%20&#1074;&#1079;&#1072;&#1080;&#1084;&#1086;&#1076;&#1077;&#1081;&#1089;&#1090;&#1074;&#1080;&#1103;%20&#1057;&#1055;&#1054;,%20&#1042;&#1055;&#1054;%20&#1080;%20&#1076;&#1088;..docx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2800" b="1" dirty="0" smtClean="0"/>
              <a:t>Концепция сетевого взаимодействия образовательных организаций в г. Красноярске</a:t>
            </a:r>
            <a:endParaRPr lang="ru-RU" sz="28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sz="2800" dirty="0" smtClean="0">
              <a:hlinkClick r:id="rId2" action="ppaction://hlinkfile"/>
            </a:endParaRPr>
          </a:p>
          <a:p>
            <a:endParaRPr lang="ru-RU" sz="2800" dirty="0" smtClean="0">
              <a:hlinkClick r:id="rId2" action="ppaction://hlinkfile"/>
            </a:endParaRPr>
          </a:p>
          <a:p>
            <a:endParaRPr lang="ru-RU" sz="2800" dirty="0" smtClean="0">
              <a:hlinkClick r:id="rId2" action="ppaction://hlinkfile"/>
            </a:endParaRPr>
          </a:p>
          <a:p>
            <a:r>
              <a:rPr lang="ru-RU" sz="2800" dirty="0" smtClean="0">
                <a:hlinkClick r:id="rId2" action="ppaction://hlinkfile"/>
              </a:rPr>
              <a:t>Концепция сетевого взаимодействия с учреждениями СПО, ВПО, коммерческими и некоммерческими организациями</a:t>
            </a:r>
            <a:endParaRPr lang="ru-RU" sz="2800" dirty="0" smtClean="0"/>
          </a:p>
          <a:p>
            <a:r>
              <a:rPr lang="ru-RU" sz="1600" i="1" dirty="0" smtClean="0"/>
              <a:t>Концепция одобрена на заседании Коллегии главного управления образования 28.11.2014</a:t>
            </a:r>
            <a:endParaRPr lang="ru-RU" sz="16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Сетевая форма обеспечивает возможность освоения обучающимся образовательной программы с использованием ресурсов нескольких организаций, осуществляющих образовательную деятельность </a:t>
            </a:r>
            <a:r>
              <a:rPr lang="ru-RU" sz="2000" i="1" dirty="0" smtClean="0"/>
              <a:t>(ст.15 Федерального закона «Об образовании в Российской Федерации») </a:t>
            </a:r>
            <a:r>
              <a:rPr lang="ru-RU" dirty="0" smtClean="0"/>
              <a:t>.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600" b="1" dirty="0" smtClean="0"/>
              <a:t>Идея и цели концепции</a:t>
            </a:r>
            <a:endParaRPr lang="ru-RU" sz="36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ru-RU" dirty="0" smtClean="0"/>
              <a:t>Основная идея состоит в том, что образование должно стать более индивидуализированным, функциональным и эффективным</a:t>
            </a:r>
          </a:p>
          <a:p>
            <a:r>
              <a:rPr lang="ru-RU" dirty="0" smtClean="0"/>
              <a:t>Основные цели концепции:</a:t>
            </a:r>
          </a:p>
          <a:p>
            <a:r>
              <a:rPr lang="ru-RU" dirty="0" smtClean="0"/>
              <a:t>- обеспечить углубленное изучение отдельных предметов программы полного общего образования;</a:t>
            </a:r>
          </a:p>
          <a:p>
            <a:r>
              <a:rPr lang="ru-RU" dirty="0" smtClean="0"/>
              <a:t>- создать условия для существенной дифференциации содержания обучения учащимися средней и старшей ступени с широкими и гибкими возможностями построения школьниками индивидуальных образовательных программ;</a:t>
            </a:r>
          </a:p>
          <a:p>
            <a:r>
              <a:rPr lang="ru-RU" dirty="0" smtClean="0"/>
              <a:t>- способствовать установлению равного доступа к полноценному образованию </a:t>
            </a:r>
            <a:r>
              <a:rPr lang="ru-RU" b="1" dirty="0" smtClean="0"/>
              <a:t>разным категориям обучающихся </a:t>
            </a:r>
            <a:r>
              <a:rPr lang="ru-RU" dirty="0" smtClean="0"/>
              <a:t>в соответствии с их способностями, индивидуальными склонностями и потребностями;</a:t>
            </a:r>
          </a:p>
          <a:p>
            <a:r>
              <a:rPr lang="ru-RU" dirty="0" smtClean="0"/>
              <a:t>- расширить возможности социализации учащихся, обеспечить преемственность между общим и профессиональным образованием, более эффективно подготовить выпускников школы к освоению программ профессионального образования.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Модель организации сетевого взаимодействия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 smtClean="0"/>
              <a:t>Создание множества различных профилей для учет интересов обучающихся</a:t>
            </a:r>
          </a:p>
          <a:p>
            <a:r>
              <a:rPr lang="ru-RU" dirty="0" smtClean="0"/>
              <a:t>Возможность разнообразных комбинаций учебных предметов - базовых общеобразовательных, профильных и элективных</a:t>
            </a:r>
          </a:p>
          <a:p>
            <a:r>
              <a:rPr lang="ru-RU" dirty="0" smtClean="0"/>
              <a:t>Право общеобразовательного учреждения на введение в одного или нескольких профилей обучения и право школьника  на выбор различных наборов базовых общеобразовательных, профильных предметов и элективных курсов, которые в совокупности и составят его индивидуальную образовательную траекторию. </a:t>
            </a:r>
          </a:p>
          <a:p>
            <a:r>
              <a:rPr lang="ru-RU" dirty="0" smtClean="0"/>
              <a:t>Различные формы </a:t>
            </a:r>
            <a:r>
              <a:rPr lang="ru-RU" dirty="0" err="1" smtClean="0"/>
              <a:t>профилизации</a:t>
            </a:r>
            <a:r>
              <a:rPr lang="ru-RU" dirty="0" smtClean="0"/>
              <a:t>: для общеобразовательного учреждения, для отдельных классов, для групп учащихся.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3100" b="1" dirty="0" smtClean="0"/>
              <a:t>Варианты  сетевого взаимодействия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400" b="1" dirty="0" smtClean="0"/>
              <a:t>Первый вариант </a:t>
            </a:r>
            <a:r>
              <a:rPr lang="ru-RU" sz="2400" dirty="0" smtClean="0"/>
              <a:t>- объединение нескольких общеобразовательных учреждений вокруг наиболее сильного общеобразовательного учреждения, обладающего достаточным материальным и кадровым потенциалом, которое выполняет роль "ресурсного центра". </a:t>
            </a:r>
          </a:p>
          <a:p>
            <a:r>
              <a:rPr lang="ru-RU" sz="2400" b="1" dirty="0" smtClean="0"/>
              <a:t>Второй вариант </a:t>
            </a:r>
            <a:r>
              <a:rPr lang="ru-RU" sz="2400" dirty="0" smtClean="0"/>
              <a:t>- кооперация общеобразовательного учреждения с учреждениями дополнительного, среднего, высшего  профессионального образования и привлечении дополнительных образовательных ресурсов</a:t>
            </a:r>
          </a:p>
          <a:p>
            <a:endParaRPr lang="ru-RU" sz="2400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2800" b="1" dirty="0" smtClean="0"/>
              <a:t>Основные направления реализации Концепции</a:t>
            </a:r>
            <a:br>
              <a:rPr lang="ru-RU" sz="2800" b="1" dirty="0" smtClean="0"/>
            </a:br>
            <a:endParaRPr lang="ru-RU" sz="28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>
              <a:buNone/>
            </a:pPr>
            <a:r>
              <a:rPr lang="ru-RU" dirty="0" smtClean="0"/>
              <a:t> </a:t>
            </a:r>
          </a:p>
          <a:p>
            <a:r>
              <a:rPr lang="ru-RU" dirty="0" smtClean="0"/>
              <a:t>Формирование индивидуальных образовательных траекторий для учащихся образовательных учреждений;</a:t>
            </a:r>
          </a:p>
          <a:p>
            <a:r>
              <a:rPr lang="ru-RU" b="1" dirty="0" smtClean="0"/>
              <a:t>нормативное, методическое и организационно-финансовое обеспечение предоставления дополнительного образования в сетевых формах, </a:t>
            </a:r>
            <a:r>
              <a:rPr lang="ru-RU" dirty="0" smtClean="0"/>
              <a:t>территориальных образовательных комплексах (кластерах), обеспечивающих доступность инфраструктуры и вариативность образовательных траекторий; </a:t>
            </a:r>
          </a:p>
          <a:p>
            <a:r>
              <a:rPr lang="ru-RU" dirty="0" smtClean="0"/>
              <a:t>разработку нормативного финансирования профильного обучения с учетом различных источников бюджетного и внебюджетного финансирования.</a:t>
            </a:r>
          </a:p>
          <a:p>
            <a:r>
              <a:rPr lang="ru-RU" dirty="0" smtClean="0"/>
              <a:t>нормативное закрепление практик учебного характера обучающихся на реальных производствах (промышленных), методическая поддержка их реализации;</a:t>
            </a:r>
          </a:p>
          <a:p>
            <a:r>
              <a:rPr lang="ru-RU" dirty="0" smtClean="0"/>
              <a:t>разработку предложений по созданию механизмов мотивации бизнеса в развитии;</a:t>
            </a:r>
          </a:p>
          <a:p>
            <a:r>
              <a:rPr lang="ru-RU" dirty="0" smtClean="0"/>
              <a:t>включение в рейтинг раздела по сетевому взаимодействию, как приоритетное направление в развитии учреждений.</a:t>
            </a:r>
          </a:p>
          <a:p>
            <a:r>
              <a:rPr lang="ru-RU" dirty="0" smtClean="0"/>
              <a:t>По направлениям Концепции будут разработаны и реализованы </a:t>
            </a:r>
            <a:r>
              <a:rPr lang="ru-RU" dirty="0" err="1" smtClean="0"/>
              <a:t>пилотные</a:t>
            </a:r>
            <a:r>
              <a:rPr lang="ru-RU" dirty="0" smtClean="0"/>
              <a:t> проекты.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Официальная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Литейная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379</TotalTime>
  <Words>297</Words>
  <Application>Microsoft Office PowerPoint</Application>
  <PresentationFormat>Экран (4:3)</PresentationFormat>
  <Paragraphs>31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Солнцестояние</vt:lpstr>
      <vt:lpstr>Концепция сетевого взаимодействия образовательных организаций в г. Красноярске</vt:lpstr>
      <vt:lpstr>Слайд 2</vt:lpstr>
      <vt:lpstr>Идея и цели концепции</vt:lpstr>
      <vt:lpstr>Модель организации сетевого взаимодействия</vt:lpstr>
      <vt:lpstr>Варианты  сетевого взаимодействия </vt:lpstr>
      <vt:lpstr>Основные направления реализации Концепции </vt:lpstr>
      <vt:lpstr>Слайд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KSPU</cp:lastModifiedBy>
  <cp:revision>45</cp:revision>
  <dcterms:modified xsi:type="dcterms:W3CDTF">2018-11-15T04:07:39Z</dcterms:modified>
</cp:coreProperties>
</file>