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charset="0"/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90" y="-4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6712" cy="1249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990010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227175" y="-11796713"/>
            <a:ext cx="16656050" cy="124920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0243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7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8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8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CA10FB-F37A-439D-B1A6-EDBD104199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2119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EFE5E6-F252-41B6-97C0-D350AE7D344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736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98FD79-76F5-4117-8587-512B5C1E60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807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2425" cy="47307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0425" cy="473075"/>
          </a:xfrm>
        </p:spPr>
        <p:txBody>
          <a:bodyPr/>
          <a:lstStyle>
            <a:lvl1pPr>
              <a:defRPr/>
            </a:lvl1pPr>
          </a:lstStyle>
          <a:p>
            <a:fld id="{A60B3006-5D67-4961-ABF1-D6D3130094C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1796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3D0384-5BF8-4BFF-B696-204BBA4F8CE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845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169BA44-4809-44A6-8374-220FE71E2C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468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EE7192-F16F-4244-9DF3-97F8D0B68D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0239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FC2F61-2631-42A6-AC41-79B50438A8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5350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63C862A-A735-4FDD-B3F4-EF397CA423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7676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24BE45-12E1-4769-9A96-771EF6A1D0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428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515392B-CA95-4F19-89A8-B34DCF74BC7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74005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BB297C-6169-48CC-8ED1-1FC85974109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7852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4BB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2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4BB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04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4BB00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6ED2BE62-B56C-4D11-87A8-243A7932446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5pPr>
      <a:lvl6pPr marL="4572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6pPr>
      <a:lvl7pPr marL="9144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7pPr>
      <a:lvl8pPr marL="1371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8pPr>
      <a:lvl9pPr marL="18288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  <a:ea typeface="Lucida Sans Unicode" pitchFamily="34" charset="0"/>
          <a:cs typeface="Lucida Sans Unicode" pitchFamily="34" charset="0"/>
        </a:defRPr>
      </a:lvl9pPr>
    </p:titleStyle>
    <p:bodyStyle>
      <a:lvl1pPr marL="339725" indent="-339725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25320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4586"/>
                </a:solidFill>
              </a:rPr>
              <a:t>Специфические методы воспитания </a:t>
            </a:r>
            <a:r>
              <a:rPr lang="ru-RU">
                <a:solidFill>
                  <a:srgbClr val="004586"/>
                </a:solidFill>
              </a:rPr>
              <a:t>делинквентов</a:t>
            </a:r>
            <a:endParaRPr lang="en-GB">
              <a:solidFill>
                <a:srgbClr val="004586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771801" y="4149725"/>
            <a:ext cx="5864200" cy="17526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Яковлева</a:t>
            </a:r>
            <a:r>
              <a:rPr lang="en-GB" sz="24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Наталья</a:t>
            </a:r>
            <a:r>
              <a:rPr lang="en-GB" sz="24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Федоровна</a:t>
            </a:r>
            <a:r>
              <a:rPr lang="en-GB" sz="24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i="1" dirty="0" err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анд</a:t>
            </a:r>
            <a:r>
              <a:rPr lang="ru-RU" sz="24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педагог. наук</a:t>
            </a:r>
            <a:r>
              <a:rPr lang="ru-RU" sz="2400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доцент  </a:t>
            </a:r>
            <a:r>
              <a:rPr lang="en-GB" sz="24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КГПУ </a:t>
            </a:r>
            <a:r>
              <a:rPr lang="en-GB" sz="24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GB" sz="2400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GB" sz="2400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400" i="1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Астафьева</a:t>
            </a:r>
            <a:endParaRPr lang="en-GB" sz="2400" i="1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4586"/>
                </a:solidFill>
              </a:rPr>
              <a:t>2. </a:t>
            </a:r>
            <a:r>
              <a:rPr lang="en-GB" sz="2000" b="1">
                <a:solidFill>
                  <a:srgbClr val="004586"/>
                </a:solidFill>
              </a:rPr>
              <a:t>РАСШИРЕНИЕ ПРЕДЕЛОВ ГОВОРЯЩЕГО ИЛИ, </a:t>
            </a:r>
            <a:br>
              <a:rPr lang="en-GB" sz="2000" b="1">
                <a:solidFill>
                  <a:srgbClr val="004586"/>
                </a:solidFill>
              </a:rPr>
            </a:br>
            <a:r>
              <a:rPr lang="en-GB" sz="2000" b="1">
                <a:solidFill>
                  <a:srgbClr val="004586"/>
                </a:solidFill>
              </a:rPr>
              <a:t> КАК ПОМОЧЬ ВОСПИТАННИКУ ПОСМОТРЕТЬ НА ВЕЩИ ШИРЕ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>
              <a:solidFill>
                <a:srgbClr val="004586"/>
              </a:solidFill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>
                <a:solidFill>
                  <a:srgbClr val="004586"/>
                </a:solidFill>
              </a:rPr>
              <a:t>МОДЕЛЬ МИРА</a:t>
            </a:r>
            <a:r>
              <a:rPr lang="en-GB" sz="1600">
                <a:solidFill>
                  <a:srgbClr val="004586"/>
                </a:solidFill>
              </a:rPr>
              <a:t> дезадаптированного  ребенка ограничена :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>
                <a:solidFill>
                  <a:srgbClr val="004586"/>
                </a:solidFill>
              </a:rPr>
              <a:t>модальными операторами необходимости</a:t>
            </a:r>
            <a:r>
              <a:rPr lang="en-GB" sz="1600" b="1">
                <a:solidFill>
                  <a:srgbClr val="FF0000"/>
                </a:solidFill>
              </a:rPr>
              <a:t> </a:t>
            </a:r>
            <a:r>
              <a:rPr lang="en-GB" sz="1600" i="1">
                <a:solidFill>
                  <a:srgbClr val="004586"/>
                </a:solidFill>
              </a:rPr>
              <a:t>– я должен, я обязан, я никогда не смогу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solidFill>
                  <a:srgbClr val="004586"/>
                </a:solidFill>
              </a:rPr>
              <a:t> и </a:t>
            </a:r>
            <a:r>
              <a:rPr lang="en-GB" sz="1600" b="1">
                <a:solidFill>
                  <a:srgbClr val="004586"/>
                </a:solidFill>
              </a:rPr>
              <a:t>универсальными кванторами обобщения</a:t>
            </a:r>
            <a:r>
              <a:rPr lang="en-GB" sz="1600" i="1">
                <a:solidFill>
                  <a:srgbClr val="004586"/>
                </a:solidFill>
              </a:rPr>
              <a:t> все, всегда, все равно</a:t>
            </a:r>
            <a:r>
              <a:rPr lang="en-GB" sz="1600">
                <a:solidFill>
                  <a:srgbClr val="004586"/>
                </a:solidFill>
              </a:rPr>
              <a:t> .  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>
                <a:solidFill>
                  <a:srgbClr val="004586"/>
                </a:solidFill>
              </a:rPr>
              <a:t>Цель работы с модальными операторами необходимости</a:t>
            </a:r>
            <a:r>
              <a:rPr lang="en-GB" sz="1600">
                <a:solidFill>
                  <a:srgbClr val="004586"/>
                </a:solidFill>
              </a:rPr>
              <a:t> – помочь воспитаннику вывести его за пределы того, что он считает для себя однозначно принятым. Сделать это можно с помощью </a:t>
            </a:r>
            <a:r>
              <a:rPr lang="en-GB" sz="1600" b="1">
                <a:solidFill>
                  <a:srgbClr val="004586"/>
                </a:solidFill>
              </a:rPr>
              <a:t> вопроса </a:t>
            </a:r>
            <a:r>
              <a:rPr lang="en-GB" sz="1600" b="1" i="1">
                <a:solidFill>
                  <a:srgbClr val="FF0000"/>
                </a:solidFill>
              </a:rPr>
              <a:t>«Что тебе мешает»,</a:t>
            </a:r>
            <a:r>
              <a:rPr lang="en-GB" sz="1600">
                <a:solidFill>
                  <a:srgbClr val="FF0000"/>
                </a:solidFill>
              </a:rPr>
              <a:t> </a:t>
            </a:r>
            <a:r>
              <a:rPr lang="en-GB" sz="1600">
                <a:solidFill>
                  <a:srgbClr val="004586"/>
                </a:solidFill>
              </a:rPr>
              <a:t>обращенному </a:t>
            </a:r>
            <a:r>
              <a:rPr lang="en-GB" sz="1600" b="1">
                <a:solidFill>
                  <a:srgbClr val="004586"/>
                </a:solidFill>
              </a:rPr>
              <a:t>в прошлое</a:t>
            </a:r>
            <a:r>
              <a:rPr lang="en-GB" sz="1600">
                <a:solidFill>
                  <a:srgbClr val="004586"/>
                </a:solidFill>
              </a:rPr>
              <a:t> к имеющемуся опыту в поисках переживаний, сформировавших это ограничение. 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solidFill>
                  <a:srgbClr val="004586"/>
                </a:solidFill>
              </a:rPr>
              <a:t>Следующий </a:t>
            </a:r>
            <a:r>
              <a:rPr lang="en-GB" sz="1600" b="1">
                <a:solidFill>
                  <a:srgbClr val="004586"/>
                </a:solidFill>
              </a:rPr>
              <a:t>вопрос </a:t>
            </a:r>
            <a:r>
              <a:rPr lang="en-GB" sz="1600" b="1" i="1">
                <a:solidFill>
                  <a:srgbClr val="FF0000"/>
                </a:solidFill>
              </a:rPr>
              <a:t>«Что случится, если ты сделаешь (не сделаешь) это?»</a:t>
            </a:r>
            <a:r>
              <a:rPr lang="en-GB" sz="1600">
                <a:solidFill>
                  <a:srgbClr val="004586"/>
                </a:solidFill>
              </a:rPr>
              <a:t> предлагает ему</a:t>
            </a:r>
            <a:r>
              <a:rPr lang="en-GB" sz="1600" b="1">
                <a:solidFill>
                  <a:srgbClr val="004586"/>
                </a:solidFill>
              </a:rPr>
              <a:t> заглянуть в будущее,</a:t>
            </a:r>
            <a:r>
              <a:rPr lang="en-GB" sz="1600">
                <a:solidFill>
                  <a:srgbClr val="004586"/>
                </a:solidFill>
              </a:rPr>
              <a:t> представить возможные последствия (действительно ли случится нечто катастрофическое)  и  найти возможность выбора. 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solidFill>
                  <a:srgbClr val="004586"/>
                </a:solidFill>
              </a:rPr>
              <a:t>Примеры: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solidFill>
                  <a:srgbClr val="004586"/>
                </a:solidFill>
              </a:rPr>
              <a:t> </a:t>
            </a:r>
            <a:r>
              <a:rPr lang="en-GB" sz="1600" i="1">
                <a:solidFill>
                  <a:srgbClr val="004586"/>
                </a:solidFill>
              </a:rPr>
              <a:t>«Я никогда этого не буду делать!» 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>
                <a:solidFill>
                  <a:srgbClr val="FF0000"/>
                </a:solidFill>
              </a:rPr>
              <a:t>− </a:t>
            </a:r>
            <a:r>
              <a:rPr lang="en-GB" sz="1600" b="1" i="1">
                <a:solidFill>
                  <a:srgbClr val="FF0000"/>
                </a:solidFill>
              </a:rPr>
              <a:t>«Что тебя останавливает?» или «Что тебе мешает?». 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>
                <a:solidFill>
                  <a:srgbClr val="004586"/>
                </a:solidFill>
              </a:rPr>
              <a:t>Я должен их послушаться». 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i="1">
                <a:solidFill>
                  <a:srgbClr val="FF0000"/>
                </a:solidFill>
              </a:rPr>
              <a:t>− «Что случится, если ты их не послушаешься?».</a:t>
            </a:r>
            <a:r>
              <a:rPr lang="en-GB" sz="16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229600" cy="1344613"/>
          </a:xfrm>
          <a:ln/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37063"/>
          </a:xfrm>
          <a:ln/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</a:pPr>
            <a:r>
              <a:rPr lang="en-GB" sz="1600">
                <a:solidFill>
                  <a:srgbClr val="004586"/>
                </a:solidFill>
              </a:rPr>
              <a:t>Существует еще один ограничитель – </a:t>
            </a:r>
            <a:r>
              <a:rPr lang="en-GB" sz="1600" b="1" i="1">
                <a:solidFill>
                  <a:srgbClr val="004586"/>
                </a:solidFill>
              </a:rPr>
              <a:t>модальный оператор возможности</a:t>
            </a:r>
            <a:r>
              <a:rPr lang="en-GB" sz="1600" b="1">
                <a:solidFill>
                  <a:srgbClr val="004586"/>
                </a:solidFill>
              </a:rPr>
              <a:t>,</a:t>
            </a:r>
            <a:r>
              <a:rPr lang="en-GB" sz="1600">
                <a:solidFill>
                  <a:srgbClr val="004586"/>
                </a:solidFill>
              </a:rPr>
              <a:t> обычно выражаемый фразами</a:t>
            </a:r>
            <a:r>
              <a:rPr lang="en-GB" sz="1600" b="1">
                <a:solidFill>
                  <a:srgbClr val="004586"/>
                </a:solidFill>
              </a:rPr>
              <a:t> </a:t>
            </a:r>
            <a:r>
              <a:rPr lang="en-GB" sz="1600" b="1" i="1">
                <a:solidFill>
                  <a:srgbClr val="004586"/>
                </a:solidFill>
              </a:rPr>
              <a:t>«Я не могу», «Я не умею», «Я не способен»</a:t>
            </a:r>
            <a:r>
              <a:rPr lang="en-GB" sz="1600" i="1">
                <a:solidFill>
                  <a:srgbClr val="004586"/>
                </a:solidFill>
              </a:rPr>
              <a:t> </a:t>
            </a:r>
            <a:r>
              <a:rPr lang="en-GB" sz="1600">
                <a:solidFill>
                  <a:srgbClr val="004586"/>
                </a:solidFill>
              </a:rPr>
              <a:t>и другие, отражающие то,  что произносящий их представляет за пределами своих способностей, возможностей или сферы влияния.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</a:pPr>
            <a:r>
              <a:rPr lang="en-GB" sz="1600">
                <a:solidFill>
                  <a:srgbClr val="004586"/>
                </a:solidFill>
              </a:rPr>
              <a:t> </a:t>
            </a:r>
            <a:r>
              <a:rPr lang="en-GB" sz="1600" i="1">
                <a:solidFill>
                  <a:srgbClr val="004586"/>
                </a:solidFill>
              </a:rPr>
              <a:t>«Я не могу им этого высказать». − </a:t>
            </a:r>
            <a:r>
              <a:rPr lang="en-GB" sz="1600" b="1" i="1">
                <a:solidFill>
                  <a:srgbClr val="FF0000"/>
                </a:solidFill>
              </a:rPr>
              <a:t>«Что случится, если бы ты это сказал?».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</a:pPr>
            <a:endParaRPr lang="en-GB" sz="1600" b="1" i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</a:pPr>
            <a:endParaRPr lang="en-GB" sz="1600" b="1" i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</a:pPr>
            <a:endParaRPr lang="en-GB" sz="1600" b="1" i="1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</a:pPr>
            <a:r>
              <a:rPr lang="en-GB" sz="1600" b="1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</a:pPr>
            <a:r>
              <a:rPr lang="en-GB" sz="1600">
                <a:solidFill>
                  <a:srgbClr val="004586"/>
                </a:solidFill>
              </a:rPr>
              <a:t>Если подросток  использует </a:t>
            </a:r>
            <a:r>
              <a:rPr lang="en-GB" sz="1600">
                <a:solidFill>
                  <a:srgbClr val="FF0000"/>
                </a:solidFill>
              </a:rPr>
              <a:t> </a:t>
            </a:r>
            <a:r>
              <a:rPr lang="en-GB" sz="1600" b="1" i="1">
                <a:solidFill>
                  <a:srgbClr val="004586"/>
                </a:solidFill>
              </a:rPr>
              <a:t>универсальные  кванторы обобщения</a:t>
            </a:r>
            <a:r>
              <a:rPr lang="en-GB" sz="1600" b="1">
                <a:solidFill>
                  <a:srgbClr val="004586"/>
                </a:solidFill>
              </a:rPr>
              <a:t> </a:t>
            </a:r>
            <a:r>
              <a:rPr lang="en-GB" sz="1600">
                <a:solidFill>
                  <a:srgbClr val="004586"/>
                </a:solidFill>
              </a:rPr>
              <a:t>– </a:t>
            </a:r>
            <a:r>
              <a:rPr lang="en-GB" sz="1600" i="1">
                <a:solidFill>
                  <a:srgbClr val="004586"/>
                </a:solidFill>
              </a:rPr>
              <a:t>«У меня </a:t>
            </a:r>
            <a:r>
              <a:rPr lang="en-GB" sz="1600" i="1" u="sng">
                <a:solidFill>
                  <a:srgbClr val="004586"/>
                </a:solidFill>
              </a:rPr>
              <a:t>никогда</a:t>
            </a:r>
            <a:r>
              <a:rPr lang="en-GB" sz="1600" i="1">
                <a:solidFill>
                  <a:srgbClr val="004586"/>
                </a:solidFill>
              </a:rPr>
              <a:t> ничего не получается </a:t>
            </a:r>
            <a:r>
              <a:rPr lang="en-GB" sz="1600">
                <a:solidFill>
                  <a:srgbClr val="004586"/>
                </a:solidFill>
              </a:rPr>
              <a:t>», необходимо помочь ему усомниться в сказанном. Достигается это преувеличенным подчеркиванием обобщения с помощью интонации или его усилением введением дополнительных кванторов: </a:t>
            </a:r>
            <a:r>
              <a:rPr lang="en-GB" sz="1600" b="1" i="1">
                <a:solidFill>
                  <a:srgbClr val="FF0000"/>
                </a:solidFill>
              </a:rPr>
              <a:t>«У тебя </a:t>
            </a:r>
            <a:r>
              <a:rPr lang="en-GB" sz="1600" b="1" i="1" u="sng">
                <a:solidFill>
                  <a:srgbClr val="FF0000"/>
                </a:solidFill>
              </a:rPr>
              <a:t>действительно никогда ничего</a:t>
            </a:r>
            <a:r>
              <a:rPr lang="en-GB" sz="1600" b="1" i="1">
                <a:solidFill>
                  <a:srgbClr val="FF0000"/>
                </a:solidFill>
              </a:rPr>
              <a:t> не получается?» или   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</a:pPr>
            <a:r>
              <a:rPr lang="en-GB" sz="1600" b="1" i="1">
                <a:solidFill>
                  <a:srgbClr val="FF0000"/>
                </a:solidFill>
              </a:rPr>
              <a:t>«Но </a:t>
            </a:r>
            <a:r>
              <a:rPr lang="en-GB" sz="1600" b="1" i="1" u="sng">
                <a:solidFill>
                  <a:srgbClr val="FF0000"/>
                </a:solidFill>
              </a:rPr>
              <a:t>когда-то что-то</a:t>
            </a:r>
            <a:r>
              <a:rPr lang="en-GB" sz="1600" b="1" i="1">
                <a:solidFill>
                  <a:srgbClr val="FF0000"/>
                </a:solidFill>
              </a:rPr>
              <a:t> у тебя </a:t>
            </a:r>
            <a:r>
              <a:rPr lang="en-GB" sz="1600" b="1" i="1" u="sng">
                <a:solidFill>
                  <a:srgbClr val="FF0000"/>
                </a:solidFill>
              </a:rPr>
              <a:t>все-таки</a:t>
            </a:r>
            <a:r>
              <a:rPr lang="en-GB" sz="1600" b="1" i="1">
                <a:solidFill>
                  <a:srgbClr val="FF0000"/>
                </a:solidFill>
              </a:rPr>
              <a:t> получалось?</a:t>
            </a:r>
            <a:r>
              <a:rPr lang="en-GB" sz="1600" b="1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350"/>
              </a:spcBef>
              <a:buFont typeface="Arial" charset="0"/>
              <a:buNone/>
            </a:pPr>
            <a:endParaRPr lang="en-GB"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4586"/>
                </a:solidFill>
              </a:rPr>
              <a:t>3. Изменение значений или </a:t>
            </a:r>
            <a:br>
              <a:rPr lang="en-GB" sz="2000" b="1">
                <a:solidFill>
                  <a:srgbClr val="004586"/>
                </a:solidFill>
              </a:rPr>
            </a:br>
            <a:r>
              <a:rPr lang="en-GB" sz="2000" b="1">
                <a:solidFill>
                  <a:srgbClr val="004586"/>
                </a:solidFill>
              </a:rPr>
              <a:t>Как помочь воспитаннику увидеть это по-другому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800"/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solidFill>
                  <a:srgbClr val="004586"/>
                </a:solidFill>
              </a:rPr>
              <a:t> Два приема  работы с семантически ошибочными формулировками: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solidFill>
                  <a:srgbClr val="004586"/>
                </a:solidFill>
              </a:rPr>
              <a:t> – </a:t>
            </a:r>
            <a:r>
              <a:rPr lang="en-GB" sz="2000">
                <a:solidFill>
                  <a:srgbClr val="FF0000"/>
                </a:solidFill>
              </a:rPr>
              <a:t>обнаружение  искаженных представлений</a:t>
            </a:r>
            <a:r>
              <a:rPr lang="en-GB" sz="2000">
                <a:solidFill>
                  <a:srgbClr val="004586"/>
                </a:solidFill>
              </a:rPr>
              <a:t>;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solidFill>
                  <a:srgbClr val="004586"/>
                </a:solidFill>
              </a:rPr>
              <a:t> – </a:t>
            </a:r>
            <a:r>
              <a:rPr lang="en-GB" sz="2000">
                <a:solidFill>
                  <a:srgbClr val="FF0000"/>
                </a:solidFill>
              </a:rPr>
              <a:t>обогащение зафиксированной модели мира ребенка</a:t>
            </a:r>
            <a:r>
              <a:rPr lang="en-GB" sz="2000">
                <a:solidFill>
                  <a:srgbClr val="004586"/>
                </a:solidFill>
              </a:rPr>
              <a:t>.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solidFill>
                  <a:srgbClr val="004586"/>
                </a:solidFill>
              </a:rPr>
              <a:t>Встречается три типа искажений: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>
                <a:solidFill>
                  <a:srgbClr val="004586"/>
                </a:solidFill>
              </a:rPr>
              <a:t>чтение мыслей</a:t>
            </a:r>
            <a:r>
              <a:rPr lang="en-GB" sz="2000">
                <a:solidFill>
                  <a:srgbClr val="004586"/>
                </a:solidFill>
              </a:rPr>
              <a:t>,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>
                <a:solidFill>
                  <a:srgbClr val="004586"/>
                </a:solidFill>
              </a:rPr>
              <a:t>причина и следствие</a:t>
            </a:r>
            <a:r>
              <a:rPr lang="en-GB" sz="2000">
                <a:solidFill>
                  <a:srgbClr val="004586"/>
                </a:solidFill>
              </a:rPr>
              <a:t>,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>
                <a:solidFill>
                  <a:srgbClr val="004586"/>
                </a:solidFill>
              </a:rPr>
              <a:t>потерянный информатив</a:t>
            </a:r>
            <a:r>
              <a:rPr lang="en-GB" sz="2000">
                <a:solidFill>
                  <a:srgbClr val="004586"/>
                </a:solidFill>
              </a:rPr>
              <a:t>. </a:t>
            </a:r>
          </a:p>
          <a:p>
            <a:pPr>
              <a:lnSpc>
                <a:spcPct val="90000"/>
              </a:lnSpc>
              <a:spcBef>
                <a:spcPts val="7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>
              <a:solidFill>
                <a:srgbClr val="00458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4586"/>
                </a:solidFill>
              </a:rPr>
              <a:t>Искажение «Чтение мыслей»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 i="1">
                <a:solidFill>
                  <a:srgbClr val="004586"/>
                </a:solidFill>
              </a:rPr>
              <a:t>Чтение мыслей</a:t>
            </a:r>
            <a:r>
              <a:rPr lang="en-GB" sz="1600">
                <a:solidFill>
                  <a:srgbClr val="004586"/>
                </a:solidFill>
              </a:rPr>
              <a:t> -  это предположение о том, что один человек якобы знает, что чувствует или думает другой, без прямого сообщения другому об этом и без того, чтобы сверить свои предположения с другим. Проецирование своего жизненного опыта на другого человека вместо узнавания и понимания его установок основано на иллюзии, а не на информации.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>
                <a:solidFill>
                  <a:srgbClr val="004586"/>
                </a:solidFill>
              </a:rPr>
              <a:t>Чтение мыслей или  контроль ситуации</a:t>
            </a:r>
            <a:r>
              <a:rPr lang="en-GB" sz="1600">
                <a:solidFill>
                  <a:srgbClr val="004586"/>
                </a:solidFill>
              </a:rPr>
              <a:t> проявляется в том, что ребенок, во-первых </a:t>
            </a:r>
            <a:r>
              <a:rPr lang="en-GB" sz="1600" b="1">
                <a:solidFill>
                  <a:srgbClr val="004586"/>
                </a:solidFill>
              </a:rPr>
              <a:t>убежден, что знает мысли другого</a:t>
            </a:r>
            <a:r>
              <a:rPr lang="en-GB" sz="1600">
                <a:solidFill>
                  <a:srgbClr val="004586"/>
                </a:solidFill>
              </a:rPr>
              <a:t>, а во-вторых  уверен, что и </a:t>
            </a:r>
            <a:r>
              <a:rPr lang="en-GB" sz="1600" b="1">
                <a:solidFill>
                  <a:srgbClr val="004586"/>
                </a:solidFill>
              </a:rPr>
              <a:t>другие должны знать и понимать, о чем он думает или что он чувствует</a:t>
            </a:r>
            <a:r>
              <a:rPr lang="en-GB" sz="1600">
                <a:solidFill>
                  <a:srgbClr val="004586"/>
                </a:solidFill>
              </a:rPr>
              <a:t>. Эта внутренняя модель часто является причиной непонимания и конфликтов в межличностных отношениях детей-сирот  со взрослыми и друг с другом.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>
                <a:solidFill>
                  <a:srgbClr val="FF0000"/>
                </a:solidFill>
              </a:rPr>
              <a:t>Корректирующий вопрос </a:t>
            </a:r>
            <a:r>
              <a:rPr lang="en-GB" sz="1600" b="1" i="1">
                <a:solidFill>
                  <a:srgbClr val="FF0000"/>
                </a:solidFill>
              </a:rPr>
              <a:t>«Как ты узнал, что это так?»</a:t>
            </a:r>
            <a:r>
              <a:rPr lang="en-GB" sz="1600">
                <a:solidFill>
                  <a:srgbClr val="004586"/>
                </a:solidFill>
              </a:rPr>
              <a:t> - поможет воспитаннику  </a:t>
            </a:r>
            <a:r>
              <a:rPr lang="en-GB" sz="1600" b="1">
                <a:solidFill>
                  <a:srgbClr val="004586"/>
                </a:solidFill>
              </a:rPr>
              <a:t>поставить под сомнение предположение, которое кажется ему бесспорным.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>
                <a:solidFill>
                  <a:srgbClr val="004586"/>
                </a:solidFill>
              </a:rPr>
              <a:t>«Я знаю, что все понимают мое состояние,  и просто не могу там появляться».</a:t>
            </a:r>
            <a:r>
              <a:rPr lang="en-GB" sz="1600">
                <a:solidFill>
                  <a:srgbClr val="004586"/>
                </a:solidFill>
              </a:rPr>
              <a:t> </a:t>
            </a:r>
            <a:r>
              <a:rPr lang="en-GB" sz="1600" b="1" i="1">
                <a:solidFill>
                  <a:srgbClr val="FF0000"/>
                </a:solidFill>
              </a:rPr>
              <a:t>− Каким образом ты знаешь, что все понимают твое состояние?».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i="1">
                <a:solidFill>
                  <a:srgbClr val="004586"/>
                </a:solidFill>
              </a:rPr>
              <a:t>«Все, конечно, думают, что это дело моих рук».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i="1">
                <a:solidFill>
                  <a:srgbClr val="FF0000"/>
                </a:solidFill>
              </a:rPr>
              <a:t>− «Каким образом ты знаешь, что все так думают?».</a:t>
            </a:r>
            <a:r>
              <a:rPr lang="en-GB" sz="1600">
                <a:solidFill>
                  <a:srgbClr val="004586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>
              <a:solidFill>
                <a:srgbClr val="00458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>
              <a:solidFill>
                <a:srgbClr val="00458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44613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200" b="1">
                <a:solidFill>
                  <a:srgbClr val="004586"/>
                </a:solidFill>
              </a:rPr>
              <a:t>Искажение «Причина и следствие»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37063"/>
          </a:xfrm>
          <a:ln/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i="1">
                <a:solidFill>
                  <a:srgbClr val="004586"/>
                </a:solidFill>
              </a:rPr>
              <a:t>Искажение «Причина и следствие»</a:t>
            </a:r>
            <a:r>
              <a:rPr lang="en-GB" sz="1600" i="1">
                <a:solidFill>
                  <a:srgbClr val="004586"/>
                </a:solidFill>
              </a:rPr>
              <a:t> — </a:t>
            </a:r>
            <a:r>
              <a:rPr lang="en-GB" sz="1600">
                <a:solidFill>
                  <a:srgbClr val="004586"/>
                </a:solidFill>
              </a:rPr>
              <a:t>уверенность ребенка в том , что какие-то его действия обязательно вызовут определенные ответы другого.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solidFill>
                  <a:srgbClr val="004586"/>
                </a:solidFill>
              </a:rPr>
              <a:t> В таком случае человек реагирует только стереотипно, полагая, что у него нет выбора относительно этой реакции.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>
                <a:solidFill>
                  <a:srgbClr val="004586"/>
                </a:solidFill>
              </a:rPr>
              <a:t>1 тип искажения</a:t>
            </a:r>
            <a:r>
              <a:rPr lang="en-GB" sz="1600">
                <a:solidFill>
                  <a:srgbClr val="004586"/>
                </a:solidFill>
              </a:rPr>
              <a:t>  – вера ребенка в то, что кто-то может вызвать у него  определенную эмоцию:  «</a:t>
            </a:r>
            <a:r>
              <a:rPr lang="en-GB" sz="1600" i="1">
                <a:solidFill>
                  <a:srgbClr val="004586"/>
                </a:solidFill>
              </a:rPr>
              <a:t>Он сводит меня с ума».</a:t>
            </a:r>
            <a:r>
              <a:rPr lang="en-GB" sz="1600">
                <a:solidFill>
                  <a:srgbClr val="004586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>
                <a:solidFill>
                  <a:srgbClr val="004586"/>
                </a:solidFill>
              </a:rPr>
              <a:t>?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>
                <a:solidFill>
                  <a:srgbClr val="004586"/>
                </a:solidFill>
              </a:rPr>
              <a:t>?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>
                <a:solidFill>
                  <a:srgbClr val="004586"/>
                </a:solidFill>
              </a:rPr>
              <a:t>2 тип искажения</a:t>
            </a:r>
            <a:r>
              <a:rPr lang="en-GB" sz="1600">
                <a:solidFill>
                  <a:srgbClr val="004586"/>
                </a:solidFill>
              </a:rPr>
              <a:t> -  уверенность в том, что один человек может  заставить  другого испытывать неприятные эмоции или думать определенным образом: </a:t>
            </a:r>
            <a:r>
              <a:rPr lang="en-GB" sz="1600" i="1">
                <a:solidFill>
                  <a:srgbClr val="004586"/>
                </a:solidFill>
              </a:rPr>
              <a:t>«Когда я вхожу, он сразу становится мрачным».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i="1">
                <a:solidFill>
                  <a:srgbClr val="004586"/>
                </a:solidFill>
              </a:rPr>
              <a:t>?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 b="1" i="1">
                <a:solidFill>
                  <a:srgbClr val="004586"/>
                </a:solidFill>
              </a:rPr>
              <a:t>?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 b="1" i="1">
              <a:solidFill>
                <a:srgbClr val="00458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44613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>
                <a:solidFill>
                  <a:srgbClr val="004586"/>
                </a:solidFill>
              </a:rPr>
              <a:t>Искажение «Потерянный информатив»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37063"/>
          </a:xfrm>
          <a:ln/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004586"/>
                </a:solidFill>
              </a:rPr>
              <a:t> Потерянный информатив</a:t>
            </a:r>
            <a:r>
              <a:rPr lang="en-GB" sz="1800">
                <a:solidFill>
                  <a:srgbClr val="004586"/>
                </a:solidFill>
              </a:rPr>
              <a:t> (потеря субъекта) – представление, основанное на обобщении,  о том, что правила, обязательные для ребенка  и его модели мира, также справедливы и обязательны для всех.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>
              <a:solidFill>
                <a:srgbClr val="00458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solidFill>
                  <a:srgbClr val="FF0000"/>
                </a:solidFill>
              </a:rPr>
              <a:t>Цель работы с преодолением данного искажения  - научить  </a:t>
            </a:r>
            <a:r>
              <a:rPr lang="en-GB" sz="1800" i="1">
                <a:solidFill>
                  <a:srgbClr val="FF0000"/>
                </a:solidFill>
              </a:rPr>
              <a:t>«не натягивать свою рубашку на других»,</a:t>
            </a:r>
            <a:r>
              <a:rPr lang="en-GB" sz="1800">
                <a:solidFill>
                  <a:srgbClr val="004586"/>
                </a:solidFill>
              </a:rPr>
              <a:t> т.е. научить позволять остальному миру иметь свои правила.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solidFill>
                  <a:srgbClr val="004586"/>
                </a:solidFill>
              </a:rPr>
              <a:t> В данном случае целесообразен короткий вопрос:</a:t>
            </a:r>
            <a:r>
              <a:rPr lang="en-GB" sz="1800">
                <a:solidFill>
                  <a:srgbClr val="FF420E"/>
                </a:solidFill>
              </a:rPr>
              <a:t> </a:t>
            </a:r>
            <a:r>
              <a:rPr lang="en-GB" sz="1800" i="1">
                <a:solidFill>
                  <a:srgbClr val="FF420E"/>
                </a:solidFill>
              </a:rPr>
              <a:t>«Для кого?».</a:t>
            </a:r>
            <a:r>
              <a:rPr lang="en-GB" sz="1800">
                <a:solidFill>
                  <a:srgbClr val="FF420E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>
              <a:solidFill>
                <a:srgbClr val="004586"/>
              </a:solidFill>
            </a:endParaRP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solidFill>
                  <a:srgbClr val="004586"/>
                </a:solidFill>
              </a:rPr>
              <a:t>Примеры: </a:t>
            </a:r>
            <a:r>
              <a:rPr lang="en-GB" sz="1800" i="1">
                <a:solidFill>
                  <a:srgbClr val="004586"/>
                </a:solidFill>
              </a:rPr>
              <a:t>«Просить прощение унизительно».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FF0000"/>
                </a:solidFill>
              </a:rPr>
              <a:t>− «Для кого это унизительно?». 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004586"/>
                </a:solidFill>
              </a:rPr>
              <a:t>«Такие вещи совершенно непростительны!».</a:t>
            </a:r>
          </a:p>
          <a:p>
            <a:pPr>
              <a:lnSpc>
                <a:spcPct val="80000"/>
              </a:lnSpc>
              <a:spcBef>
                <a:spcPts val="3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FF0000"/>
                </a:solidFill>
              </a:rPr>
              <a:t> − «Кто не может простить такие вещи?».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229600" cy="1344613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4586"/>
                </a:solidFill>
              </a:rPr>
              <a:t>Метод семантических полей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37063"/>
          </a:xfrm>
          <a:ln/>
        </p:spPr>
        <p:txBody>
          <a:bodyPr lIns="0" tIns="0" rIns="0" bIns="0"/>
          <a:lstStyle/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>
                <a:solidFill>
                  <a:srgbClr val="004586"/>
                </a:solidFill>
              </a:rPr>
              <a:t> Семантика </a:t>
            </a:r>
            <a:r>
              <a:rPr lang="en-GB" sz="1800">
                <a:solidFill>
                  <a:srgbClr val="004586"/>
                </a:solidFill>
              </a:rPr>
              <a:t>– один из разделов языкознания, изучающий значение единиц языка, прежде всего слов, с помощью которых человек думает, выражает свои мысли, чувства, общается с другими людьми. В русском языке сложилось </a:t>
            </a:r>
            <a:r>
              <a:rPr lang="en-GB" sz="1800" b="1">
                <a:solidFill>
                  <a:srgbClr val="004586"/>
                </a:solidFill>
              </a:rPr>
              <a:t> свыше полутора тысяч слов, обозначающих тончайшие нюансы человеческой индивидуальности.</a:t>
            </a:r>
            <a:r>
              <a:rPr lang="en-GB" sz="1800">
                <a:solidFill>
                  <a:srgbClr val="004586"/>
                </a:solidFill>
              </a:rPr>
              <a:t> </a:t>
            </a:r>
          </a:p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solidFill>
                  <a:srgbClr val="004586"/>
                </a:solidFill>
              </a:rPr>
              <a:t>Сходные по смыслу (иногда имеющие один корень)  слова образуют «семантические поля», работа с которыми используется для обогащения представлений и понятий детей о характере, о проявлениях его позитивных, негативных и этически нейтральных черт.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spcBef>
                <a:spcPts val="800"/>
              </a:spcBef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600" b="1">
                <a:solidFill>
                  <a:srgbClr val="004586"/>
                </a:solidFill>
              </a:rPr>
              <a:t>Пример:</a:t>
            </a:r>
            <a:br>
              <a:rPr lang="en-GB" sz="1600" b="1">
                <a:solidFill>
                  <a:srgbClr val="004586"/>
                </a:solidFill>
              </a:rPr>
            </a:br>
            <a:r>
              <a:rPr lang="en-GB" sz="1600" b="1">
                <a:solidFill>
                  <a:srgbClr val="004586"/>
                </a:solidFill>
              </a:rPr>
              <a:t> учащимся предлагается составить семантическое поле, образованное словами, обозначающими черты характера с единым корнем «добро».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5959475"/>
          </a:xfrm>
          <a:ln/>
        </p:spPr>
        <p:txBody>
          <a:bodyPr lIns="0" tIns="0" rIns="0" bIns="0"/>
          <a:lstStyle/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endParaRPr lang="en-GB" sz="1400">
              <a:solidFill>
                <a:srgbClr val="004586"/>
              </a:solidFill>
            </a:endParaRPr>
          </a:p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400" b="1">
                <a:solidFill>
                  <a:srgbClr val="004586"/>
                </a:solidFill>
              </a:rPr>
              <a:t>Добрый</a:t>
            </a:r>
            <a:r>
              <a:rPr lang="en-GB" sz="1400">
                <a:solidFill>
                  <a:srgbClr val="004586"/>
                </a:solidFill>
              </a:rPr>
              <a:t> – делающий добро другим, отзывчивый человек. Доброта – стремление делать добро, помогать  другим. </a:t>
            </a:r>
          </a:p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400" b="1">
                <a:solidFill>
                  <a:srgbClr val="004586"/>
                </a:solidFill>
              </a:rPr>
              <a:t>Добродетельный</a:t>
            </a:r>
            <a:r>
              <a:rPr lang="en-GB" sz="1400">
                <a:solidFill>
                  <a:srgbClr val="004586"/>
                </a:solidFill>
              </a:rPr>
              <a:t> – делающий добро, высоконравственный, проявляющий положительные качества. Добродушный – добрый и мягкий. </a:t>
            </a:r>
            <a:r>
              <a:rPr lang="en-GB" sz="1400" i="1">
                <a:solidFill>
                  <a:srgbClr val="004586"/>
                </a:solidFill>
              </a:rPr>
              <a:t>Добродушный характер. Добродушный  человек, незлобивый. </a:t>
            </a:r>
            <a:r>
              <a:rPr lang="en-GB" sz="1400">
                <a:solidFill>
                  <a:srgbClr val="004586"/>
                </a:solidFill>
              </a:rPr>
              <a:t>Добродушие – мягкосердечие, незлобивость. </a:t>
            </a:r>
            <a:r>
              <a:rPr lang="en-GB" sz="1400" i="1">
                <a:solidFill>
                  <a:srgbClr val="004586"/>
                </a:solidFill>
              </a:rPr>
              <a:t>Доброму везде добро.</a:t>
            </a:r>
          </a:p>
          <a:p>
            <a:pPr marL="0" indent="0">
              <a:buFont typeface="Arial" charset="0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400" b="1">
                <a:solidFill>
                  <a:srgbClr val="004586"/>
                </a:solidFill>
              </a:rPr>
              <a:t>Доброжелательный, доброжелатель </a:t>
            </a:r>
            <a:r>
              <a:rPr lang="en-GB" sz="1400">
                <a:solidFill>
                  <a:srgbClr val="004586"/>
                </a:solidFill>
              </a:rPr>
              <a:t>– желающий добра, готовый содействовать благополучию других. </a:t>
            </a:r>
            <a:r>
              <a:rPr lang="en-GB" sz="1400" i="1">
                <a:solidFill>
                  <a:srgbClr val="004586"/>
                </a:solidFill>
              </a:rPr>
              <a:t>На добрый привет, добрый и ответ</a:t>
            </a:r>
            <a:r>
              <a:rPr lang="en-GB" sz="1400">
                <a:solidFill>
                  <a:srgbClr val="004586"/>
                </a:solidFill>
              </a:rPr>
              <a:t>. Доброжелательность – готовность помочь другим людям, благожелательность. </a:t>
            </a:r>
            <a:r>
              <a:rPr lang="en-GB" sz="1400" i="1">
                <a:solidFill>
                  <a:srgbClr val="004586"/>
                </a:solidFill>
              </a:rPr>
              <a:t>Проявить доброжелательность</a:t>
            </a:r>
            <a:r>
              <a:rPr lang="en-GB" sz="1400">
                <a:solidFill>
                  <a:srgbClr val="004586"/>
                </a:solidFill>
              </a:rPr>
              <a:t>. Относиться доброжелательно к кому-то. </a:t>
            </a:r>
          </a:p>
          <a:p>
            <a:pPr marL="0" indent="0">
              <a:buFont typeface="Arial" charset="0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400" b="1">
                <a:solidFill>
                  <a:srgbClr val="004586"/>
                </a:solidFill>
              </a:rPr>
              <a:t>Добронравный</a:t>
            </a:r>
            <a:r>
              <a:rPr lang="en-GB" sz="1400">
                <a:solidFill>
                  <a:srgbClr val="004586"/>
                </a:solidFill>
              </a:rPr>
              <a:t> – скромный, кроткий, послушный. </a:t>
            </a:r>
            <a:r>
              <a:rPr lang="en-GB" sz="1400" i="1">
                <a:solidFill>
                  <a:srgbClr val="004586"/>
                </a:solidFill>
              </a:rPr>
              <a:t>Добронравный юноша.</a:t>
            </a:r>
            <a:r>
              <a:rPr lang="en-GB" sz="1400">
                <a:solidFill>
                  <a:srgbClr val="004586"/>
                </a:solidFill>
              </a:rPr>
              <a:t> Добронравие – мягкость нрава, кротость. </a:t>
            </a:r>
            <a:r>
              <a:rPr lang="en-GB" sz="1400" i="1">
                <a:solidFill>
                  <a:srgbClr val="004586"/>
                </a:solidFill>
              </a:rPr>
              <a:t>Лихому лихое, а доброму доброе</a:t>
            </a:r>
            <a:r>
              <a:rPr lang="en-GB" sz="1400">
                <a:solidFill>
                  <a:srgbClr val="004586"/>
                </a:solidFill>
              </a:rPr>
              <a:t>.</a:t>
            </a:r>
          </a:p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400" b="1">
                <a:solidFill>
                  <a:srgbClr val="004586"/>
                </a:solidFill>
              </a:rPr>
              <a:t>Добропорядочный</a:t>
            </a:r>
            <a:r>
              <a:rPr lang="en-GB" sz="1400">
                <a:solidFill>
                  <a:srgbClr val="004586"/>
                </a:solidFill>
              </a:rPr>
              <a:t> – порядочный, приличный, достойный одобрения. Добропорядочность – привычка вести себя достойно, порядочно, прилично.</a:t>
            </a:r>
          </a:p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400" b="1">
                <a:solidFill>
                  <a:srgbClr val="004586"/>
                </a:solidFill>
              </a:rPr>
              <a:t>Добросердечный</a:t>
            </a:r>
            <a:r>
              <a:rPr lang="en-GB" sz="1400">
                <a:solidFill>
                  <a:srgbClr val="004586"/>
                </a:solidFill>
              </a:rPr>
              <a:t> – обладающий добрым сердцем, ласковый, участливый. </a:t>
            </a:r>
            <a:r>
              <a:rPr lang="en-GB" sz="1400" i="1">
                <a:solidFill>
                  <a:srgbClr val="004586"/>
                </a:solidFill>
              </a:rPr>
              <a:t>Добросердечное отношение.</a:t>
            </a:r>
            <a:r>
              <a:rPr lang="en-GB" sz="1400">
                <a:solidFill>
                  <a:srgbClr val="004586"/>
                </a:solidFill>
              </a:rPr>
              <a:t> Добросердечие – доброта, участливое отношение к другим.</a:t>
            </a:r>
          </a:p>
          <a:p>
            <a:pPr marL="0" indent="0">
              <a:buFont typeface="Arial" charset="0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400" b="1">
                <a:solidFill>
                  <a:srgbClr val="004586"/>
                </a:solidFill>
              </a:rPr>
              <a:t>Добросовестный</a:t>
            </a:r>
            <a:r>
              <a:rPr lang="en-GB" sz="1400">
                <a:solidFill>
                  <a:srgbClr val="004586"/>
                </a:solidFill>
              </a:rPr>
              <a:t> – честно выполняющий свои обязанности, обязательства человек. </a:t>
            </a:r>
            <a:r>
              <a:rPr lang="en-GB" sz="1400" i="1">
                <a:solidFill>
                  <a:srgbClr val="004586"/>
                </a:solidFill>
              </a:rPr>
              <a:t>Добросовестный исполнитель.</a:t>
            </a:r>
            <a:r>
              <a:rPr lang="en-GB" sz="1400">
                <a:solidFill>
                  <a:srgbClr val="004586"/>
                </a:solidFill>
              </a:rPr>
              <a:t> Добросовестность – привычка к тщательному и честному выполнению своих обязанностей. </a:t>
            </a:r>
            <a:r>
              <a:rPr lang="en-GB" sz="1400" i="1">
                <a:solidFill>
                  <a:srgbClr val="004586"/>
                </a:solidFill>
              </a:rPr>
              <a:t>Добросовестно трудиться.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435475"/>
          </a:xfrm>
          <a:ln/>
        </p:spPr>
        <p:txBody>
          <a:bodyPr lIns="0" tIns="0" rIns="0" bIns="0"/>
          <a:lstStyle/>
          <a:p>
            <a:endParaRPr lang="ru-RU"/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539750" y="1619250"/>
            <a:ext cx="7558088" cy="3778250"/>
            <a:chOff x="340" y="1020"/>
            <a:chExt cx="4761" cy="2380"/>
          </a:xfrm>
        </p:grpSpPr>
        <p:sp>
          <p:nvSpPr>
            <p:cNvPr id="20484" name="AutoShape 4"/>
            <p:cNvSpPr>
              <a:spLocks noChangeArrowheads="1"/>
            </p:cNvSpPr>
            <p:nvPr/>
          </p:nvSpPr>
          <p:spPr bwMode="auto">
            <a:xfrm>
              <a:off x="340" y="1020"/>
              <a:ext cx="4762" cy="2381"/>
            </a:xfrm>
            <a:prstGeom prst="roundRect">
              <a:avLst>
                <a:gd name="adj" fmla="val 42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85" name="Line 5"/>
            <p:cNvSpPr>
              <a:spLocks noChangeShapeType="1"/>
            </p:cNvSpPr>
            <p:nvPr/>
          </p:nvSpPr>
          <p:spPr bwMode="auto">
            <a:xfrm flipH="1" flipV="1">
              <a:off x="2276" y="1806"/>
              <a:ext cx="224" cy="20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86" name="Group 6"/>
            <p:cNvGrpSpPr>
              <a:grpSpLocks/>
            </p:cNvGrpSpPr>
            <p:nvPr/>
          </p:nvGrpSpPr>
          <p:grpSpPr bwMode="auto">
            <a:xfrm>
              <a:off x="1740" y="1319"/>
              <a:ext cx="627" cy="570"/>
              <a:chOff x="1740" y="1319"/>
              <a:chExt cx="627" cy="570"/>
            </a:xfrm>
          </p:grpSpPr>
          <p:sp>
            <p:nvSpPr>
              <p:cNvPr id="20487" name="Oval 7"/>
              <p:cNvSpPr>
                <a:spLocks noChangeArrowheads="1"/>
              </p:cNvSpPr>
              <p:nvPr/>
            </p:nvSpPr>
            <p:spPr bwMode="auto">
              <a:xfrm>
                <a:off x="1740" y="1319"/>
                <a:ext cx="628" cy="571"/>
              </a:xfrm>
              <a:prstGeom prst="ellipse">
                <a:avLst/>
              </a:prstGeom>
              <a:solidFill>
                <a:srgbClr val="C4E0BE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88" name="Text Box 8"/>
              <p:cNvSpPr txBox="1">
                <a:spLocks noChangeArrowheads="1"/>
              </p:cNvSpPr>
              <p:nvPr/>
            </p:nvSpPr>
            <p:spPr bwMode="auto">
              <a:xfrm>
                <a:off x="1832" y="1403"/>
                <a:ext cx="44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/>
                <a:r>
                  <a:rPr lang="en-GB" sz="700" b="1">
                    <a:cs typeface="Times New Roman" pitchFamily="18" charset="0"/>
                  </a:rPr>
                  <a:t>Добро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желатель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ный?</a:t>
                </a:r>
              </a:p>
            </p:txBody>
          </p:sp>
        </p:grp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>
              <a:off x="2092" y="2210"/>
              <a:ext cx="316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1464" y="1926"/>
              <a:ext cx="627" cy="570"/>
              <a:chOff x="1464" y="1926"/>
              <a:chExt cx="627" cy="570"/>
            </a:xfrm>
          </p:grpSpPr>
          <p:sp>
            <p:nvSpPr>
              <p:cNvPr id="20491" name="Oval 11"/>
              <p:cNvSpPr>
                <a:spLocks noChangeArrowheads="1"/>
              </p:cNvSpPr>
              <p:nvPr/>
            </p:nvSpPr>
            <p:spPr bwMode="auto">
              <a:xfrm>
                <a:off x="1464" y="1926"/>
                <a:ext cx="628" cy="571"/>
              </a:xfrm>
              <a:prstGeom prst="ellipse">
                <a:avLst/>
              </a:prstGeom>
              <a:solidFill>
                <a:srgbClr val="FFCC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2" name="Text Box 12"/>
              <p:cNvSpPr txBox="1">
                <a:spLocks noChangeArrowheads="1"/>
              </p:cNvSpPr>
              <p:nvPr/>
            </p:nvSpPr>
            <p:spPr bwMode="auto">
              <a:xfrm>
                <a:off x="1557" y="2010"/>
                <a:ext cx="44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/>
                <a:r>
                  <a:rPr lang="en-GB" sz="700" b="1">
                    <a:cs typeface="Times New Roman" pitchFamily="18" charset="0"/>
                  </a:rPr>
                  <a:t>Добро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детельный?</a:t>
                </a:r>
              </a:p>
            </p:txBody>
          </p:sp>
        </p:grp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H="1">
              <a:off x="2276" y="2412"/>
              <a:ext cx="224" cy="20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94" name="Group 14"/>
            <p:cNvGrpSpPr>
              <a:grpSpLocks/>
            </p:cNvGrpSpPr>
            <p:nvPr/>
          </p:nvGrpSpPr>
          <p:grpSpPr bwMode="auto">
            <a:xfrm>
              <a:off x="1741" y="2531"/>
              <a:ext cx="627" cy="570"/>
              <a:chOff x="1741" y="2531"/>
              <a:chExt cx="627" cy="570"/>
            </a:xfrm>
          </p:grpSpPr>
          <p:sp>
            <p:nvSpPr>
              <p:cNvPr id="20495" name="Oval 15"/>
              <p:cNvSpPr>
                <a:spLocks noChangeArrowheads="1"/>
              </p:cNvSpPr>
              <p:nvPr/>
            </p:nvSpPr>
            <p:spPr bwMode="auto">
              <a:xfrm>
                <a:off x="1741" y="2531"/>
                <a:ext cx="628" cy="571"/>
              </a:xfrm>
              <a:prstGeom prst="ellipse">
                <a:avLst/>
              </a:prstGeom>
              <a:solidFill>
                <a:srgbClr val="D4CFCA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96" name="Text Box 16"/>
              <p:cNvSpPr txBox="1">
                <a:spLocks noChangeArrowheads="1"/>
              </p:cNvSpPr>
              <p:nvPr/>
            </p:nvSpPr>
            <p:spPr bwMode="auto">
              <a:xfrm>
                <a:off x="1833" y="2615"/>
                <a:ext cx="44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/>
                <a:r>
                  <a:rPr lang="en-GB" sz="700" b="1">
                    <a:cs typeface="Times New Roman" pitchFamily="18" charset="0"/>
                  </a:rPr>
                  <a:t>Добро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совестный?</a:t>
                </a:r>
              </a:p>
            </p:txBody>
          </p:sp>
        </p:grp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2721" y="2495"/>
              <a:ext cx="1" cy="286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498" name="Group 18"/>
            <p:cNvGrpSpPr>
              <a:grpSpLocks/>
            </p:cNvGrpSpPr>
            <p:nvPr/>
          </p:nvGrpSpPr>
          <p:grpSpPr bwMode="auto">
            <a:xfrm>
              <a:off x="2408" y="2782"/>
              <a:ext cx="627" cy="570"/>
              <a:chOff x="2408" y="2782"/>
              <a:chExt cx="627" cy="570"/>
            </a:xfrm>
          </p:grpSpPr>
          <p:sp>
            <p:nvSpPr>
              <p:cNvPr id="20499" name="Oval 19"/>
              <p:cNvSpPr>
                <a:spLocks noChangeArrowheads="1"/>
              </p:cNvSpPr>
              <p:nvPr/>
            </p:nvSpPr>
            <p:spPr bwMode="auto">
              <a:xfrm>
                <a:off x="2408" y="2782"/>
                <a:ext cx="628" cy="571"/>
              </a:xfrm>
              <a:prstGeom prst="ellipse">
                <a:avLst/>
              </a:prstGeom>
              <a:solidFill>
                <a:srgbClr val="F6A8BB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0" name="Text Box 20"/>
              <p:cNvSpPr txBox="1">
                <a:spLocks noChangeArrowheads="1"/>
              </p:cNvSpPr>
              <p:nvPr/>
            </p:nvSpPr>
            <p:spPr bwMode="auto">
              <a:xfrm>
                <a:off x="2501" y="2866"/>
                <a:ext cx="44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/>
                <a:r>
                  <a:rPr lang="en-GB" sz="700" b="1">
                    <a:cs typeface="Times New Roman" pitchFamily="18" charset="0"/>
                  </a:rPr>
                  <a:t>Добро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нравный?</a:t>
                </a:r>
              </a:p>
            </p:txBody>
          </p:sp>
        </p:grp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2942" y="2412"/>
              <a:ext cx="222" cy="202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02" name="Group 22"/>
            <p:cNvGrpSpPr>
              <a:grpSpLocks/>
            </p:cNvGrpSpPr>
            <p:nvPr/>
          </p:nvGrpSpPr>
          <p:grpSpPr bwMode="auto">
            <a:xfrm>
              <a:off x="3073" y="2530"/>
              <a:ext cx="627" cy="570"/>
              <a:chOff x="3073" y="2530"/>
              <a:chExt cx="627" cy="570"/>
            </a:xfrm>
          </p:grpSpPr>
          <p:sp>
            <p:nvSpPr>
              <p:cNvPr id="20503" name="Oval 23"/>
              <p:cNvSpPr>
                <a:spLocks noChangeArrowheads="1"/>
              </p:cNvSpPr>
              <p:nvPr/>
            </p:nvSpPr>
            <p:spPr bwMode="auto">
              <a:xfrm>
                <a:off x="3073" y="2530"/>
                <a:ext cx="628" cy="571"/>
              </a:xfrm>
              <a:prstGeom prst="ellipse">
                <a:avLst/>
              </a:prstGeom>
              <a:solidFill>
                <a:srgbClr val="FFFF99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4" name="Text Box 24"/>
              <p:cNvSpPr txBox="1">
                <a:spLocks noChangeArrowheads="1"/>
              </p:cNvSpPr>
              <p:nvPr/>
            </p:nvSpPr>
            <p:spPr bwMode="auto">
              <a:xfrm>
                <a:off x="3166" y="2614"/>
                <a:ext cx="44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/>
                <a:r>
                  <a:rPr lang="en-GB" sz="700" b="1">
                    <a:cs typeface="Times New Roman" pitchFamily="18" charset="0"/>
                  </a:rPr>
                  <a:t>Добро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душный?</a:t>
                </a:r>
              </a:p>
              <a:p>
                <a:pPr algn="ctr"/>
                <a:endParaRPr lang="en-GB" sz="700">
                  <a:cs typeface="Times New Roman" pitchFamily="18" charset="0"/>
                </a:endParaRPr>
              </a:p>
            </p:txBody>
          </p:sp>
        </p:grp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3034" y="2210"/>
              <a:ext cx="314" cy="1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06" name="Group 26"/>
            <p:cNvGrpSpPr>
              <a:grpSpLocks/>
            </p:cNvGrpSpPr>
            <p:nvPr/>
          </p:nvGrpSpPr>
          <p:grpSpPr bwMode="auto">
            <a:xfrm>
              <a:off x="3350" y="1925"/>
              <a:ext cx="627" cy="570"/>
              <a:chOff x="3350" y="1925"/>
              <a:chExt cx="627" cy="570"/>
            </a:xfrm>
          </p:grpSpPr>
          <p:sp>
            <p:nvSpPr>
              <p:cNvPr id="20507" name="Oval 27"/>
              <p:cNvSpPr>
                <a:spLocks noChangeArrowheads="1"/>
              </p:cNvSpPr>
              <p:nvPr/>
            </p:nvSpPr>
            <p:spPr bwMode="auto">
              <a:xfrm>
                <a:off x="3350" y="1925"/>
                <a:ext cx="628" cy="571"/>
              </a:xfrm>
              <a:prstGeom prst="ellipse">
                <a:avLst/>
              </a:prstGeom>
              <a:solidFill>
                <a:srgbClr val="F0D8DE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08" name="Text Box 28"/>
              <p:cNvSpPr txBox="1">
                <a:spLocks noChangeArrowheads="1"/>
              </p:cNvSpPr>
              <p:nvPr/>
            </p:nvSpPr>
            <p:spPr bwMode="auto">
              <a:xfrm>
                <a:off x="3442" y="2009"/>
                <a:ext cx="44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/>
                <a:r>
                  <a:rPr lang="en-GB" sz="700" b="1">
                    <a:cs typeface="Times New Roman" pitchFamily="18" charset="0"/>
                  </a:rPr>
                  <a:t>Добро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сер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дечный?</a:t>
                </a:r>
              </a:p>
            </p:txBody>
          </p:sp>
        </p:grp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flipV="1">
              <a:off x="2942" y="1806"/>
              <a:ext cx="222" cy="204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10" name="Group 30"/>
            <p:cNvGrpSpPr>
              <a:grpSpLocks/>
            </p:cNvGrpSpPr>
            <p:nvPr/>
          </p:nvGrpSpPr>
          <p:grpSpPr bwMode="auto">
            <a:xfrm>
              <a:off x="3073" y="1319"/>
              <a:ext cx="627" cy="570"/>
              <a:chOff x="3073" y="1319"/>
              <a:chExt cx="627" cy="570"/>
            </a:xfrm>
          </p:grpSpPr>
          <p:sp>
            <p:nvSpPr>
              <p:cNvPr id="20511" name="Oval 31"/>
              <p:cNvSpPr>
                <a:spLocks noChangeArrowheads="1"/>
              </p:cNvSpPr>
              <p:nvPr/>
            </p:nvSpPr>
            <p:spPr bwMode="auto">
              <a:xfrm>
                <a:off x="3073" y="1319"/>
                <a:ext cx="628" cy="5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2" name="Text Box 32"/>
              <p:cNvSpPr txBox="1">
                <a:spLocks noChangeArrowheads="1"/>
              </p:cNvSpPr>
              <p:nvPr/>
            </p:nvSpPr>
            <p:spPr bwMode="auto">
              <a:xfrm>
                <a:off x="3165" y="1403"/>
                <a:ext cx="44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/>
                <a:r>
                  <a:rPr lang="en-GB" sz="700" b="1">
                    <a:cs typeface="Times New Roman" pitchFamily="18" charset="0"/>
                  </a:rPr>
                  <a:t>Добро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по</a:t>
                </a:r>
              </a:p>
              <a:p>
                <a:pPr algn="ctr"/>
                <a:r>
                  <a:rPr lang="en-GB" sz="700" b="1">
                    <a:cs typeface="Times New Roman" pitchFamily="18" charset="0"/>
                  </a:rPr>
                  <a:t>рядочный?</a:t>
                </a:r>
              </a:p>
            </p:txBody>
          </p:sp>
        </p:grp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flipV="1">
              <a:off x="2721" y="1638"/>
              <a:ext cx="1" cy="288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14" name="Group 34"/>
            <p:cNvGrpSpPr>
              <a:grpSpLocks/>
            </p:cNvGrpSpPr>
            <p:nvPr/>
          </p:nvGrpSpPr>
          <p:grpSpPr bwMode="auto">
            <a:xfrm>
              <a:off x="2407" y="1069"/>
              <a:ext cx="627" cy="570"/>
              <a:chOff x="2407" y="1069"/>
              <a:chExt cx="627" cy="570"/>
            </a:xfrm>
          </p:grpSpPr>
          <p:sp>
            <p:nvSpPr>
              <p:cNvPr id="20515" name="Oval 35"/>
              <p:cNvSpPr>
                <a:spLocks noChangeArrowheads="1"/>
              </p:cNvSpPr>
              <p:nvPr/>
            </p:nvSpPr>
            <p:spPr bwMode="auto">
              <a:xfrm>
                <a:off x="2407" y="1069"/>
                <a:ext cx="628" cy="571"/>
              </a:xfrm>
              <a:prstGeom prst="ellipse">
                <a:avLst/>
              </a:prstGeom>
              <a:solidFill>
                <a:srgbClr val="FED6EB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6" name="Text Box 36"/>
              <p:cNvSpPr txBox="1">
                <a:spLocks noChangeArrowheads="1"/>
              </p:cNvSpPr>
              <p:nvPr/>
            </p:nvSpPr>
            <p:spPr bwMode="auto">
              <a:xfrm>
                <a:off x="2499" y="1153"/>
                <a:ext cx="44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/>
                <a:r>
                  <a:rPr lang="en-GB" sz="700" b="1">
                    <a:cs typeface="Times New Roman" pitchFamily="18" charset="0"/>
                  </a:rPr>
                  <a:t>Добрый?</a:t>
                </a:r>
              </a:p>
            </p:txBody>
          </p:sp>
        </p:grpSp>
        <p:grpSp>
          <p:nvGrpSpPr>
            <p:cNvPr id="20517" name="Group 37"/>
            <p:cNvGrpSpPr>
              <a:grpSpLocks/>
            </p:cNvGrpSpPr>
            <p:nvPr/>
          </p:nvGrpSpPr>
          <p:grpSpPr bwMode="auto">
            <a:xfrm>
              <a:off x="2407" y="1926"/>
              <a:ext cx="627" cy="570"/>
              <a:chOff x="2407" y="1926"/>
              <a:chExt cx="627" cy="570"/>
            </a:xfrm>
          </p:grpSpPr>
          <p:sp>
            <p:nvSpPr>
              <p:cNvPr id="20518" name="Oval 38"/>
              <p:cNvSpPr>
                <a:spLocks noChangeArrowheads="1"/>
              </p:cNvSpPr>
              <p:nvPr/>
            </p:nvSpPr>
            <p:spPr bwMode="auto">
              <a:xfrm>
                <a:off x="2407" y="1926"/>
                <a:ext cx="628" cy="571"/>
              </a:xfrm>
              <a:prstGeom prst="ellipse">
                <a:avLst/>
              </a:prstGeom>
              <a:solidFill>
                <a:srgbClr val="E3D5F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19" name="Text Box 39"/>
              <p:cNvSpPr txBox="1">
                <a:spLocks noChangeArrowheads="1"/>
              </p:cNvSpPr>
              <p:nvPr/>
            </p:nvSpPr>
            <p:spPr bwMode="auto">
              <a:xfrm>
                <a:off x="2499" y="2010"/>
                <a:ext cx="443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1pPr>
                <a:lvl2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2pPr>
                <a:lvl3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3pPr>
                <a:lvl4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4pPr>
                <a:lvl5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5pPr>
                <a:lvl6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6pPr>
                <a:lvl7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7pPr>
                <a:lvl8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8pPr>
                <a:lvl9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>
                    <a:solidFill>
                      <a:srgbClr val="000000"/>
                    </a:solidFill>
                    <a:latin typeface="Arial" charset="0"/>
                    <a:ea typeface="Lucida Sans Unicode" pitchFamily="34" charset="0"/>
                    <a:cs typeface="Lucida Sans Unicode" pitchFamily="34" charset="0"/>
                  </a:defRPr>
                </a:lvl9pPr>
              </a:lstStyle>
              <a:p>
                <a:pPr algn="ctr"/>
                <a:r>
                  <a:rPr lang="en-GB" sz="1100" b="1">
                    <a:cs typeface="Times New Roman" pitchFamily="18" charset="0"/>
                  </a:rPr>
                  <a:t>Добро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92138" y="179388"/>
            <a:ext cx="8228012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4586"/>
                </a:solidFill>
              </a:rPr>
              <a:t>Алгоритм анализа 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435475"/>
          </a:xfrm>
          <a:ln/>
        </p:spPr>
        <p:txBody>
          <a:bodyPr lIns="0" tIns="0" rIns="0" bIns="0"/>
          <a:lstStyle/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800">
                <a:solidFill>
                  <a:srgbClr val="004586"/>
                </a:solidFill>
              </a:rPr>
              <a:t> 1) Какого человека мы называем добрым (доброжелательным, добродетельным и др.)? </a:t>
            </a:r>
          </a:p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800">
                <a:solidFill>
                  <a:srgbClr val="004586"/>
                </a:solidFill>
              </a:rPr>
              <a:t>2) Что делает добрый (доброжелательный, добродетельный и др.) человек? Приведите примеры поступков людей, в которых проявляются эти черты. </a:t>
            </a:r>
          </a:p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800">
                <a:solidFill>
                  <a:srgbClr val="004586"/>
                </a:solidFill>
              </a:rPr>
              <a:t>3) Как  можно определить эти черты по внешности человека (мимике, жестам, манере говорить, слушать и пр.)?</a:t>
            </a:r>
          </a:p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800">
                <a:solidFill>
                  <a:srgbClr val="004586"/>
                </a:solidFill>
              </a:rPr>
              <a:t> 4) Чем отличается доброжелательный человек от добродетельного? </a:t>
            </a:r>
          </a:p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endParaRPr lang="en-GB" sz="1800">
              <a:solidFill>
                <a:srgbClr val="004586"/>
              </a:solidFill>
            </a:endParaRPr>
          </a:p>
          <a:p>
            <a:pPr marL="0" indent="0">
              <a:buSzPct val="45000"/>
              <a:buFont typeface="Wingdings" pitchFamily="2" charset="2"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en-GB" sz="1800">
                <a:solidFill>
                  <a:srgbClr val="004586"/>
                </a:solidFill>
              </a:rPr>
              <a:t> С учетом возрастных и индивидуальных особенностей детей возможны и другие варианты алгоритма.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/>
          <p:cNvGrpSpPr>
            <a:grpSpLocks/>
          </p:cNvGrpSpPr>
          <p:nvPr/>
        </p:nvGrpSpPr>
        <p:grpSpPr bwMode="auto">
          <a:xfrm>
            <a:off x="457200" y="404813"/>
            <a:ext cx="8243888" cy="6451600"/>
            <a:chOff x="288" y="255"/>
            <a:chExt cx="5193" cy="4064"/>
          </a:xfrm>
        </p:grpSpPr>
        <p:sp>
          <p:nvSpPr>
            <p:cNvPr id="4098" name="AutoShape 2"/>
            <p:cNvSpPr>
              <a:spLocks noChangeArrowheads="1"/>
            </p:cNvSpPr>
            <p:nvPr/>
          </p:nvSpPr>
          <p:spPr bwMode="auto">
            <a:xfrm>
              <a:off x="288" y="255"/>
              <a:ext cx="5184" cy="4065"/>
            </a:xfrm>
            <a:prstGeom prst="roundRect">
              <a:avLst>
                <a:gd name="adj" fmla="val 23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4099" name="AutoShape 3"/>
            <p:cNvCxnSpPr>
              <a:cxnSpLocks noChangeShapeType="1"/>
              <a:stCxn id="4157" idx="2"/>
              <a:endCxn id="4132" idx="3"/>
            </p:cNvCxnSpPr>
            <p:nvPr/>
          </p:nvCxnSpPr>
          <p:spPr bwMode="auto">
            <a:xfrm flipH="1" flipV="1">
              <a:off x="4828" y="1344"/>
              <a:ext cx="111" cy="2416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0" name="AutoShape 4"/>
            <p:cNvCxnSpPr>
              <a:cxnSpLocks noChangeShapeType="1"/>
              <a:stCxn id="4156" idx="2"/>
              <a:endCxn id="4132" idx="3"/>
            </p:cNvCxnSpPr>
            <p:nvPr/>
          </p:nvCxnSpPr>
          <p:spPr bwMode="auto">
            <a:xfrm flipH="1" flipV="1">
              <a:off x="4828" y="1344"/>
              <a:ext cx="111" cy="146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1" name="AutoShape 5"/>
            <p:cNvCxnSpPr>
              <a:cxnSpLocks noChangeShapeType="1"/>
              <a:stCxn id="4155" idx="2"/>
              <a:endCxn id="4132" idx="3"/>
            </p:cNvCxnSpPr>
            <p:nvPr/>
          </p:nvCxnSpPr>
          <p:spPr bwMode="auto">
            <a:xfrm flipH="1" flipV="1">
              <a:off x="4828" y="1344"/>
              <a:ext cx="111" cy="57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2" name="AutoShape 6"/>
            <p:cNvCxnSpPr>
              <a:cxnSpLocks noChangeShapeType="1"/>
              <a:stCxn id="4154" idx="2"/>
              <a:endCxn id="4148" idx="3"/>
            </p:cNvCxnSpPr>
            <p:nvPr/>
          </p:nvCxnSpPr>
          <p:spPr bwMode="auto">
            <a:xfrm flipH="1" flipV="1">
              <a:off x="4127" y="2061"/>
              <a:ext cx="95" cy="189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3" name="AutoShape 7"/>
            <p:cNvCxnSpPr>
              <a:cxnSpLocks noChangeShapeType="1"/>
              <a:stCxn id="4153" idx="2"/>
              <a:endCxn id="4148" idx="3"/>
            </p:cNvCxnSpPr>
            <p:nvPr/>
          </p:nvCxnSpPr>
          <p:spPr bwMode="auto">
            <a:xfrm flipH="1" flipV="1">
              <a:off x="4127" y="2061"/>
              <a:ext cx="95" cy="1202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4" name="AutoShape 8"/>
            <p:cNvCxnSpPr>
              <a:cxnSpLocks noChangeShapeType="1"/>
              <a:stCxn id="4152" idx="2"/>
              <a:endCxn id="4148" idx="3"/>
            </p:cNvCxnSpPr>
            <p:nvPr/>
          </p:nvCxnSpPr>
          <p:spPr bwMode="auto">
            <a:xfrm flipH="1" flipV="1">
              <a:off x="4127" y="2061"/>
              <a:ext cx="95" cy="46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5" name="AutoShape 9"/>
            <p:cNvCxnSpPr>
              <a:cxnSpLocks noChangeShapeType="1"/>
              <a:stCxn id="4151" idx="4"/>
              <a:endCxn id="4147" idx="3"/>
            </p:cNvCxnSpPr>
            <p:nvPr/>
          </p:nvCxnSpPr>
          <p:spPr bwMode="auto">
            <a:xfrm flipV="1">
              <a:off x="3396" y="2048"/>
              <a:ext cx="116" cy="1883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6" name="AutoShape 10"/>
            <p:cNvCxnSpPr>
              <a:cxnSpLocks noChangeShapeType="1"/>
              <a:stCxn id="4150" idx="4"/>
              <a:endCxn id="4147" idx="3"/>
            </p:cNvCxnSpPr>
            <p:nvPr/>
          </p:nvCxnSpPr>
          <p:spPr bwMode="auto">
            <a:xfrm flipV="1">
              <a:off x="3396" y="2048"/>
              <a:ext cx="116" cy="110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7" name="AutoShape 11"/>
            <p:cNvCxnSpPr>
              <a:cxnSpLocks noChangeShapeType="1"/>
              <a:stCxn id="4149" idx="4"/>
              <a:endCxn id="4147" idx="3"/>
            </p:cNvCxnSpPr>
            <p:nvPr/>
          </p:nvCxnSpPr>
          <p:spPr bwMode="auto">
            <a:xfrm flipV="1">
              <a:off x="3395" y="2048"/>
              <a:ext cx="117" cy="40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8" name="AutoShape 12"/>
            <p:cNvCxnSpPr>
              <a:cxnSpLocks noChangeShapeType="1"/>
              <a:stCxn id="4148" idx="0"/>
              <a:endCxn id="4131" idx="3"/>
            </p:cNvCxnSpPr>
            <p:nvPr/>
          </p:nvCxnSpPr>
          <p:spPr bwMode="auto">
            <a:xfrm flipH="1" flipV="1">
              <a:off x="3822" y="1338"/>
              <a:ext cx="362" cy="13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09" name="AutoShape 13"/>
            <p:cNvCxnSpPr>
              <a:cxnSpLocks noChangeShapeType="1"/>
              <a:stCxn id="4147" idx="0"/>
              <a:endCxn id="4131" idx="3"/>
            </p:cNvCxnSpPr>
            <p:nvPr/>
          </p:nvCxnSpPr>
          <p:spPr bwMode="auto">
            <a:xfrm flipV="1">
              <a:off x="3569" y="1338"/>
              <a:ext cx="253" cy="13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0" name="AutoShape 14"/>
            <p:cNvCxnSpPr>
              <a:cxnSpLocks noChangeShapeType="1"/>
              <a:stCxn id="4146" idx="4"/>
              <a:endCxn id="4130" idx="3"/>
            </p:cNvCxnSpPr>
            <p:nvPr/>
          </p:nvCxnSpPr>
          <p:spPr bwMode="auto">
            <a:xfrm flipV="1">
              <a:off x="2705" y="1362"/>
              <a:ext cx="107" cy="2775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1" name="AutoShape 15"/>
            <p:cNvCxnSpPr>
              <a:cxnSpLocks noChangeShapeType="1"/>
              <a:stCxn id="4145" idx="4"/>
              <a:endCxn id="4130" idx="3"/>
            </p:cNvCxnSpPr>
            <p:nvPr/>
          </p:nvCxnSpPr>
          <p:spPr bwMode="auto">
            <a:xfrm flipV="1">
              <a:off x="2705" y="1362"/>
              <a:ext cx="107" cy="216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2" name="AutoShape 16"/>
            <p:cNvCxnSpPr>
              <a:cxnSpLocks noChangeShapeType="1"/>
              <a:stCxn id="4144" idx="4"/>
              <a:endCxn id="4130" idx="3"/>
            </p:cNvCxnSpPr>
            <p:nvPr/>
          </p:nvCxnSpPr>
          <p:spPr bwMode="auto">
            <a:xfrm flipV="1">
              <a:off x="2705" y="1362"/>
              <a:ext cx="107" cy="1556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3" name="AutoShape 17"/>
            <p:cNvCxnSpPr>
              <a:cxnSpLocks noChangeShapeType="1"/>
              <a:stCxn id="4143" idx="4"/>
              <a:endCxn id="4130" idx="3"/>
            </p:cNvCxnSpPr>
            <p:nvPr/>
          </p:nvCxnSpPr>
          <p:spPr bwMode="auto">
            <a:xfrm flipV="1">
              <a:off x="2707" y="1362"/>
              <a:ext cx="106" cy="946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4" name="AutoShape 18"/>
            <p:cNvCxnSpPr>
              <a:cxnSpLocks noChangeShapeType="1"/>
              <a:stCxn id="4142" idx="4"/>
              <a:endCxn id="4130" idx="3"/>
            </p:cNvCxnSpPr>
            <p:nvPr/>
          </p:nvCxnSpPr>
          <p:spPr bwMode="auto">
            <a:xfrm flipV="1">
              <a:off x="2705" y="1362"/>
              <a:ext cx="107" cy="336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5" name="AutoShape 19"/>
            <p:cNvCxnSpPr>
              <a:cxnSpLocks noChangeShapeType="1"/>
            </p:cNvCxnSpPr>
            <p:nvPr/>
          </p:nvCxnSpPr>
          <p:spPr bwMode="auto">
            <a:xfrm flipH="1" flipV="1">
              <a:off x="1337" y="1979"/>
              <a:ext cx="61" cy="1695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6" name="AutoShape 20"/>
            <p:cNvCxnSpPr>
              <a:cxnSpLocks noChangeShapeType="1"/>
            </p:cNvCxnSpPr>
            <p:nvPr/>
          </p:nvCxnSpPr>
          <p:spPr bwMode="auto">
            <a:xfrm flipH="1" flipV="1">
              <a:off x="1337" y="1979"/>
              <a:ext cx="61" cy="94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7" name="AutoShape 21"/>
            <p:cNvCxnSpPr>
              <a:cxnSpLocks noChangeShapeType="1"/>
            </p:cNvCxnSpPr>
            <p:nvPr/>
          </p:nvCxnSpPr>
          <p:spPr bwMode="auto">
            <a:xfrm flipH="1" flipV="1">
              <a:off x="1337" y="1979"/>
              <a:ext cx="61" cy="337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8" name="AutoShape 22"/>
            <p:cNvCxnSpPr>
              <a:cxnSpLocks noChangeShapeType="1"/>
              <a:stCxn id="4138" idx="4"/>
              <a:endCxn id="4133" idx="3"/>
            </p:cNvCxnSpPr>
            <p:nvPr/>
          </p:nvCxnSpPr>
          <p:spPr bwMode="auto">
            <a:xfrm flipV="1">
              <a:off x="758" y="1971"/>
              <a:ext cx="116" cy="209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19" name="AutoShape 23"/>
            <p:cNvCxnSpPr>
              <a:cxnSpLocks noChangeShapeType="1"/>
              <a:stCxn id="4137" idx="4"/>
              <a:endCxn id="4133" idx="3"/>
            </p:cNvCxnSpPr>
            <p:nvPr/>
          </p:nvCxnSpPr>
          <p:spPr bwMode="auto">
            <a:xfrm flipV="1">
              <a:off x="771" y="1971"/>
              <a:ext cx="103" cy="155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20" name="AutoShape 24"/>
            <p:cNvCxnSpPr>
              <a:cxnSpLocks noChangeShapeType="1"/>
            </p:cNvCxnSpPr>
            <p:nvPr/>
          </p:nvCxnSpPr>
          <p:spPr bwMode="auto">
            <a:xfrm flipV="1">
              <a:off x="764" y="1971"/>
              <a:ext cx="97" cy="94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21" name="AutoShape 25"/>
            <p:cNvCxnSpPr>
              <a:cxnSpLocks noChangeShapeType="1"/>
            </p:cNvCxnSpPr>
            <p:nvPr/>
          </p:nvCxnSpPr>
          <p:spPr bwMode="auto">
            <a:xfrm flipV="1">
              <a:off x="830" y="1971"/>
              <a:ext cx="32" cy="339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22" name="AutoShape 26"/>
            <p:cNvCxnSpPr>
              <a:cxnSpLocks noChangeShapeType="1"/>
              <a:stCxn id="4134" idx="0"/>
              <a:endCxn id="4129" idx="3"/>
            </p:cNvCxnSpPr>
            <p:nvPr/>
          </p:nvCxnSpPr>
          <p:spPr bwMode="auto">
            <a:xfrm flipH="1" flipV="1">
              <a:off x="1266" y="1271"/>
              <a:ext cx="325" cy="20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23" name="AutoShape 27"/>
            <p:cNvCxnSpPr>
              <a:cxnSpLocks noChangeShapeType="1"/>
              <a:stCxn id="4133" idx="0"/>
              <a:endCxn id="4129" idx="3"/>
            </p:cNvCxnSpPr>
            <p:nvPr/>
          </p:nvCxnSpPr>
          <p:spPr bwMode="auto">
            <a:xfrm flipV="1">
              <a:off x="927" y="1271"/>
              <a:ext cx="338" cy="204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24" name="AutoShape 28"/>
            <p:cNvCxnSpPr>
              <a:cxnSpLocks noChangeShapeType="1"/>
              <a:stCxn id="4132" idx="0"/>
              <a:endCxn id="4128" idx="3"/>
            </p:cNvCxnSpPr>
            <p:nvPr/>
          </p:nvCxnSpPr>
          <p:spPr bwMode="auto">
            <a:xfrm flipH="1" flipV="1">
              <a:off x="2971" y="662"/>
              <a:ext cx="1909" cy="203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25" name="AutoShape 29"/>
            <p:cNvCxnSpPr>
              <a:cxnSpLocks noChangeShapeType="1"/>
              <a:stCxn id="4131" idx="0"/>
              <a:endCxn id="4128" idx="3"/>
            </p:cNvCxnSpPr>
            <p:nvPr/>
          </p:nvCxnSpPr>
          <p:spPr bwMode="auto">
            <a:xfrm flipH="1" flipV="1">
              <a:off x="2971" y="662"/>
              <a:ext cx="901" cy="203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26" name="AutoShape 30"/>
            <p:cNvCxnSpPr>
              <a:cxnSpLocks noChangeShapeType="1"/>
              <a:stCxn id="4130" idx="0"/>
              <a:endCxn id="4128" idx="3"/>
            </p:cNvCxnSpPr>
            <p:nvPr/>
          </p:nvCxnSpPr>
          <p:spPr bwMode="auto">
            <a:xfrm flipV="1">
              <a:off x="2863" y="662"/>
              <a:ext cx="108" cy="228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4127" name="AutoShape 31"/>
            <p:cNvCxnSpPr>
              <a:cxnSpLocks noChangeShapeType="1"/>
            </p:cNvCxnSpPr>
            <p:nvPr/>
          </p:nvCxnSpPr>
          <p:spPr bwMode="auto">
            <a:xfrm flipV="1">
              <a:off x="1292" y="663"/>
              <a:ext cx="1429" cy="226"/>
            </a:xfrm>
            <a:prstGeom prst="bentConnector3">
              <a:avLst>
                <a:gd name="adj1" fmla="val 50000"/>
              </a:avLst>
            </a:prstGeom>
            <a:noFill/>
            <a:ln w="28440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1882" y="255"/>
              <a:ext cx="2223" cy="40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BBE0E3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BBE0E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333399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400" b="1">
                  <a:solidFill>
                    <a:srgbClr val="333399"/>
                  </a:solidFill>
                </a:rPr>
                <a:t>Специфические методы воспитания </a:t>
              </a:r>
              <a:r>
                <a:rPr lang="ru-RU" sz="1400" b="1">
                  <a:solidFill>
                    <a:srgbClr val="333399"/>
                  </a:solidFill>
                </a:rPr>
                <a:t>делинквентов</a:t>
              </a:r>
              <a:endParaRPr lang="en-GB" sz="1100" b="1">
                <a:solidFill>
                  <a:srgbClr val="008000"/>
                </a:solidFill>
              </a:endParaRPr>
            </a:p>
          </p:txBody>
        </p:sp>
        <p:sp>
          <p:nvSpPr>
            <p:cNvPr id="4129" name="AutoShape 33"/>
            <p:cNvSpPr>
              <a:spLocks noChangeArrowheads="1"/>
            </p:cNvSpPr>
            <p:nvPr/>
          </p:nvSpPr>
          <p:spPr bwMode="auto">
            <a:xfrm>
              <a:off x="895" y="887"/>
              <a:ext cx="783" cy="38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 b="1">
                  <a:solidFill>
                    <a:srgbClr val="003366"/>
                  </a:solidFill>
                </a:rPr>
                <a:t>Методы формирования сознания </a:t>
              </a:r>
            </a:p>
          </p:txBody>
        </p:sp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2381" y="890"/>
              <a:ext cx="914" cy="472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b="1">
                  <a:solidFill>
                    <a:srgbClr val="003366"/>
                  </a:solidFill>
                </a:rPr>
                <a:t>Методы развития эмоционально-волевой сферы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 b="1">
                <a:solidFill>
                  <a:srgbClr val="003366"/>
                </a:solidFill>
              </a:endParaRPr>
            </a:p>
          </p:txBody>
        </p:sp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3584" y="865"/>
              <a:ext cx="527" cy="473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1000" b="1">
                  <a:solidFill>
                    <a:srgbClr val="003366"/>
                  </a:solidFill>
                </a:rPr>
                <a:t>Методы коррекции поведения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1000" b="1">
                <a:solidFill>
                  <a:srgbClr val="003366"/>
                </a:solidFill>
              </a:endParaRPr>
            </a:p>
          </p:txBody>
        </p:sp>
        <p:sp>
          <p:nvSpPr>
            <p:cNvPr id="4132" name="AutoShape 36"/>
            <p:cNvSpPr>
              <a:spLocks noChangeArrowheads="1"/>
            </p:cNvSpPr>
            <p:nvPr/>
          </p:nvSpPr>
          <p:spPr bwMode="auto">
            <a:xfrm>
              <a:off x="4377" y="865"/>
              <a:ext cx="955" cy="479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3333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3333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 b="1">
                <a:solidFill>
                  <a:srgbClr val="003366"/>
                </a:solidFill>
              </a:endParaRP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 b="1">
                  <a:solidFill>
                    <a:srgbClr val="003366"/>
                  </a:solidFill>
                </a:rPr>
                <a:t>Методы  актуализации самопрограммирования и самовоспитания характера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 b="1">
                <a:solidFill>
                  <a:srgbClr val="003366"/>
                </a:solidFill>
              </a:endParaRPr>
            </a:p>
          </p:txBody>
        </p:sp>
        <p:sp>
          <p:nvSpPr>
            <p:cNvPr id="4133" name="AutoShape 37"/>
            <p:cNvSpPr>
              <a:spLocks noChangeArrowheads="1"/>
            </p:cNvSpPr>
            <p:nvPr/>
          </p:nvSpPr>
          <p:spPr bwMode="auto">
            <a:xfrm>
              <a:off x="634" y="1475"/>
              <a:ext cx="534" cy="49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800" b="1">
                  <a:solidFill>
                    <a:srgbClr val="000000"/>
                  </a:solidFill>
                </a:rPr>
                <a:t>Методы формирования представлений и понятий 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800" b="1">
                <a:solidFill>
                  <a:srgbClr val="000000"/>
                </a:solidFill>
              </a:endParaRPr>
            </a:p>
          </p:txBody>
        </p:sp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1255" y="1475"/>
              <a:ext cx="618" cy="49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 b="1">
                  <a:solidFill>
                    <a:srgbClr val="000000"/>
                  </a:solidFill>
                </a:rPr>
                <a:t>Психолингвистические методы и  техники</a:t>
              </a: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 b="1">
                <a:solidFill>
                  <a:srgbClr val="000000"/>
                </a:solidFill>
              </a:endParaRPr>
            </a:p>
          </p:txBody>
        </p:sp>
        <p:sp>
          <p:nvSpPr>
            <p:cNvPr id="4135" name="AutoShape 39"/>
            <p:cNvSpPr>
              <a:spLocks noChangeArrowheads="1"/>
            </p:cNvSpPr>
            <p:nvPr/>
          </p:nvSpPr>
          <p:spPr bwMode="auto">
            <a:xfrm>
              <a:off x="288" y="2085"/>
              <a:ext cx="527" cy="40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семантических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полей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36" name="AutoShape 40"/>
            <p:cNvSpPr>
              <a:spLocks noChangeArrowheads="1"/>
            </p:cNvSpPr>
            <p:nvPr/>
          </p:nvSpPr>
          <p:spPr bwMode="auto">
            <a:xfrm>
              <a:off x="288" y="2695"/>
              <a:ext cx="527" cy="40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этических 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осей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37" name="AutoShape 41"/>
            <p:cNvSpPr>
              <a:spLocks noChangeArrowheads="1"/>
            </p:cNvSpPr>
            <p:nvPr/>
          </p:nvSpPr>
          <p:spPr bwMode="auto">
            <a:xfrm>
              <a:off x="288" y="3306"/>
              <a:ext cx="527" cy="405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анализа пословиц и поговорок 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38" name="AutoShape 42"/>
            <p:cNvSpPr>
              <a:spLocks noChangeArrowheads="1"/>
            </p:cNvSpPr>
            <p:nvPr/>
          </p:nvSpPr>
          <p:spPr bwMode="auto">
            <a:xfrm>
              <a:off x="288" y="3765"/>
              <a:ext cx="527" cy="555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ситуационного анализа (кейс-метод)</a:t>
              </a:r>
              <a:r>
                <a:rPr lang="ar-SA" sz="900">
                  <a:solidFill>
                    <a:srgbClr val="003366"/>
                  </a:solidFill>
                  <a:cs typeface="Arial" charset="0"/>
                </a:rPr>
                <a:t>‏</a:t>
              </a:r>
              <a:endParaRPr lang="en-GB" sz="900">
                <a:solidFill>
                  <a:srgbClr val="003366"/>
                </a:solidFill>
              </a:endParaRP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39" name="AutoShape 43"/>
            <p:cNvSpPr>
              <a:spLocks noChangeArrowheads="1"/>
            </p:cNvSpPr>
            <p:nvPr/>
          </p:nvSpPr>
          <p:spPr bwMode="auto">
            <a:xfrm>
              <a:off x="1429" y="2085"/>
              <a:ext cx="706" cy="40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Лингвистическая техника метамодели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40" name="AutoShape 44"/>
            <p:cNvSpPr>
              <a:spLocks noChangeArrowheads="1"/>
            </p:cNvSpPr>
            <p:nvPr/>
          </p:nvSpPr>
          <p:spPr bwMode="auto">
            <a:xfrm>
              <a:off x="1429" y="2695"/>
              <a:ext cx="706" cy="40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рефрейминга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41" name="AutoShape 45"/>
            <p:cNvSpPr>
              <a:spLocks noChangeArrowheads="1"/>
            </p:cNvSpPr>
            <p:nvPr/>
          </p:nvSpPr>
          <p:spPr bwMode="auto">
            <a:xfrm>
              <a:off x="1383" y="3306"/>
              <a:ext cx="681" cy="532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 психотерапевтической метафоры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42" name="AutoShape 46"/>
            <p:cNvSpPr>
              <a:spLocks noChangeArrowheads="1"/>
            </p:cNvSpPr>
            <p:nvPr/>
          </p:nvSpPr>
          <p:spPr bwMode="auto">
            <a:xfrm>
              <a:off x="2222" y="1475"/>
              <a:ext cx="527" cy="40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арттерапии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43" name="AutoShape 47"/>
            <p:cNvSpPr>
              <a:spLocks noChangeArrowheads="1"/>
            </p:cNvSpPr>
            <p:nvPr/>
          </p:nvSpPr>
          <p:spPr bwMode="auto">
            <a:xfrm>
              <a:off x="2223" y="2085"/>
              <a:ext cx="527" cy="40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музыкотерапии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44" name="AutoShape 48"/>
            <p:cNvSpPr>
              <a:spLocks noChangeArrowheads="1"/>
            </p:cNvSpPr>
            <p:nvPr/>
          </p:nvSpPr>
          <p:spPr bwMode="auto">
            <a:xfrm>
              <a:off x="2223" y="2695"/>
              <a:ext cx="526" cy="40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333399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333399"/>
                  </a:solidFill>
                </a:rPr>
                <a:t>Метод телесно-ориентированной терапии</a:t>
              </a:r>
            </a:p>
          </p:txBody>
        </p:sp>
        <p:sp>
          <p:nvSpPr>
            <p:cNvPr id="4145" name="AutoShape 49"/>
            <p:cNvSpPr>
              <a:spLocks noChangeArrowheads="1"/>
            </p:cNvSpPr>
            <p:nvPr/>
          </p:nvSpPr>
          <p:spPr bwMode="auto">
            <a:xfrm>
              <a:off x="2223" y="3306"/>
              <a:ext cx="526" cy="40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психогимнастики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46" name="AutoShape 50"/>
            <p:cNvSpPr>
              <a:spLocks noChangeArrowheads="1"/>
            </p:cNvSpPr>
            <p:nvPr/>
          </p:nvSpPr>
          <p:spPr bwMode="auto">
            <a:xfrm>
              <a:off x="2223" y="3914"/>
              <a:ext cx="526" cy="40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психодрамы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(ролевой игры</a:t>
              </a:r>
              <a:r>
                <a:rPr lang="en-GB" sz="900">
                  <a:solidFill>
                    <a:srgbClr val="000000"/>
                  </a:solidFill>
                </a:rPr>
                <a:t>)</a:t>
              </a:r>
              <a:r>
                <a:rPr lang="ar-SA" sz="900">
                  <a:solidFill>
                    <a:srgbClr val="000000"/>
                  </a:solidFill>
                  <a:cs typeface="Arial" charset="0"/>
                </a:rPr>
                <a:t>‏</a:t>
              </a:r>
              <a:endParaRPr lang="en-GB" sz="900">
                <a:solidFill>
                  <a:srgbClr val="000000"/>
                </a:solidFill>
              </a:endParaRPr>
            </a:p>
            <a:p>
              <a:pPr algn="ctr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0000"/>
                </a:solidFill>
              </a:endParaRPr>
            </a:p>
          </p:txBody>
        </p:sp>
        <p:sp>
          <p:nvSpPr>
            <p:cNvPr id="4147" name="AutoShape 51"/>
            <p:cNvSpPr>
              <a:spLocks noChangeArrowheads="1"/>
            </p:cNvSpPr>
            <p:nvPr/>
          </p:nvSpPr>
          <p:spPr bwMode="auto">
            <a:xfrm>
              <a:off x="3277" y="1475"/>
              <a:ext cx="527" cy="573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Методы редукции негативного  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поведения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48" name="AutoShape 52"/>
            <p:cNvSpPr>
              <a:spLocks noChangeArrowheads="1"/>
            </p:cNvSpPr>
            <p:nvPr/>
          </p:nvSpPr>
          <p:spPr bwMode="auto">
            <a:xfrm>
              <a:off x="3892" y="1475"/>
              <a:ext cx="527" cy="586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Методы усиления позитивного  поведения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49" name="AutoShape 53"/>
            <p:cNvSpPr>
              <a:spLocks noChangeArrowheads="1"/>
            </p:cNvSpPr>
            <p:nvPr/>
          </p:nvSpPr>
          <p:spPr bwMode="auto">
            <a:xfrm>
              <a:off x="2926" y="2085"/>
              <a:ext cx="526" cy="685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поиска ключевого стимула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нежелательного поведения 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50" name="AutoShape 54"/>
            <p:cNvSpPr>
              <a:spLocks noChangeArrowheads="1"/>
            </p:cNvSpPr>
            <p:nvPr/>
          </p:nvSpPr>
          <p:spPr bwMode="auto">
            <a:xfrm>
              <a:off x="2927" y="2861"/>
              <a:ext cx="526" cy="527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угашения  негативного поведения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51" name="AutoShape 55"/>
            <p:cNvSpPr>
              <a:spLocks noChangeArrowheads="1"/>
            </p:cNvSpPr>
            <p:nvPr/>
          </p:nvSpPr>
          <p:spPr bwMode="auto">
            <a:xfrm>
              <a:off x="2927" y="3584"/>
              <a:ext cx="526" cy="639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Субъективно-прагматический метод (метод жетонов)</a:t>
              </a:r>
              <a:r>
                <a:rPr lang="ar-SA" sz="900">
                  <a:solidFill>
                    <a:srgbClr val="003366"/>
                  </a:solidFill>
                  <a:cs typeface="Arial" charset="0"/>
                </a:rPr>
                <a:t>‏</a:t>
              </a:r>
              <a:endParaRPr lang="en-GB" sz="900">
                <a:solidFill>
                  <a:srgbClr val="003366"/>
                </a:solidFill>
              </a:endParaRP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52" name="AutoShape 56"/>
            <p:cNvSpPr>
              <a:spLocks noChangeArrowheads="1"/>
            </p:cNvSpPr>
            <p:nvPr/>
          </p:nvSpPr>
          <p:spPr bwMode="auto">
            <a:xfrm>
              <a:off x="4222" y="2242"/>
              <a:ext cx="526" cy="518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тренинга поведения 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53" name="AutoShape 57"/>
            <p:cNvSpPr>
              <a:spLocks noChangeArrowheads="1"/>
            </p:cNvSpPr>
            <p:nvPr/>
          </p:nvSpPr>
          <p:spPr bwMode="auto">
            <a:xfrm>
              <a:off x="4222" y="2965"/>
              <a:ext cx="526" cy="541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проектирования</a:t>
              </a:r>
              <a:r>
                <a:rPr lang="en-GB" sz="1200">
                  <a:solidFill>
                    <a:srgbClr val="003366"/>
                  </a:solidFill>
                </a:rPr>
                <a:t> </a:t>
              </a:r>
              <a:r>
                <a:rPr lang="en-GB" sz="900">
                  <a:solidFill>
                    <a:srgbClr val="003366"/>
                  </a:solidFill>
                </a:rPr>
                <a:t>реальных ситуаций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54" name="AutoShape 58"/>
            <p:cNvSpPr>
              <a:spLocks noChangeArrowheads="1"/>
            </p:cNvSpPr>
            <p:nvPr/>
          </p:nvSpPr>
          <p:spPr bwMode="auto">
            <a:xfrm>
              <a:off x="4222" y="3687"/>
              <a:ext cx="526" cy="49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моделирования поведения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55" name="AutoShape 59"/>
            <p:cNvSpPr>
              <a:spLocks noChangeArrowheads="1"/>
            </p:cNvSpPr>
            <p:nvPr/>
          </p:nvSpPr>
          <p:spPr bwMode="auto">
            <a:xfrm>
              <a:off x="4940" y="1700"/>
              <a:ext cx="526" cy="404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 автобиографии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56" name="AutoShape 60"/>
            <p:cNvSpPr>
              <a:spLocks noChangeArrowheads="1"/>
            </p:cNvSpPr>
            <p:nvPr/>
          </p:nvSpPr>
          <p:spPr bwMode="auto">
            <a:xfrm>
              <a:off x="4940" y="2513"/>
              <a:ext cx="527" cy="542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Методы актуализации</a:t>
              </a:r>
              <a:r>
                <a:rPr lang="en-GB" sz="1100">
                  <a:solidFill>
                    <a:srgbClr val="003366"/>
                  </a:solidFill>
                </a:rPr>
                <a:t> </a:t>
              </a:r>
              <a:r>
                <a:rPr lang="en-GB" sz="900">
                  <a:solidFill>
                    <a:srgbClr val="003366"/>
                  </a:solidFill>
                </a:rPr>
                <a:t>самопрограммирования 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  <p:sp>
          <p:nvSpPr>
            <p:cNvPr id="4157" name="AutoShape 61"/>
            <p:cNvSpPr>
              <a:spLocks noChangeArrowheads="1"/>
            </p:cNvSpPr>
            <p:nvPr/>
          </p:nvSpPr>
          <p:spPr bwMode="auto">
            <a:xfrm>
              <a:off x="4940" y="3416"/>
              <a:ext cx="526" cy="632"/>
            </a:xfrm>
            <a:prstGeom prst="cube">
              <a:avLst>
                <a:gd name="adj" fmla="val 10764"/>
              </a:avLst>
            </a:prstGeom>
            <a:gradFill rotWithShape="0">
              <a:gsLst>
                <a:gs pos="0">
                  <a:srgbClr val="009999"/>
                </a:gs>
                <a:gs pos="100000">
                  <a:srgbClr val="FFFFFF">
                    <a:alpha val="39999"/>
                  </a:srgbClr>
                </a:gs>
              </a:gsLst>
              <a:lin ang="5400000" scaled="1"/>
            </a:gradFill>
            <a:ln w="9360">
              <a:solidFill>
                <a:srgbClr val="0099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GB" sz="900">
                  <a:solidFill>
                    <a:srgbClr val="003366"/>
                  </a:solidFill>
                </a:rPr>
                <a:t>Методы актуализации самовоздействия</a:t>
              </a:r>
            </a:p>
            <a:p>
              <a:pPr algn="ctr">
                <a:buClr>
                  <a:srgbClr val="003366"/>
                </a:buCl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GB" sz="900">
                <a:solidFill>
                  <a:srgbClr val="003366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 marL="339725" indent="-339725"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>
                <a:solidFill>
                  <a:srgbClr val="004586"/>
                </a:solidFill>
              </a:rPr>
              <a:t>Метод этических  осей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435475"/>
          </a:xfrm>
          <a:ln/>
        </p:spPr>
        <p:txBody>
          <a:bodyPr lIns="0" tIns="0" rIns="0" bIns="0"/>
          <a:lstStyle/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solidFill>
                  <a:srgbClr val="004586"/>
                </a:solidFill>
              </a:rPr>
              <a:t>Данный метод направлен не только на выявление смысла и значения слов, обозначающих черты характера, но и на определение  их «места» на этической оси</a:t>
            </a:r>
            <a:r>
              <a:rPr lang="en-GB" sz="1600" b="1">
                <a:solidFill>
                  <a:srgbClr val="004586"/>
                </a:solidFill>
              </a:rPr>
              <a:t> «хорошо – плохо» или «нравственность – безнравственность». </a:t>
            </a:r>
          </a:p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600">
                <a:solidFill>
                  <a:srgbClr val="004586"/>
                </a:solidFill>
              </a:rPr>
              <a:t>Пример: учащимся предлагается выбрать позитивные и негативные черты, характеризующие отношение к собственности (деньгам, одежде, книгам и др.): </a:t>
            </a:r>
            <a:r>
              <a:rPr lang="en-GB" sz="1600" b="1" i="1">
                <a:solidFill>
                  <a:srgbClr val="004586"/>
                </a:solidFill>
              </a:rPr>
              <a:t>бережливость, экономность, жадность, скупость, скаредность и др</a:t>
            </a:r>
            <a:r>
              <a:rPr lang="en-GB" sz="1600">
                <a:solidFill>
                  <a:srgbClr val="004586"/>
                </a:solidFill>
              </a:rPr>
              <a:t>. Затем рисуется ось, на которой располагаются эти черты. Выбор места черты на оси учащиеся должны обосновать.</a:t>
            </a:r>
          </a:p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500"/>
          </a:p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50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539750" y="4319588"/>
            <a:ext cx="79200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319588" y="4140200"/>
            <a:ext cx="1587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300788" y="4140200"/>
            <a:ext cx="1587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979613" y="4140200"/>
            <a:ext cx="1587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3240088" y="4140200"/>
            <a:ext cx="1587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400675" y="4140200"/>
            <a:ext cx="1588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1" name="Oval 13"/>
          <p:cNvSpPr>
            <a:spLocks noChangeArrowheads="1"/>
          </p:cNvSpPr>
          <p:nvPr/>
        </p:nvSpPr>
        <p:spPr bwMode="auto">
          <a:xfrm>
            <a:off x="4427538" y="4437063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>
                <a:solidFill>
                  <a:schemeClr val="accent2"/>
                </a:solidFill>
              </a:rPr>
              <a:t>Ситуационный анализ (кейс-метод)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Кейс «А была ли дружба?»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Ситуация: Никита (11 лет) выходит из своей квартиры  погулять во дворе  и видит на скамейке Славу (16 лет) и Лену (16 лет), живущих в этом же доме. У Лены в руках красивый дорогой мобильный телефон. Слава подзывает Никиту, предлагает сесть рядом,  и между ними происходит следующий разговор: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Слава: «Никитос, ты мне друг?».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Никита (очень польщенный вниманием Славы): «Конечно, друг!».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Слава: «Если друг, то давай помоги».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Никита: «А что нужно?».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Слава (обращаясь к Лене): «У меня телефон не работает, а бабушке нужно срочно позвонить    в больницу. Дай телефон на минуту, Никитос ей отнесет, она позвонит, и он принесет обратно». Обращаясь к Никите: «Никитос, сгоняешь в 14 квартиру туда и обратно?».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Никита: «Конечно, сгоняю!». 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Слава берет у Лены телефон и отдает его Никите. Никита входит в подъезд, поднимается на второй этаж, там стоит Сергей  (15 лет). Сергей подходит к Никите и со словами: «Принес? Давай телефон и дуй отсюда по быстрому!» отбирает телефон и убегает. Ничего не понимающий и напуганный Никита спускается во двор и видит на скамейке только Лену. </a:t>
            </a:r>
          </a:p>
          <a:p>
            <a:pPr>
              <a:lnSpc>
                <a:spcPct val="80000"/>
              </a:lnSpc>
            </a:pPr>
            <a:r>
              <a:rPr lang="ru-RU" sz="1400" b="1">
                <a:solidFill>
                  <a:schemeClr val="accent2"/>
                </a:solidFill>
              </a:rPr>
              <a:t>На следующий день в школе к Никите подошел  Слава и сказал: «Никитос, не говори, о чем я тебя просил. Возьми все на себя. Ты маленький, тебе ничего не будет, а меня обвинят в краже. Если скажешь про меня, ты мне больше не друг».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accent2"/>
                </a:solidFill>
              </a:rPr>
              <a:t>Алгоритм анализа</a:t>
            </a:r>
            <a:r>
              <a:rPr lang="ru-RU">
                <a:solidFill>
                  <a:schemeClr val="accent2"/>
                </a:solidFill>
              </a:rPr>
              <a:t/>
            </a:r>
            <a:br>
              <a:rPr lang="ru-RU">
                <a:solidFill>
                  <a:schemeClr val="accent2"/>
                </a:solidFill>
              </a:rPr>
            </a:br>
            <a:endParaRPr lang="ru-RU">
              <a:solidFill>
                <a:schemeClr val="accent2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</a:rPr>
              <a:t>Сколько действующих лиц в ситуации? Кто они?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</a:rPr>
              <a:t>Опиши действия Лены, Никиты, Славы и Сергея.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</a:rPr>
              <a:t>Что такое «дружеская услуга? Кто из действующих лиц оказал дружескую услугу?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</a:rPr>
              <a:t>Можно ли Славу назвать другом Никиты? Почему?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</a:rPr>
              <a:t>Кому из действующих лиц ты сочувствуешь? Почему?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</a:rPr>
              <a:t>Предположи причины поступка Славы, поступка Сергея. 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</a:rPr>
              <a:t>Какие последствия  их поступков могут ожидать Славу? Сергея? Никиту? Лену?</a:t>
            </a:r>
          </a:p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accent2"/>
                </a:solidFill>
              </a:rPr>
              <a:t>Как бы ты поступил на месте Никиты? Лены?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228013" cy="1344612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>
                <a:solidFill>
                  <a:srgbClr val="004586"/>
                </a:solidFill>
              </a:rPr>
              <a:t>С Вами работала Яковлева Наталья Федоровна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8013" cy="4435475"/>
          </a:xfrm>
          <a:ln/>
        </p:spPr>
        <p:txBody>
          <a:bodyPr lIns="0" tIns="0" rIns="0" bIns="0"/>
          <a:lstStyle/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/>
          </a:p>
          <a:p>
            <a:pPr algn="ctr"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>
                <a:solidFill>
                  <a:srgbClr val="004586"/>
                </a:solidFill>
              </a:rPr>
              <a:t>Спасибо за внимание!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6975"/>
            <a:ext cx="5795963" cy="374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>
              <a:buClr>
                <a:srgbClr val="333399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 b="1">
                <a:solidFill>
                  <a:srgbClr val="333399"/>
                </a:solidFill>
              </a:rPr>
              <a:t>Психолингвистические методы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buClr>
                <a:srgbClr val="33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333399"/>
                </a:solidFill>
              </a:rPr>
              <a:t>Лингвистическая техника метамодели</a:t>
            </a:r>
          </a:p>
          <a:p>
            <a:pPr>
              <a:buClr>
                <a:srgbClr val="33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333399"/>
                </a:solidFill>
              </a:rPr>
              <a:t>Метод рефрейминга</a:t>
            </a:r>
          </a:p>
          <a:p>
            <a:pPr>
              <a:buClr>
                <a:srgbClr val="333399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b="1">
                <a:solidFill>
                  <a:srgbClr val="333399"/>
                </a:solidFill>
              </a:rPr>
              <a:t>Метод психотерапевтической метафоры</a:t>
            </a:r>
          </a:p>
          <a:p>
            <a:pPr>
              <a:buClr>
                <a:srgbClr val="333399"/>
              </a:buClr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b="1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solidFill>
                  <a:srgbClr val="004586"/>
                </a:solidFill>
              </a:rPr>
              <a:t>Лингвистическая техника метамодели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solidFill>
                  <a:srgbClr val="004586"/>
                </a:solidFill>
              </a:rPr>
              <a:t>Метамодель основывается на наблюдении лингвистического поведения человека, в котором представлены три универсальных процесса: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b="1">
                <a:solidFill>
                  <a:srgbClr val="004586"/>
                </a:solidFill>
              </a:rPr>
              <a:t>обобщение </a:t>
            </a:r>
            <a:r>
              <a:rPr lang="en-GB" sz="1800" b="1">
                <a:solidFill>
                  <a:srgbClr val="004586"/>
                </a:solidFill>
              </a:rPr>
              <a:t>(генерализация,универсализация),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b="1">
                <a:solidFill>
                  <a:srgbClr val="004586"/>
                </a:solidFill>
              </a:rPr>
              <a:t>исключения, 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600" b="1">
                <a:solidFill>
                  <a:srgbClr val="004586"/>
                </a:solidFill>
              </a:rPr>
              <a:t>искажения.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400" b="1">
                <a:solidFill>
                  <a:srgbClr val="004586"/>
                </a:solidFill>
              </a:rPr>
              <a:t>Универсальные процессы лингвистического поведения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>
                <a:solidFill>
                  <a:srgbClr val="004586"/>
                </a:solidFill>
              </a:rPr>
              <a:t> Универсализация </a:t>
            </a:r>
            <a:r>
              <a:rPr lang="en-GB" sz="2000" i="1">
                <a:solidFill>
                  <a:srgbClr val="004586"/>
                </a:solidFill>
              </a:rPr>
              <a:t>– </a:t>
            </a:r>
            <a:r>
              <a:rPr lang="en-GB" sz="2000">
                <a:solidFill>
                  <a:srgbClr val="004586"/>
                </a:solidFill>
              </a:rPr>
              <a:t>стремление к  переносу субъективного обобщения, пригодного к ряду одних ситуаций, на другие, в которых он не «работает»: 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solidFill>
                  <a:srgbClr val="004586"/>
                </a:solidFill>
              </a:rPr>
              <a:t>«</a:t>
            </a:r>
            <a:r>
              <a:rPr lang="en-GB" sz="2000" i="1">
                <a:solidFill>
                  <a:srgbClr val="004586"/>
                </a:solidFill>
              </a:rPr>
              <a:t>Никому нельзя верить</a:t>
            </a:r>
            <a:r>
              <a:rPr lang="en-GB" sz="2000">
                <a:solidFill>
                  <a:srgbClr val="004586"/>
                </a:solidFill>
              </a:rPr>
              <a:t>»,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solidFill>
                  <a:srgbClr val="004586"/>
                </a:solidFill>
              </a:rPr>
              <a:t> «</a:t>
            </a:r>
            <a:r>
              <a:rPr lang="en-GB" sz="2000" i="1">
                <a:solidFill>
                  <a:srgbClr val="004586"/>
                </a:solidFill>
              </a:rPr>
              <a:t>Люди с тонкими губами – злые</a:t>
            </a:r>
            <a:r>
              <a:rPr lang="en-GB" sz="2000">
                <a:solidFill>
                  <a:srgbClr val="004586"/>
                </a:solidFill>
              </a:rPr>
              <a:t>» и пр. 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>
              <a:solidFill>
                <a:srgbClr val="004586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>
                <a:solidFill>
                  <a:srgbClr val="004586"/>
                </a:solidFill>
              </a:rPr>
              <a:t>Исключение</a:t>
            </a:r>
            <a:r>
              <a:rPr lang="en-GB" sz="2000">
                <a:solidFill>
                  <a:srgbClr val="004586"/>
                </a:solidFill>
              </a:rPr>
              <a:t> – бессознательное  ограничение высказываемой или воспринимаемой информации.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2000">
              <a:solidFill>
                <a:srgbClr val="004586"/>
              </a:solidFill>
            </a:endParaRP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 b="1">
                <a:solidFill>
                  <a:srgbClr val="004586"/>
                </a:solidFill>
              </a:rPr>
              <a:t>Искажение</a:t>
            </a:r>
            <a:r>
              <a:rPr lang="en-GB" sz="2000">
                <a:solidFill>
                  <a:srgbClr val="004586"/>
                </a:solidFill>
              </a:rPr>
              <a:t> – восприятие мира на основе субъективных представлений и предшествующего жизненного опыта данного человека.  Утверждения : 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solidFill>
                  <a:srgbClr val="004586"/>
                </a:solidFill>
              </a:rPr>
              <a:t> «</a:t>
            </a:r>
            <a:r>
              <a:rPr lang="en-GB" sz="2000" i="1">
                <a:solidFill>
                  <a:srgbClr val="004586"/>
                </a:solidFill>
              </a:rPr>
              <a:t>Меня никто не понимает</a:t>
            </a:r>
            <a:r>
              <a:rPr lang="en-GB" sz="2000">
                <a:solidFill>
                  <a:srgbClr val="004586"/>
                </a:solidFill>
              </a:rPr>
              <a:t>» или </a:t>
            </a:r>
            <a:r>
              <a:rPr lang="en-GB" sz="2000" i="1">
                <a:solidFill>
                  <a:srgbClr val="004586"/>
                </a:solidFill>
              </a:rPr>
              <a:t>«В жизни меня не ждет ничего хорошего»</a:t>
            </a:r>
            <a:r>
              <a:rPr lang="en-GB" sz="2000">
                <a:solidFill>
                  <a:srgbClr val="004586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400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000">
                <a:solidFill>
                  <a:srgbClr val="004586"/>
                </a:solidFill>
              </a:rPr>
              <a:t>являются примерами искажений реальности, понять которые можно только в контексте   субъективного опыта человека.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0663"/>
            <a:ext cx="8229600" cy="1341437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>
                <a:solidFill>
                  <a:srgbClr val="004586"/>
                </a:solidFill>
              </a:rPr>
              <a:t>Три метода техники метамодели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/>
          <a:lstStyle/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>
                <a:solidFill>
                  <a:srgbClr val="004586"/>
                </a:solidFill>
              </a:rPr>
              <a:t>1. СБОР  ИНФОРМАЦИИ — преодоление исключений.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>
                <a:solidFill>
                  <a:srgbClr val="004586"/>
                </a:solidFill>
              </a:rPr>
              <a:t>2. РАСШИРЕНИЕ  ПРЕДЕЛОВ ГОВОРЯЩЕГО — преодоление универсализации (обобщений).</a:t>
            </a:r>
          </a:p>
          <a:p>
            <a:pP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2400" b="1">
                <a:solidFill>
                  <a:srgbClr val="004586"/>
                </a:solidFill>
              </a:rPr>
              <a:t>3. ИЗМЕНЕНИЕ ЗНАЧЕНИЙ СКАЗАННОГО — преодоление искажений.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1143000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600" b="1">
                <a:solidFill>
                  <a:srgbClr val="004586"/>
                </a:solidFill>
              </a:rPr>
              <a:t>1. Метод сбора информации или,  Как понять то, что говорит воспитанник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0588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400">
              <a:solidFill>
                <a:srgbClr val="004586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>
                <a:solidFill>
                  <a:srgbClr val="004586"/>
                </a:solidFill>
              </a:rPr>
              <a:t>Стертый референтный индекс</a:t>
            </a:r>
            <a:r>
              <a:rPr lang="en-GB" sz="1800">
                <a:solidFill>
                  <a:srgbClr val="004586"/>
                </a:solidFill>
              </a:rPr>
              <a:t>  - отсутствие указаний, к чему или к кому относится сказанное: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solidFill>
                  <a:srgbClr val="004586"/>
                </a:solidFill>
              </a:rPr>
              <a:t> «</a:t>
            </a:r>
            <a:r>
              <a:rPr lang="en-GB" sz="1800" i="1">
                <a:solidFill>
                  <a:srgbClr val="004586"/>
                </a:solidFill>
              </a:rPr>
              <a:t>Меня выгнали</a:t>
            </a:r>
            <a:r>
              <a:rPr lang="en-GB" sz="1800">
                <a:solidFill>
                  <a:srgbClr val="004586"/>
                </a:solidFill>
              </a:rPr>
              <a:t>». «</a:t>
            </a:r>
            <a:r>
              <a:rPr lang="en-GB" sz="1800" i="1">
                <a:solidFill>
                  <a:srgbClr val="004586"/>
                </a:solidFill>
              </a:rPr>
              <a:t>Я его боюсь</a:t>
            </a:r>
            <a:r>
              <a:rPr lang="en-GB" sz="1800">
                <a:solidFill>
                  <a:srgbClr val="004586"/>
                </a:solidFill>
              </a:rPr>
              <a:t>».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>
                <a:solidFill>
                  <a:srgbClr val="004586"/>
                </a:solidFill>
              </a:rPr>
              <a:t>Обобщенный референтный индекс:</a:t>
            </a:r>
            <a:r>
              <a:rPr lang="en-GB" sz="1800">
                <a:solidFill>
                  <a:srgbClr val="004586"/>
                </a:solidFill>
              </a:rPr>
              <a:t> </a:t>
            </a:r>
            <a:r>
              <a:rPr lang="en-GB" sz="1800" i="1">
                <a:solidFill>
                  <a:srgbClr val="004586"/>
                </a:solidFill>
              </a:rPr>
              <a:t>«Хорошо учатся только лохи», «Воспитатели никогда ничего не понимают»</a:t>
            </a:r>
            <a:r>
              <a:rPr lang="en-GB" sz="1800">
                <a:solidFill>
                  <a:srgbClr val="004586"/>
                </a:solidFill>
              </a:rPr>
              <a:t> и пр.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>
                <a:solidFill>
                  <a:srgbClr val="FF0000"/>
                </a:solidFill>
              </a:rPr>
              <a:t>Получение дополнительной информации с помощью вопросов: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/>
              <a:t> − «</a:t>
            </a:r>
            <a:r>
              <a:rPr lang="en-GB" sz="1800" i="1"/>
              <a:t>Кто тебя выгнал</a:t>
            </a:r>
            <a:r>
              <a:rPr lang="en-GB" sz="1800"/>
              <a:t>?».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/>
              <a:t> − «</a:t>
            </a:r>
            <a:r>
              <a:rPr lang="en-GB" sz="1800" i="1"/>
              <a:t>Каких действий с его стороны ты боишься</a:t>
            </a:r>
            <a:r>
              <a:rPr lang="en-GB" sz="1800"/>
              <a:t>?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/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>
                <a:solidFill>
                  <a:srgbClr val="FF0000"/>
                </a:solidFill>
              </a:rPr>
              <a:t>Прием уточнения и детализации - </a:t>
            </a:r>
            <a:r>
              <a:rPr lang="en-GB" sz="1800"/>
              <a:t>поиск глубинных и неосознаваемых чувств: </a:t>
            </a:r>
            <a:r>
              <a:rPr lang="en-GB" sz="1800" i="1"/>
              <a:t>«Я боюсь своего отца».− «Что именно тебя пугает?» − «Я боюсь, что он разозлится». − «Что он  делает, когда злится?» − «У него делается свирепое лицо,  и он меня обзывает “тупицей” и “идиотом, бьет тем, что попадет под руку</a:t>
            </a:r>
            <a:r>
              <a:rPr lang="en-GB" sz="1800"/>
              <a:t>”».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/>
              <a:t>  </a:t>
            </a:r>
            <a:r>
              <a:rPr lang="en-GB" sz="1800" b="1">
                <a:solidFill>
                  <a:srgbClr val="FF0000"/>
                </a:solidFill>
              </a:rPr>
              <a:t>Прием обратного референтного индекса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/>
              <a:t> </a:t>
            </a:r>
            <a:r>
              <a:rPr lang="en-GB" sz="1800" i="1"/>
              <a:t>«Она меня не любит». − «Попробуй сказать: “Я не люблю ее”». «Все меня ненавидят». − «Попробуй сказать: “Я всех ненавижу</a:t>
            </a:r>
            <a:r>
              <a:rPr lang="en-GB" sz="1800"/>
              <a:t>”.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44613"/>
          </a:xfrm>
          <a:ln/>
        </p:spPr>
        <p:txBody>
          <a:bodyPr lIns="0" tIns="0" rIns="0" bIns="0"/>
          <a:lstStyle/>
          <a:p>
            <a:pPr marL="339725" indent="-339725">
              <a:lnSpc>
                <a:spcPct val="80000"/>
              </a:lnSpc>
              <a:spcBef>
                <a:spcPts val="225"/>
              </a:spcBef>
              <a:tabLst>
                <a:tab pos="339725" algn="l"/>
                <a:tab pos="787400" algn="l"/>
                <a:tab pos="1236663" algn="l"/>
                <a:tab pos="1685925" algn="l"/>
                <a:tab pos="2135188" algn="l"/>
                <a:tab pos="2584450" algn="l"/>
                <a:tab pos="3033713" algn="l"/>
                <a:tab pos="3482975" algn="l"/>
                <a:tab pos="3932238" algn="l"/>
                <a:tab pos="4381500" algn="l"/>
                <a:tab pos="4830763" algn="l"/>
                <a:tab pos="5280025" algn="l"/>
                <a:tab pos="5729288" algn="l"/>
                <a:tab pos="6178550" algn="l"/>
                <a:tab pos="6627813" algn="l"/>
                <a:tab pos="7077075" algn="l"/>
                <a:tab pos="7526338" algn="l"/>
                <a:tab pos="7975600" algn="l"/>
                <a:tab pos="8424863" algn="l"/>
                <a:tab pos="8874125" algn="l"/>
                <a:tab pos="9323388" algn="l"/>
              </a:tabLst>
            </a:pPr>
            <a:r>
              <a:rPr lang="en-GB" sz="2000" b="1">
                <a:solidFill>
                  <a:srgbClr val="FF0000"/>
                </a:solidFill>
              </a:rPr>
              <a:t>Приемы  «номинализация» и «деноминализация»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37063"/>
          </a:xfrm>
          <a:ln/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>
                <a:solidFill>
                  <a:srgbClr val="FF0000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>
                <a:solidFill>
                  <a:srgbClr val="FF0000"/>
                </a:solidFill>
              </a:rPr>
              <a:t>Номинализации</a:t>
            </a:r>
            <a:r>
              <a:rPr lang="en-GB" sz="1800"/>
              <a:t> </a:t>
            </a:r>
            <a:r>
              <a:rPr lang="en-GB" sz="1800">
                <a:solidFill>
                  <a:srgbClr val="004586"/>
                </a:solidFill>
              </a:rPr>
              <a:t>-  превращении глаголов в существительные (гневаюсь – гнев, помогаю – помощь, решаю – решение). Этот простой прием лингвистического изменения  применяется тогда, когда действие или процесс в сознании воспитанника необходимо превратить в стабильное явление, которое трудно изменить: «Я хочу </a:t>
            </a:r>
            <a:r>
              <a:rPr lang="en-GB" sz="1800" u="sng">
                <a:solidFill>
                  <a:srgbClr val="004586"/>
                </a:solidFill>
              </a:rPr>
              <a:t>измениться</a:t>
            </a:r>
            <a:r>
              <a:rPr lang="en-GB" sz="1800">
                <a:solidFill>
                  <a:srgbClr val="004586"/>
                </a:solidFill>
              </a:rPr>
              <a:t>, чтобы меня </a:t>
            </a:r>
            <a:r>
              <a:rPr lang="en-GB" sz="1800" u="sng">
                <a:solidFill>
                  <a:srgbClr val="004586"/>
                </a:solidFill>
              </a:rPr>
              <a:t>уважали</a:t>
            </a:r>
            <a:r>
              <a:rPr lang="en-GB" sz="1800">
                <a:solidFill>
                  <a:srgbClr val="004586"/>
                </a:solidFill>
              </a:rPr>
              <a:t>». − «Какие </a:t>
            </a:r>
            <a:r>
              <a:rPr lang="en-GB" sz="1800" u="sng">
                <a:solidFill>
                  <a:srgbClr val="004586"/>
                </a:solidFill>
              </a:rPr>
              <a:t>изменения</a:t>
            </a:r>
            <a:r>
              <a:rPr lang="en-GB" sz="1800">
                <a:solidFill>
                  <a:srgbClr val="004586"/>
                </a:solidFill>
              </a:rPr>
              <a:t> помогут добиться </a:t>
            </a:r>
            <a:r>
              <a:rPr lang="en-GB" sz="1800" u="sng">
                <a:solidFill>
                  <a:srgbClr val="004586"/>
                </a:solidFill>
              </a:rPr>
              <a:t>уважения</a:t>
            </a:r>
            <a:r>
              <a:rPr lang="en-GB" sz="1800">
                <a:solidFill>
                  <a:srgbClr val="004586"/>
                </a:solidFill>
              </a:rPr>
              <a:t>?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>
              <a:solidFill>
                <a:srgbClr val="004586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solidFill>
                  <a:srgbClr val="004586"/>
                </a:solidFill>
              </a:rPr>
              <a:t>Перевод глагола  в существительное заставляет воспитанника пойти «вглубь себя» в поисках собственного смысла этого действия.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/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/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b="1">
                <a:solidFill>
                  <a:srgbClr val="FF0000"/>
                </a:solidFill>
              </a:rPr>
              <a:t>Деноминализация</a:t>
            </a:r>
            <a:r>
              <a:rPr lang="en-GB" sz="1800"/>
              <a:t> </a:t>
            </a:r>
            <a:r>
              <a:rPr lang="en-GB" sz="1800">
                <a:solidFill>
                  <a:srgbClr val="004586"/>
                </a:solidFill>
              </a:rPr>
              <a:t>– обратный прием перевода существительного в глагол  позволяет «запрограммировать» на действие и изменение: «Я жду </a:t>
            </a:r>
            <a:r>
              <a:rPr lang="en-GB" sz="1800" u="sng">
                <a:solidFill>
                  <a:srgbClr val="004586"/>
                </a:solidFill>
              </a:rPr>
              <a:t>помощи</a:t>
            </a:r>
            <a:r>
              <a:rPr lang="en-GB" sz="1800">
                <a:solidFill>
                  <a:srgbClr val="004586"/>
                </a:solidFill>
              </a:rPr>
              <a:t>». −  «Как бы ты хотел, чтобы тебе </a:t>
            </a:r>
            <a:r>
              <a:rPr lang="en-GB" sz="1800" u="sng">
                <a:solidFill>
                  <a:srgbClr val="004586"/>
                </a:solidFill>
              </a:rPr>
              <a:t>помогли</a:t>
            </a:r>
            <a:r>
              <a:rPr lang="en-GB" sz="1800">
                <a:solidFill>
                  <a:srgbClr val="004586"/>
                </a:solidFill>
              </a:rPr>
              <a:t>?».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>
              <a:solidFill>
                <a:srgbClr val="004586"/>
              </a:solidFill>
            </a:endParaRP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solidFill>
                  <a:srgbClr val="004586"/>
                </a:solidFill>
              </a:rPr>
              <a:t>Существительное, превращенное в глагол, наоборот, инициирует действие и изменение ситуации.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800">
              <a:solidFill>
                <a:srgbClr val="004586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4625"/>
            <a:ext cx="8229600" cy="1344613"/>
          </a:xfrm>
          <a:ln/>
        </p:spPr>
        <p:txBody>
          <a:bodyPr lIns="0" tIns="0" rIns="0" bIns="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>
                <a:solidFill>
                  <a:srgbClr val="FF0000"/>
                </a:solidFill>
              </a:rPr>
              <a:t>Прием поиска исключений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37063"/>
          </a:xfrm>
          <a:ln/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sz="1600"/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solidFill>
                  <a:srgbClr val="004586"/>
                </a:solidFill>
              </a:rPr>
              <a:t>В случае</a:t>
            </a:r>
            <a:r>
              <a:rPr lang="en-GB" sz="1800" i="1">
                <a:solidFill>
                  <a:srgbClr val="004586"/>
                </a:solidFill>
              </a:rPr>
              <a:t> </a:t>
            </a:r>
            <a:r>
              <a:rPr lang="en-GB" sz="1800">
                <a:solidFill>
                  <a:srgbClr val="004586"/>
                </a:solidFill>
              </a:rPr>
              <a:t>ограничения модели говорящего используется </a:t>
            </a:r>
            <a:r>
              <a:rPr lang="en-GB" sz="1800" i="1">
                <a:solidFill>
                  <a:srgbClr val="004586"/>
                </a:solidFill>
              </a:rPr>
              <a:t> прием поиска исключений</a:t>
            </a:r>
            <a:r>
              <a:rPr lang="en-GB" sz="1800">
                <a:solidFill>
                  <a:srgbClr val="004586"/>
                </a:solidFill>
              </a:rPr>
              <a:t> – обнаружение и восстановление сокрытой (исключенной) информации.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>
                <a:solidFill>
                  <a:srgbClr val="004586"/>
                </a:solidFill>
              </a:rPr>
              <a:t>Делается это с помощью уточняющих вопросов </a:t>
            </a:r>
            <a:r>
              <a:rPr lang="en-GB" sz="1800">
                <a:solidFill>
                  <a:srgbClr val="FF0000"/>
                </a:solidFill>
              </a:rPr>
              <a:t>«что?», «где?», «когда?».</a:t>
            </a:r>
            <a:r>
              <a:rPr lang="en-GB" sz="1800">
                <a:solidFill>
                  <a:srgbClr val="004586"/>
                </a:solidFill>
              </a:rPr>
              <a:t> При этом,  вначале задаются вопросы, обращенные к выяснению фактов, потом мыслей и чувств: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004586"/>
                </a:solidFill>
              </a:rPr>
              <a:t>«Он мне надоел».</a:t>
            </a:r>
            <a:r>
              <a:rPr lang="en-GB" sz="1800">
                <a:solidFill>
                  <a:srgbClr val="004586"/>
                </a:solidFill>
              </a:rPr>
              <a:t> − </a:t>
            </a:r>
            <a:r>
              <a:rPr lang="en-GB" sz="1800" i="1">
                <a:solidFill>
                  <a:srgbClr val="FF0000"/>
                </a:solidFill>
              </a:rPr>
              <a:t>«Что именно тебе надоело?»</a:t>
            </a:r>
            <a:r>
              <a:rPr lang="en-GB" sz="1800">
                <a:solidFill>
                  <a:srgbClr val="004586"/>
                </a:solidFill>
              </a:rPr>
              <a:t>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004586"/>
                </a:solidFill>
              </a:rPr>
              <a:t>− «Что он постоянно ко мне привязывается».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FF0000"/>
                </a:solidFill>
              </a:rPr>
              <a:t>− «Как он к тебе привязывается?».</a:t>
            </a:r>
            <a:r>
              <a:rPr lang="en-GB" sz="1800" i="1">
                <a:solidFill>
                  <a:srgbClr val="004586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004586"/>
                </a:solidFill>
              </a:rPr>
              <a:t>− «Обзывается».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FF0000"/>
                </a:solidFill>
              </a:rPr>
              <a:t>– «Что ты чувствуешь, когда он тебя обзывает? 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004586"/>
                </a:solidFill>
              </a:rPr>
              <a:t>– «Страх».</a:t>
            </a:r>
            <a:r>
              <a:rPr lang="en-GB" sz="1800">
                <a:solidFill>
                  <a:srgbClr val="004586"/>
                </a:solidFill>
              </a:rPr>
              <a:t> 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FF0000"/>
                </a:solidFill>
              </a:rPr>
              <a:t>– «Чего именно ты боишься?»</a:t>
            </a:r>
          </a:p>
          <a:p>
            <a:pPr>
              <a:lnSpc>
                <a:spcPct val="80000"/>
              </a:lnSpc>
              <a:spcBef>
                <a:spcPts val="225"/>
              </a:spcBef>
              <a:buFont typeface="Arial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sz="1800" i="1">
                <a:solidFill>
                  <a:srgbClr val="004586"/>
                </a:solidFill>
              </a:rPr>
              <a:t>– «Он начнет меня бить».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Lucida Sans Unicode" pitchFamily="34" charset="0"/>
            <a:cs typeface="Lucida Sans Unicode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2373</Words>
  <Application>Microsoft Office PowerPoint</Application>
  <PresentationFormat>Экран (4:3)</PresentationFormat>
  <Paragraphs>221</Paragraphs>
  <Slides>23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Специфические методы воспитания делинквентов</vt:lpstr>
      <vt:lpstr>Слайд 2</vt:lpstr>
      <vt:lpstr>Психолингвистические методы</vt:lpstr>
      <vt:lpstr>Лингвистическая техника метамодели</vt:lpstr>
      <vt:lpstr>Универсальные процессы лингвистического поведения</vt:lpstr>
      <vt:lpstr>Три метода техники метамодели</vt:lpstr>
      <vt:lpstr>1. Метод сбора информации или,  Как понять то, что говорит воспитанник</vt:lpstr>
      <vt:lpstr>Приемы  «номинализация» и «деноминализация»</vt:lpstr>
      <vt:lpstr>Прием поиска исключений</vt:lpstr>
      <vt:lpstr>2. РАСШИРЕНИЕ ПРЕДЕЛОВ ГОВОРЯЩЕГО ИЛИ,   КАК ПОМОЧЬ ВОСПИТАННИКУ ПОСМОТРЕТЬ НА ВЕЩИ ШИРЕ</vt:lpstr>
      <vt:lpstr>Слайд 11</vt:lpstr>
      <vt:lpstr>3. Изменение значений или  Как помочь воспитаннику увидеть это по-другому</vt:lpstr>
      <vt:lpstr>Искажение «Чтение мыслей»</vt:lpstr>
      <vt:lpstr>Искажение «Причина и следствие»</vt:lpstr>
      <vt:lpstr>Искажение «Потерянный информатив»</vt:lpstr>
      <vt:lpstr>Метод семантических полей</vt:lpstr>
      <vt:lpstr>Пример:  учащимся предлагается составить семантическое поле, образованное словами, обозначающими черты характера с единым корнем «добро». </vt:lpstr>
      <vt:lpstr>Слайд 18</vt:lpstr>
      <vt:lpstr>Алгоритм анализа </vt:lpstr>
      <vt:lpstr>Метод этических  осей</vt:lpstr>
      <vt:lpstr>Ситуационный анализ (кейс-метод)</vt:lpstr>
      <vt:lpstr>Алгоритм анализа </vt:lpstr>
      <vt:lpstr>С Вами работала Яковлева Наталья Федоровна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Специфические методы воспитания дезадаптированных детей и подростков</dc:title>
  <dc:creator>Nataly</dc:creator>
  <cp:lastModifiedBy>KSPU</cp:lastModifiedBy>
  <cp:revision>4</cp:revision>
  <dcterms:modified xsi:type="dcterms:W3CDTF">2018-09-11T02:24:37Z</dcterms:modified>
</cp:coreProperties>
</file>