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63" r:id="rId4"/>
    <p:sldId id="285" r:id="rId5"/>
    <p:sldId id="259" r:id="rId6"/>
    <p:sldId id="258" r:id="rId7"/>
    <p:sldId id="281" r:id="rId8"/>
    <p:sldId id="260" r:id="rId9"/>
    <p:sldId id="264" r:id="rId10"/>
    <p:sldId id="262" r:id="rId11"/>
    <p:sldId id="287" r:id="rId12"/>
    <p:sldId id="279" r:id="rId13"/>
    <p:sldId id="286" r:id="rId14"/>
    <p:sldId id="283" r:id="rId15"/>
    <p:sldId id="266" r:id="rId16"/>
    <p:sldId id="267" r:id="rId17"/>
    <p:sldId id="271" r:id="rId18"/>
    <p:sldId id="275" r:id="rId19"/>
    <p:sldId id="268" r:id="rId20"/>
    <p:sldId id="276" r:id="rId21"/>
    <p:sldId id="277" r:id="rId22"/>
    <p:sldId id="278" r:id="rId23"/>
    <p:sldId id="280" r:id="rId24"/>
    <p:sldId id="265" r:id="rId25"/>
    <p:sldId id="269" r:id="rId26"/>
    <p:sldId id="27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5.wdp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nglish%20course\&#1050;&#1086;&#1088;&#1077;&#1085;&#1085;&#1099;&#1077;%20&#1085;&#1072;&#1088;&#1086;&#1076;&#1099;%20&#1082;&#1088;&#1072;&#1103;.%20Ethnic%20groups%20in%20Siberia\Ethnic%20groups%20in%20Russia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ренные народы края. Ethnic groups in Siberia\20180314_111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315416"/>
            <a:ext cx="9769152" cy="73448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Ethnic groups in Siberia</a:t>
            </a:r>
            <a:endParaRPr lang="ru-RU" sz="6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653136"/>
            <a:ext cx="6662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by  Helen </a:t>
            </a:r>
            <a:r>
              <a:rPr lang="en-US" sz="2400" b="1" i="1" dirty="0" err="1" smtClean="0">
                <a:solidFill>
                  <a:schemeClr val="bg1"/>
                </a:solidFill>
              </a:rPr>
              <a:t>Maizik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Postgraduate student of the Department of the National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history</a:t>
            </a:r>
            <a:r>
              <a:rPr lang="en-US" sz="2400" b="1" i="1" dirty="0" smtClean="0">
                <a:solidFill>
                  <a:schemeClr val="bg1"/>
                </a:solidFill>
              </a:rPr>
              <a:t>  </a:t>
            </a:r>
            <a:endParaRPr lang="ru-RU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33256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Krasnoyarsk State Pedagogical University named after V.P. </a:t>
            </a:r>
            <a:r>
              <a:rPr lang="en-US" sz="2400" b="1" dirty="0" err="1" smtClean="0">
                <a:solidFill>
                  <a:schemeClr val="bg1"/>
                </a:solidFill>
              </a:rPr>
              <a:t>Astafiev</a:t>
            </a:r>
            <a:endParaRPr lang="en-US" sz="2400" b="1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annales.info/step/hunny/lilin_76-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08921"/>
            <a:ext cx="5256584" cy="27020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37312"/>
            <a:ext cx="8229600" cy="42292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from the </a:t>
            </a:r>
            <a:r>
              <a:rPr lang="en-US" sz="2000" dirty="0" err="1" smtClean="0"/>
              <a:t>Minusinsk</a:t>
            </a:r>
            <a:r>
              <a:rPr lang="en-US" sz="2000" dirty="0" smtClean="0"/>
              <a:t> Local History Museum named  after </a:t>
            </a:r>
            <a:r>
              <a:rPr lang="en-US" sz="2000" dirty="0" err="1" smtClean="0"/>
              <a:t>Nikolay</a:t>
            </a:r>
            <a:r>
              <a:rPr lang="en-US" sz="2000" dirty="0" smtClean="0"/>
              <a:t> </a:t>
            </a:r>
            <a:r>
              <a:rPr lang="en-US" sz="2000" dirty="0" err="1" smtClean="0"/>
              <a:t>Martianov</a:t>
            </a:r>
            <a:r>
              <a:rPr lang="en-US" sz="2000" dirty="0" smtClean="0"/>
              <a:t> and the Krasnoyarsk Regional Museum of Local Lore </a:t>
            </a:r>
            <a:endParaRPr lang="ru-RU" sz="2000" dirty="0"/>
          </a:p>
        </p:txBody>
      </p:sp>
      <p:pic>
        <p:nvPicPr>
          <p:cNvPr id="19460" name="Picture 4" descr="https://upload.wikimedia.org/wikipedia/ru/thumb/a/a3/%D0%A2%D0%B0%D1%88%D0%B5%D0%B1%D0%B8%D0%BD%D1%81%D0%BA%D0%B8%D0%B9_%D0%B4%D0%B2%D0%BE%D1%80%D0%B5%D1%86.jpg/800px-%D0%A2%D0%B0%D1%88%D0%B5%D0%B1%D0%B8%D0%BD%D1%81%D0%BA%D0%B8%D0%B9_%D0%B4%D0%B2%D0%BE%D1%80%D0%B5%D1%86.jpg"/>
          <p:cNvPicPr>
            <a:picLocks noChangeAspect="1" noChangeArrowheads="1"/>
          </p:cNvPicPr>
          <p:nvPr/>
        </p:nvPicPr>
        <p:blipFill>
          <a:blip r:embed="rId3" cstate="print"/>
          <a:srcRect l="10976" r="4878" b="39025"/>
          <a:stretch>
            <a:fillRect/>
          </a:stretch>
        </p:blipFill>
        <p:spPr bwMode="auto">
          <a:xfrm>
            <a:off x="467544" y="404664"/>
            <a:ext cx="539443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" descr="E:\Коренные народы края. Ethnic groups in Siberia\20180314_110345.jpg"/>
          <p:cNvPicPr>
            <a:picLocks noChangeAspect="1" noChangeArrowheads="1"/>
          </p:cNvPicPr>
          <p:nvPr/>
        </p:nvPicPr>
        <p:blipFill>
          <a:blip r:embed="rId4" cstate="print"/>
          <a:srcRect l="12767" t="25001" r="31250" b="23000"/>
          <a:stretch>
            <a:fillRect/>
          </a:stretch>
        </p:blipFill>
        <p:spPr bwMode="auto">
          <a:xfrm rot="5400000">
            <a:off x="5990921" y="857951"/>
            <a:ext cx="2988331" cy="2081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715420" y="3501008"/>
            <a:ext cx="1539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Bronze mask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373216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model and picture of Hun governor palace, </a:t>
            </a:r>
            <a:r>
              <a:rPr lang="en-US" sz="2400" b="1" dirty="0" err="1" smtClean="0"/>
              <a:t>I</a:t>
            </a:r>
            <a:r>
              <a:rPr lang="en-US" sz="2400" b="1" baseline="30000" dirty="0" err="1" smtClean="0"/>
              <a:t>st</a:t>
            </a:r>
            <a:r>
              <a:rPr lang="en-US" sz="2400" b="1" dirty="0" smtClean="0"/>
              <a:t>  century B.C. Requisition 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Have you ever been to Krasnoyarsk Regional Museum of Local Lore</a:t>
            </a:r>
            <a:r>
              <a:rPr lang="en-US" sz="3600" b="1" dirty="0" smtClean="0"/>
              <a:t>?</a:t>
            </a:r>
            <a:endParaRPr lang="ru-RU" sz="3600" b="1" dirty="0"/>
          </a:p>
        </p:txBody>
      </p:sp>
      <p:pic>
        <p:nvPicPr>
          <p:cNvPr id="4" name="Picture 2" descr="https://pp.userapi.com/c824603/v824603333/841f/xVHzIxGSr7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176177" cy="47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564904"/>
            <a:ext cx="377865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Map of </a:t>
            </a:r>
            <a:br>
              <a:rPr lang="en-US" b="1" dirty="0" smtClean="0"/>
            </a:br>
            <a:r>
              <a:rPr lang="en-US" b="1" dirty="0" smtClean="0"/>
              <a:t>aboriginals of Krasnoyarsk region  </a:t>
            </a:r>
            <a:endParaRPr lang="ru-RU" b="1" dirty="0"/>
          </a:p>
        </p:txBody>
      </p:sp>
      <p:pic>
        <p:nvPicPr>
          <p:cNvPr id="13314" name="Picture 2" descr="D:\Коренные народы края. Ethnic groups in Siberia\20180314_1127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8" t="18892" r="5063" b="20177"/>
          <a:stretch/>
        </p:blipFill>
        <p:spPr bwMode="auto">
          <a:xfrm rot="5400000">
            <a:off x="-1228372" y="582478"/>
            <a:ext cx="7820831" cy="536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51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Language characteristic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1. </a:t>
            </a:r>
            <a:r>
              <a:rPr lang="en-US" sz="3600" dirty="0" smtClean="0">
                <a:solidFill>
                  <a:srgbClr val="FF0000"/>
                </a:solidFill>
              </a:rPr>
              <a:t>Turkic speaking folks </a:t>
            </a:r>
            <a:r>
              <a:rPr lang="en-US" sz="3600" dirty="0" smtClean="0"/>
              <a:t>– </a:t>
            </a:r>
            <a:r>
              <a:rPr lang="en-US" sz="3600" dirty="0" err="1" smtClean="0"/>
              <a:t>khakases</a:t>
            </a:r>
            <a:r>
              <a:rPr lang="en-US" sz="3600" dirty="0" smtClean="0"/>
              <a:t>, </a:t>
            </a:r>
            <a:r>
              <a:rPr lang="en-US" sz="3600" dirty="0" err="1" smtClean="0"/>
              <a:t>yakuts</a:t>
            </a:r>
            <a:r>
              <a:rPr lang="en-US" sz="3600" dirty="0" smtClean="0"/>
              <a:t> and </a:t>
            </a:r>
            <a:r>
              <a:rPr lang="en-US" sz="3600" dirty="0" err="1" smtClean="0"/>
              <a:t>dolgans</a:t>
            </a:r>
            <a:endParaRPr lang="ru-RU" sz="3600" dirty="0" smtClean="0"/>
          </a:p>
          <a:p>
            <a:pPr>
              <a:buNone/>
            </a:pPr>
            <a:r>
              <a:rPr lang="en-US" sz="3600" dirty="0" smtClean="0"/>
              <a:t>2. </a:t>
            </a:r>
            <a:r>
              <a:rPr lang="en-US" sz="3600" dirty="0" err="1" smtClean="0">
                <a:solidFill>
                  <a:srgbClr val="FF0000"/>
                </a:solidFill>
              </a:rPr>
              <a:t>Tungus</a:t>
            </a:r>
            <a:r>
              <a:rPr lang="en-US" sz="3600" dirty="0" smtClean="0">
                <a:solidFill>
                  <a:srgbClr val="FF0000"/>
                </a:solidFill>
              </a:rPr>
              <a:t> and Manchurian folks </a:t>
            </a:r>
            <a:r>
              <a:rPr lang="en-US" sz="3600" dirty="0" smtClean="0"/>
              <a:t>– </a:t>
            </a:r>
            <a:r>
              <a:rPr lang="en-US" sz="3600" dirty="0" err="1" smtClean="0"/>
              <a:t>evenks</a:t>
            </a:r>
            <a:endParaRPr lang="ru-RU" sz="3600" dirty="0" smtClean="0"/>
          </a:p>
          <a:p>
            <a:pPr>
              <a:buNone/>
            </a:pPr>
            <a:r>
              <a:rPr lang="en-US" sz="3600" dirty="0" smtClean="0"/>
              <a:t>3. </a:t>
            </a:r>
            <a:r>
              <a:rPr lang="en-US" sz="3600" dirty="0" err="1" smtClean="0">
                <a:solidFill>
                  <a:srgbClr val="FF0000"/>
                </a:solidFill>
              </a:rPr>
              <a:t>Samodyisk</a:t>
            </a:r>
            <a:r>
              <a:rPr lang="en-US" sz="3600" dirty="0" smtClean="0">
                <a:solidFill>
                  <a:srgbClr val="FF0000"/>
                </a:solidFill>
              </a:rPr>
              <a:t> folks </a:t>
            </a:r>
            <a:r>
              <a:rPr lang="en-US" sz="3600" dirty="0" smtClean="0"/>
              <a:t>– </a:t>
            </a:r>
            <a:r>
              <a:rPr lang="en-US" sz="3600" dirty="0" err="1" smtClean="0"/>
              <a:t>nenets</a:t>
            </a:r>
            <a:r>
              <a:rPr lang="en-US" sz="3600" dirty="0" smtClean="0"/>
              <a:t>, </a:t>
            </a:r>
            <a:r>
              <a:rPr lang="en-US" sz="3600" dirty="0" err="1" smtClean="0"/>
              <a:t>enets</a:t>
            </a:r>
            <a:r>
              <a:rPr lang="en-US" sz="3600" dirty="0" smtClean="0"/>
              <a:t>, </a:t>
            </a:r>
            <a:r>
              <a:rPr lang="en-US" sz="3600" dirty="0" err="1" smtClean="0"/>
              <a:t>nganasans</a:t>
            </a:r>
            <a:r>
              <a:rPr lang="en-US" sz="3600" dirty="0" smtClean="0"/>
              <a:t>, </a:t>
            </a:r>
            <a:r>
              <a:rPr lang="en-US" sz="3600" dirty="0" err="1" smtClean="0"/>
              <a:t>selkups</a:t>
            </a:r>
            <a:r>
              <a:rPr lang="en-US" sz="3600" dirty="0" smtClean="0"/>
              <a:t> </a:t>
            </a:r>
            <a:endParaRPr lang="ru-RU" sz="3600" dirty="0" smtClean="0"/>
          </a:p>
          <a:p>
            <a:pPr>
              <a:buNone/>
            </a:pPr>
            <a:r>
              <a:rPr lang="en-US" sz="3600" dirty="0" smtClean="0"/>
              <a:t>4. </a:t>
            </a:r>
            <a:r>
              <a:rPr lang="en-US" sz="3600" dirty="0" err="1" smtClean="0">
                <a:solidFill>
                  <a:srgbClr val="FF0000"/>
                </a:solidFill>
              </a:rPr>
              <a:t>Ketic</a:t>
            </a:r>
            <a:r>
              <a:rPr lang="en-US" sz="3600" dirty="0" smtClean="0">
                <a:solidFill>
                  <a:srgbClr val="FF0000"/>
                </a:solidFill>
              </a:rPr>
              <a:t> speaking folks </a:t>
            </a:r>
            <a:r>
              <a:rPr lang="en-US" sz="3600" dirty="0" smtClean="0"/>
              <a:t>– </a:t>
            </a:r>
            <a:r>
              <a:rPr lang="en-US" sz="3600" dirty="0" err="1" smtClean="0"/>
              <a:t>kets</a:t>
            </a:r>
            <a:endParaRPr lang="ru-RU" sz="3600" dirty="0" smtClean="0"/>
          </a:p>
          <a:p>
            <a:pPr>
              <a:buNone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00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Do you know names of the national dwellings?</a:t>
            </a:r>
            <a:endParaRPr lang="ru-RU" sz="3600" b="1" dirty="0"/>
          </a:p>
        </p:txBody>
      </p:sp>
      <p:pic>
        <p:nvPicPr>
          <p:cNvPr id="2052" name="Picture 4" descr="E:\Коренные народы края. Ethnic groups in Siberia\img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6880"/>
          <a:stretch>
            <a:fillRect/>
          </a:stretch>
        </p:blipFill>
        <p:spPr bwMode="auto">
          <a:xfrm>
            <a:off x="1380459" y="1412776"/>
            <a:ext cx="7844815" cy="54452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3140968"/>
            <a:ext cx="1669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icehouse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060848"/>
            <a:ext cx="1581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wigwam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005064"/>
            <a:ext cx="1335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choom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395536" y="4941168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hut</a:t>
            </a:r>
            <a:endParaRPr lang="ru-RU" sz="3200" dirty="0"/>
          </a:p>
        </p:txBody>
      </p:sp>
      <p:pic>
        <p:nvPicPr>
          <p:cNvPr id="14" name="Picture 3" descr="E:\Коренные народы края. Ethnic groups in Siberia\image03.jpg"/>
          <p:cNvPicPr>
            <a:picLocks noChangeAspect="1" noChangeArrowheads="1"/>
          </p:cNvPicPr>
          <p:nvPr/>
        </p:nvPicPr>
        <p:blipFill>
          <a:blip r:embed="rId3" cstate="print"/>
          <a:srcRect l="22841" t="12420" b="18853"/>
          <a:stretch>
            <a:fillRect/>
          </a:stretch>
        </p:blipFill>
        <p:spPr bwMode="auto">
          <a:xfrm>
            <a:off x="3707904" y="3284984"/>
            <a:ext cx="1944216" cy="135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23528" y="5805264"/>
            <a:ext cx="1020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yurt</a:t>
            </a:r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11760" y="314096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4509120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68344" y="3501008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6093296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60432" y="6165304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Khakass</a:t>
            </a:r>
            <a:endParaRPr lang="ru-RU" b="1" dirty="0"/>
          </a:p>
        </p:txBody>
      </p:sp>
      <p:pic>
        <p:nvPicPr>
          <p:cNvPr id="1026" name="Picture 2" descr="D:\Коренные народы края. Ethnic groups in Siberia\20180314_11314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3"/>
          <a:stretch/>
        </p:blipFill>
        <p:spPr bwMode="auto">
          <a:xfrm>
            <a:off x="1835696" y="980728"/>
            <a:ext cx="5589676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7544" y="6165304"/>
            <a:ext cx="8229600" cy="42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from the Krasnoyarsk Regional Museum of Local Lore  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5877272"/>
            <a:ext cx="3240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Khakasses</a:t>
            </a:r>
            <a:r>
              <a:rPr lang="en-US" b="1" dirty="0" smtClean="0"/>
              <a:t> </a:t>
            </a:r>
            <a:r>
              <a:rPr lang="en-US" b="1" dirty="0" err="1"/>
              <a:t>yurta</a:t>
            </a:r>
            <a:r>
              <a:rPr lang="en-US" b="1" dirty="0"/>
              <a:t> </a:t>
            </a:r>
            <a:r>
              <a:rPr lang="en-US" b="1" dirty="0" smtClean="0"/>
              <a:t>(nomad’s tent) </a:t>
            </a:r>
            <a:endParaRPr lang="ru-RU" b="1" dirty="0"/>
          </a:p>
        </p:txBody>
      </p:sp>
      <p:pic>
        <p:nvPicPr>
          <p:cNvPr id="17412" name="Picture 4" descr="http://pngriver.com/wp-content/uploads/2017/11/animal-cow-free-PNG-transparent-background-images-free-download-clipart-pics-cattle-clipart-transparent-png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49069" cy="2738723"/>
          </a:xfrm>
          <a:prstGeom prst="rect">
            <a:avLst/>
          </a:prstGeom>
          <a:noFill/>
        </p:spPr>
      </p:pic>
      <p:pic>
        <p:nvPicPr>
          <p:cNvPr id="17414" name="Picture 6" descr="http://clipart-library.com/img1/14830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3962378" cy="3392786"/>
          </a:xfrm>
          <a:prstGeom prst="rect">
            <a:avLst/>
          </a:prstGeom>
          <a:noFill/>
        </p:spPr>
      </p:pic>
      <p:pic>
        <p:nvPicPr>
          <p:cNvPr id="17416" name="Picture 8" descr="https://openclipart.org/image/2400px/svg_to_png/245491/Shee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429000"/>
            <a:ext cx="3456384" cy="3169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84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Khakass</a:t>
            </a:r>
            <a:r>
              <a:rPr lang="en-US" b="1" dirty="0" smtClean="0"/>
              <a:t> culture</a:t>
            </a:r>
            <a:endParaRPr lang="ru-RU" b="1" dirty="0"/>
          </a:p>
        </p:txBody>
      </p:sp>
      <p:pic>
        <p:nvPicPr>
          <p:cNvPr id="5" name="Picture 4" descr="D:\Коренные народы края. Ethnic groups in Siberia\20180314_11322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1" t="15859" r="6293" b="11293"/>
          <a:stretch/>
        </p:blipFill>
        <p:spPr bwMode="auto">
          <a:xfrm rot="5400000">
            <a:off x="-147624" y="1235856"/>
            <a:ext cx="3396346" cy="2598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Коренные народы края. Ethnic groups in Siberia\20180314_113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8580" y="1301772"/>
            <a:ext cx="3720480" cy="279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3.bp.blogspot.com/-ZYj9WzrUPZk/WZXbQOczhjI/AAAAAAAAANs/oCP1zrtRjN4HJtkYa8abXFw8WZr7SAyZACLcBGAs/s320/11190005083_59d340ecef_c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/>
          <a:srcRect l="19056" t="16383" r="14094" b="20343"/>
          <a:stretch/>
        </p:blipFill>
        <p:spPr bwMode="auto">
          <a:xfrm>
            <a:off x="2483768" y="3284984"/>
            <a:ext cx="4176464" cy="264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Коренные народы края. Ethnic groups in Siberia\20180314_1133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0" t="13396" r="10433" b="20001"/>
          <a:stretch/>
        </p:blipFill>
        <p:spPr bwMode="auto">
          <a:xfrm>
            <a:off x="3203848" y="1052736"/>
            <a:ext cx="2683881" cy="1691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0212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from the </a:t>
            </a:r>
            <a:r>
              <a:rPr lang="en-US" dirty="0" err="1" smtClean="0"/>
              <a:t>Khakass</a:t>
            </a:r>
            <a:r>
              <a:rPr lang="en-US" dirty="0" smtClean="0"/>
              <a:t> National Museum of Local Lore and </a:t>
            </a:r>
          </a:p>
          <a:p>
            <a:pPr algn="ctr"/>
            <a:r>
              <a:rPr lang="en-US" dirty="0" smtClean="0"/>
              <a:t>the Krasnoyarsk Regional Museum of Local Lore 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80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Selkups</a:t>
            </a:r>
            <a:endParaRPr lang="ru-RU" dirty="0"/>
          </a:p>
        </p:txBody>
      </p:sp>
      <p:pic>
        <p:nvPicPr>
          <p:cNvPr id="5124" name="Picture 4" descr="D:\Коренные народы края. Ethnic groups in Siberia\20180314_112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65"/>
          <a:stretch>
            <a:fillRect/>
          </a:stretch>
        </p:blipFill>
        <p:spPr bwMode="auto">
          <a:xfrm rot="5400000">
            <a:off x="-144524" y="2024844"/>
            <a:ext cx="381642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Коренные народы края. Ethnic groups in Siberia\20180314_1119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77" t="6269"/>
          <a:stretch/>
        </p:blipFill>
        <p:spPr bwMode="auto">
          <a:xfrm>
            <a:off x="3203848" y="4077072"/>
            <a:ext cx="3343605" cy="2613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Коренные народы края. Ethnic groups in Siberia\20180314_112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8" r="20128"/>
          <a:stretch/>
        </p:blipFill>
        <p:spPr bwMode="auto">
          <a:xfrm rot="5400000">
            <a:off x="3718266" y="1618438"/>
            <a:ext cx="2116398" cy="2281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оренные народы края. Ethnic groups in Siberia\20180314_112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5" t="16794" b="11887"/>
          <a:stretch>
            <a:fillRect/>
          </a:stretch>
        </p:blipFill>
        <p:spPr bwMode="auto">
          <a:xfrm rot="5400000">
            <a:off x="6261112" y="1739888"/>
            <a:ext cx="295848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coloringpagesfortoddlers.com/wp-content/uploads/2016/10/deer-coloring-pages-03.jpeg"/>
          <p:cNvPicPr>
            <a:picLocks noChangeAspect="1" noChangeArrowheads="1"/>
          </p:cNvPicPr>
          <p:nvPr/>
        </p:nvPicPr>
        <p:blipFill>
          <a:blip r:embed="rId6" cstate="print"/>
          <a:srcRect l="5257" r="5366"/>
          <a:stretch>
            <a:fillRect/>
          </a:stretch>
        </p:blipFill>
        <p:spPr bwMode="auto">
          <a:xfrm>
            <a:off x="539552" y="836712"/>
            <a:ext cx="2970330" cy="3960440"/>
          </a:xfrm>
          <a:prstGeom prst="rect">
            <a:avLst/>
          </a:prstGeom>
          <a:noFill/>
        </p:spPr>
      </p:pic>
      <p:pic>
        <p:nvPicPr>
          <p:cNvPr id="15368" name="Picture 8" descr="http://www.boatportal.ru/sites/default/files/user/Image/225/KiJa021-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787016"/>
            <a:ext cx="3374951" cy="3070983"/>
          </a:xfrm>
          <a:prstGeom prst="rect">
            <a:avLst/>
          </a:prstGeom>
          <a:noFill/>
        </p:spPr>
      </p:pic>
      <p:pic>
        <p:nvPicPr>
          <p:cNvPr id="15370" name="Picture 10" descr="http://i024.radikal.ru/1212/52/8131a71edf5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1124744"/>
            <a:ext cx="3989705" cy="2776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3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Evenks</a:t>
            </a:r>
            <a:endParaRPr lang="ru-RU" dirty="0"/>
          </a:p>
        </p:txBody>
      </p:sp>
      <p:pic>
        <p:nvPicPr>
          <p:cNvPr id="8194" name="Picture 2" descr="D:\Коренные народы края. Ethnic groups in Siberia\20180314_1123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791" y="2277641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оренные народы края. Ethnic groups in Siberia\20180314_11224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775"/>
          <a:stretch/>
        </p:blipFill>
        <p:spPr bwMode="auto">
          <a:xfrm rot="5400000">
            <a:off x="4981909" y="2371019"/>
            <a:ext cx="3898701" cy="284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908630"/>
            <a:ext cx="408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Reconstruction of </a:t>
            </a:r>
            <a:r>
              <a:rPr lang="en-US" b="1" dirty="0" err="1" smtClean="0"/>
              <a:t>Evenk</a:t>
            </a:r>
            <a:r>
              <a:rPr lang="en-US" b="1" dirty="0" smtClean="0"/>
              <a:t> habitation (</a:t>
            </a:r>
            <a:r>
              <a:rPr lang="en-US" b="1" dirty="0" err="1" smtClean="0"/>
              <a:t>dyu</a:t>
            </a:r>
            <a:r>
              <a:rPr lang="en-US" b="1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15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Evenks</a:t>
            </a:r>
            <a:r>
              <a:rPr lang="en-US" b="1" dirty="0" smtClean="0"/>
              <a:t> culture</a:t>
            </a:r>
            <a:endParaRPr lang="ru-RU" b="1" dirty="0"/>
          </a:p>
        </p:txBody>
      </p:sp>
      <p:pic>
        <p:nvPicPr>
          <p:cNvPr id="6147" name="Picture 3" descr="D:\Коренные народы края. Ethnic groups in Siberia\20180314_1123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Коренные народы края. Ethnic groups in Siberia\20180314_1122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3239" y="2349649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vcvetu.ru/refs/7/6583/6583_html_704ada68.png"/>
          <p:cNvPicPr>
            <a:picLocks noChangeAspect="1" noChangeArrowheads="1"/>
          </p:cNvPicPr>
          <p:nvPr/>
        </p:nvPicPr>
        <p:blipFill>
          <a:blip r:embed="rId6" cstate="print"/>
          <a:srcRect r="13120"/>
          <a:stretch>
            <a:fillRect/>
          </a:stretch>
        </p:blipFill>
        <p:spPr bwMode="auto">
          <a:xfrm>
            <a:off x="251520" y="1772816"/>
            <a:ext cx="4104456" cy="4248472"/>
          </a:xfrm>
          <a:prstGeom prst="rect">
            <a:avLst/>
          </a:prstGeom>
          <a:noFill/>
        </p:spPr>
      </p:pic>
      <p:pic>
        <p:nvPicPr>
          <p:cNvPr id="13318" name="Picture 6" descr="http://coloringcrew.estaticos.net/coloring-book/painted/2011008/017e1b46b597e4aaa32caf279f650b8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844824"/>
            <a:ext cx="4427984" cy="4121095"/>
          </a:xfrm>
          <a:prstGeom prst="rect">
            <a:avLst/>
          </a:prstGeom>
          <a:noFill/>
        </p:spPr>
      </p:pic>
      <p:pic>
        <p:nvPicPr>
          <p:cNvPr id="13322" name="Picture 10" descr="http://www.hunt-dogs.ru/wp-content/uploads/2014/04/severnie-oleni-34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2852936"/>
            <a:ext cx="5715000" cy="3609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21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Purposes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taste of what listening to a university lecture is like</a:t>
            </a:r>
            <a:endParaRPr lang="ru-RU" sz="32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find out something about the ethnic groups in Krasnoyarsk region</a:t>
            </a:r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40964" name="Picture 4" descr="http://www.fiesta.city/uploads/slider_image/image/40268/v880_%D0%BB%D0%B5%D0%BA%D1%861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899592" y="3717032"/>
            <a:ext cx="3456384" cy="2262360"/>
          </a:xfrm>
          <a:prstGeom prst="rect">
            <a:avLst/>
          </a:prstGeom>
          <a:noFill/>
        </p:spPr>
      </p:pic>
      <p:pic>
        <p:nvPicPr>
          <p:cNvPr id="40966" name="Picture 6" descr="http://900igr.net/datas/geografija/Krasnojarskij-kraj/0002-002-Malochislennye-narody-Krasnojarskogo-kraja.jpg"/>
          <p:cNvPicPr>
            <a:picLocks noChangeAspect="1" noChangeArrowheads="1"/>
          </p:cNvPicPr>
          <p:nvPr/>
        </p:nvPicPr>
        <p:blipFill>
          <a:blip r:embed="rId3" cstate="print"/>
          <a:srcRect l="12200" t="23100" r="10626" b="3401"/>
          <a:stretch>
            <a:fillRect/>
          </a:stretch>
        </p:blipFill>
        <p:spPr bwMode="auto">
          <a:xfrm>
            <a:off x="4860032" y="3717032"/>
            <a:ext cx="3384376" cy="2417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627" y="13905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Nenets</a:t>
            </a:r>
            <a:r>
              <a:rPr lang="en-US" b="1" dirty="0" smtClean="0"/>
              <a:t>, </a:t>
            </a:r>
            <a:r>
              <a:rPr lang="en-US" b="1" dirty="0" err="1" smtClean="0"/>
              <a:t>Enets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9627" y="908720"/>
            <a:ext cx="8814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Nenets</a:t>
            </a:r>
            <a:r>
              <a:rPr lang="en-US" sz="2000" dirty="0" smtClean="0"/>
              <a:t> are the moat numerous people living in the North of Russian Federation who speak </a:t>
            </a:r>
            <a:r>
              <a:rPr lang="en-US" sz="2000" dirty="0" err="1" smtClean="0"/>
              <a:t>Samoyedie</a:t>
            </a:r>
            <a:r>
              <a:rPr lang="en-US" sz="2000" dirty="0" smtClean="0"/>
              <a:t> language (34 000 people)</a:t>
            </a:r>
            <a:endParaRPr lang="ru-RU" sz="2000" dirty="0"/>
          </a:p>
        </p:txBody>
      </p:sp>
      <p:pic>
        <p:nvPicPr>
          <p:cNvPr id="11267" name="Picture 3" descr="D:\Коренные народы края. Ethnic groups in Siberia\20180314_112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Коренные народы края. Ethnic groups in Siberia\20180314_1125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8200" y="2348706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4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ariafresa.net/newimages/birch-clipart-long-tree-11.jpg"/>
          <p:cNvPicPr>
            <a:picLocks noChangeAspect="1" noChangeArrowheads="1"/>
          </p:cNvPicPr>
          <p:nvPr/>
        </p:nvPicPr>
        <p:blipFill>
          <a:blip r:embed="rId2" cstate="print"/>
          <a:srcRect l="84941" r="7367"/>
          <a:stretch>
            <a:fillRect/>
          </a:stretch>
        </p:blipFill>
        <p:spPr bwMode="auto">
          <a:xfrm>
            <a:off x="-180528" y="0"/>
            <a:ext cx="1008112" cy="45091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264696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Nenets</a:t>
            </a:r>
            <a:r>
              <a:rPr lang="en-US" b="1" dirty="0" smtClean="0"/>
              <a:t> and </a:t>
            </a:r>
            <a:r>
              <a:rPr lang="en-US" b="1" dirty="0" err="1" smtClean="0"/>
              <a:t>Enets</a:t>
            </a:r>
            <a:r>
              <a:rPr lang="en-US" b="1" dirty="0" smtClean="0"/>
              <a:t> </a:t>
            </a:r>
            <a:r>
              <a:rPr lang="en-US" b="1" dirty="0"/>
              <a:t>economic</a:t>
            </a:r>
            <a:r>
              <a:rPr lang="en-US" b="1" dirty="0" smtClean="0"/>
              <a:t> </a:t>
            </a:r>
            <a:endParaRPr lang="ru-RU" b="1" dirty="0"/>
          </a:p>
        </p:txBody>
      </p:sp>
      <p:pic>
        <p:nvPicPr>
          <p:cNvPr id="12290" name="Picture 2" descr="D:\Коренные народы края. Ethnic groups in Siberia\20180314_11253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699" b="14241"/>
          <a:stretch/>
        </p:blipFill>
        <p:spPr bwMode="auto">
          <a:xfrm rot="5400000">
            <a:off x="529325" y="1422967"/>
            <a:ext cx="369286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Коренные народы края. Ethnic groups in Siberia\20180314_11254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2" t="16858" r="24618" b="19890"/>
          <a:stretch/>
        </p:blipFill>
        <p:spPr bwMode="auto">
          <a:xfrm>
            <a:off x="5353451" y="1052736"/>
            <a:ext cx="2756487" cy="22322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Коренные народы края. Ethnic groups in Siberia\20180314_1125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3" t="4232" r="6871"/>
          <a:stretch/>
        </p:blipFill>
        <p:spPr bwMode="auto">
          <a:xfrm>
            <a:off x="4902768" y="3592524"/>
            <a:ext cx="3713388" cy="3000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953327"/>
            <a:ext cx="48486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Deer farming, hunting and fishing were the principle of the </a:t>
            </a:r>
            <a:r>
              <a:rPr lang="en-US" sz="2000" b="1" dirty="0" err="1" smtClean="0"/>
              <a:t>Nenets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Enets</a:t>
            </a:r>
            <a:r>
              <a:rPr lang="en-US" sz="2000" b="1" dirty="0" smtClean="0"/>
              <a:t> existence.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70 – 100 deer heads herd provided the family with all the necessary things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3131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Dolgans</a:t>
            </a:r>
            <a:r>
              <a:rPr lang="en-US" b="1" dirty="0" smtClean="0"/>
              <a:t> </a:t>
            </a:r>
            <a:endParaRPr lang="ru-RU" b="1" dirty="0"/>
          </a:p>
        </p:txBody>
      </p:sp>
      <p:pic>
        <p:nvPicPr>
          <p:cNvPr id="2050" name="Picture 2" descr="E:\Коренные народы края. Ethnic groups in Siberia\20180314_1129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9519" y="1691807"/>
            <a:ext cx="3960440" cy="297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E:\Коренные народы края. Ethnic groups in Siberia\20180314_113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83801" y="3705031"/>
            <a:ext cx="336037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" descr="E:\Коренные народы края. Ethnic groups in Siberia\16a24818-3937-4744-b435-7ce18b19e17a_800x6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4038600" cy="2690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8718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Kets</a:t>
            </a:r>
            <a:r>
              <a:rPr lang="en-US" b="1" dirty="0" smtClean="0"/>
              <a:t> </a:t>
            </a:r>
            <a:endParaRPr lang="ru-RU" b="1" dirty="0"/>
          </a:p>
        </p:txBody>
      </p:sp>
      <p:pic>
        <p:nvPicPr>
          <p:cNvPr id="6" name="Picture 2" descr="https://sun9-1.userapi.com/c834401/v834401624/f5637/NU9jkclau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485" t="3182" r="13025" b="6131"/>
          <a:stretch>
            <a:fillRect/>
          </a:stretch>
        </p:blipFill>
        <p:spPr bwMode="auto">
          <a:xfrm>
            <a:off x="395536" y="891205"/>
            <a:ext cx="3096344" cy="4770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https://pp.userapi.com/c841228/v841228624/79e6e/QG8Bx_q70M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312368" cy="4416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https://pp.userapi.com/c845216/v845216624/b789/d3D0uM3JO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149080"/>
            <a:ext cx="3199781" cy="239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32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Shamans and shamanism of the folks living in </a:t>
            </a:r>
            <a:r>
              <a:rPr lang="en-US" sz="3600" b="1" dirty="0" smtClean="0"/>
              <a:t>Krasnoyarsk </a:t>
            </a:r>
            <a:r>
              <a:rPr lang="en-US" sz="3600" b="1" dirty="0"/>
              <a:t>region</a:t>
            </a:r>
            <a:endParaRPr lang="ru-RU" sz="3600" b="1" dirty="0"/>
          </a:p>
        </p:txBody>
      </p:sp>
      <p:pic>
        <p:nvPicPr>
          <p:cNvPr id="22530" name="Picture 2" descr="E:\Коренные народы края. Ethnic groups in Siberia\20180314_111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03461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hamanism is a form of religion and worship, whish main idea is belief in necessity of existence of particular mediators between human groups and spirits</a:t>
            </a:r>
            <a:endParaRPr lang="ru-RU" sz="2800" dirty="0"/>
          </a:p>
        </p:txBody>
      </p:sp>
      <p:pic>
        <p:nvPicPr>
          <p:cNvPr id="3075" name="Picture 3" descr="D:\Коренные народы края. Ethnic groups in Siberia\20180314_1117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217" y="2204865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5499638"/>
            <a:ext cx="1759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Khakass</a:t>
            </a:r>
            <a:r>
              <a:rPr lang="en-US" b="1" dirty="0" smtClean="0"/>
              <a:t> shaman</a:t>
            </a:r>
            <a:endParaRPr lang="ru-RU" b="1" dirty="0"/>
          </a:p>
        </p:txBody>
      </p:sp>
      <p:pic>
        <p:nvPicPr>
          <p:cNvPr id="3076" name="Picture 4" descr="D:\Коренные народы края. Ethnic groups in Siberia\20180314_11172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45" r="9089"/>
          <a:stretch/>
        </p:blipFill>
        <p:spPr bwMode="auto">
          <a:xfrm rot="5400000">
            <a:off x="5726738" y="2446605"/>
            <a:ext cx="3535114" cy="257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647548" y="5684304"/>
            <a:ext cx="1626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Selkup</a:t>
            </a:r>
            <a:r>
              <a:rPr lang="en-US" b="1" dirty="0" smtClean="0"/>
              <a:t> shaman</a:t>
            </a:r>
            <a:endParaRPr lang="ru-RU" b="1" dirty="0"/>
          </a:p>
        </p:txBody>
      </p:sp>
      <p:pic>
        <p:nvPicPr>
          <p:cNvPr id="3077" name="Picture 5" descr="D:\Коренные народы края. Ethnic groups in Siberia\20180314_1117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91" b="13522"/>
          <a:stretch/>
        </p:blipFill>
        <p:spPr bwMode="auto">
          <a:xfrm rot="5400000">
            <a:off x="2798647" y="2801730"/>
            <a:ext cx="3614202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93046" y="6053636"/>
            <a:ext cx="165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Dolgan</a:t>
            </a:r>
            <a:r>
              <a:rPr lang="en-US" b="1" dirty="0" smtClean="0"/>
              <a:t> shaman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104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n-US" b="1" dirty="0" smtClean="0"/>
              <a:t>Shaman </a:t>
            </a:r>
            <a:r>
              <a:rPr lang="en-US" b="1" dirty="0" err="1" smtClean="0"/>
              <a:t>tabrets</a:t>
            </a:r>
            <a:endParaRPr lang="ru-RU" dirty="0"/>
          </a:p>
        </p:txBody>
      </p:sp>
      <p:pic>
        <p:nvPicPr>
          <p:cNvPr id="4098" name="Picture 2" descr="D:\Коренные народы края. Ethnic groups in Siberia\20180314_11150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1" t="7200" r="19853" b="55452"/>
          <a:stretch/>
        </p:blipFill>
        <p:spPr bwMode="auto">
          <a:xfrm>
            <a:off x="3563887" y="1340768"/>
            <a:ext cx="529111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340768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Tabret</a:t>
            </a:r>
            <a:r>
              <a:rPr lang="en-US" sz="2000" dirty="0" smtClean="0"/>
              <a:t> is a special musical  instrument, which was, like all the other shamanistic attributes, considered to be sacramental, was an obligatory attribute for shamans</a:t>
            </a:r>
          </a:p>
        </p:txBody>
      </p:sp>
      <p:sp>
        <p:nvSpPr>
          <p:cNvPr id="7" name="Овал 6"/>
          <p:cNvSpPr/>
          <p:nvPr/>
        </p:nvSpPr>
        <p:spPr>
          <a:xfrm>
            <a:off x="5816915" y="3966598"/>
            <a:ext cx="2880320" cy="23762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D:\Коренные народы края. Ethnic groups in Siberia\20180314_11150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30" t="55811" r="22363" b="7010"/>
          <a:stretch/>
        </p:blipFill>
        <p:spPr bwMode="auto">
          <a:xfrm>
            <a:off x="395537" y="4002803"/>
            <a:ext cx="5291974" cy="242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Коренные народы края. Ethnic groups in Siberia\20180314_1115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57" t="47934" r="76757" b="35739"/>
          <a:stretch/>
        </p:blipFill>
        <p:spPr bwMode="auto">
          <a:xfrm>
            <a:off x="5816915" y="4107450"/>
            <a:ext cx="2880320" cy="2094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12160" y="4339121"/>
            <a:ext cx="25202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/>
              <a:t>Tabret</a:t>
            </a:r>
            <a:r>
              <a:rPr lang="en-US" sz="2200" b="1" dirty="0"/>
              <a:t> served as a representation </a:t>
            </a:r>
            <a:r>
              <a:rPr lang="en-US" sz="2200" b="1" dirty="0" smtClean="0"/>
              <a:t>of </a:t>
            </a:r>
            <a:r>
              <a:rPr lang="en-US" sz="2200" b="1" dirty="0"/>
              <a:t>the artistic culture of the people it was used </a:t>
            </a:r>
            <a:r>
              <a:rPr lang="en-US" sz="2200" b="1" dirty="0" smtClean="0"/>
              <a:t>by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2939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Thank you for your attention</a:t>
            </a:r>
            <a:r>
              <a:rPr lang="ru-RU" b="1" dirty="0" smtClean="0">
                <a:solidFill>
                  <a:srgbClr val="002060"/>
                </a:solidFill>
              </a:rPr>
              <a:t>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6" descr="E:\Коренные народы края. Ethnic groups in Siberia\9dc480ae3b3d1d57435e9922595610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923112" cy="3894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7/837052/slide_16.jpg"/>
          <p:cNvPicPr>
            <a:picLocks noChangeAspect="1" noChangeArrowheads="1"/>
          </p:cNvPicPr>
          <p:nvPr/>
        </p:nvPicPr>
        <p:blipFill>
          <a:blip r:embed="rId2" cstate="print"/>
          <a:srcRect l="62860" t="23750" r="6289" b="12201"/>
          <a:stretch>
            <a:fillRect/>
          </a:stretch>
        </p:blipFill>
        <p:spPr bwMode="auto">
          <a:xfrm>
            <a:off x="7092280" y="3663463"/>
            <a:ext cx="2051720" cy="31945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Plan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7643192" cy="45259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1. Definition of ETHNIC GROUP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2. South and north aboriginals of Siberia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3. Culture, customs and religion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b="1" dirty="0" smtClean="0">
                <a:solidFill>
                  <a:srgbClr val="002060"/>
                </a:solidFill>
              </a:rPr>
              <a:t>. Shamans and shamanism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2276872"/>
            <a:ext cx="6923112" cy="33452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7200" b="1" dirty="0" smtClean="0"/>
              <a:t>What is ethnos?</a:t>
            </a:r>
            <a:endParaRPr lang="ru-RU" sz="7200" b="1" dirty="0" smtClean="0"/>
          </a:p>
          <a:p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67544" y="2708920"/>
            <a:ext cx="2664296" cy="37444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ds04.infourok.ru/uploads/ex/0f53/0007b072-14dcedb7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7249" r="46063"/>
          <a:stretch>
            <a:fillRect/>
          </a:stretch>
        </p:blipFill>
        <p:spPr bwMode="auto">
          <a:xfrm>
            <a:off x="3635896" y="3140968"/>
            <a:ext cx="4506472" cy="3305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dirty="0" smtClean="0"/>
              <a:t>Ethnos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r>
              <a:rPr lang="en-US" dirty="0" smtClean="0"/>
              <a:t>Cultural Anthropology. A population group regarded as having a common descent, or having a common national or cultural tradition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420888"/>
            <a:ext cx="37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https://en.oxforddictionaries.com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708920"/>
            <a:ext cx="26642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Genesis</a:t>
            </a:r>
          </a:p>
          <a:p>
            <a:pPr algn="ctr"/>
            <a:r>
              <a:rPr lang="en-US" sz="2800" b="1" dirty="0" smtClean="0"/>
              <a:t>Language</a:t>
            </a:r>
          </a:p>
          <a:p>
            <a:pPr algn="ctr"/>
            <a:r>
              <a:rPr lang="en-US" sz="2800" b="1" dirty="0" smtClean="0"/>
              <a:t>Culture</a:t>
            </a:r>
          </a:p>
          <a:p>
            <a:pPr algn="ctr"/>
            <a:r>
              <a:rPr lang="en-US" sz="2800" b="1" dirty="0" smtClean="0"/>
              <a:t>Economy</a:t>
            </a:r>
          </a:p>
          <a:p>
            <a:pPr algn="ctr"/>
            <a:r>
              <a:rPr lang="en-US" sz="2800" b="1" dirty="0" smtClean="0"/>
              <a:t>Territory</a:t>
            </a:r>
          </a:p>
          <a:p>
            <a:pPr algn="ctr"/>
            <a:r>
              <a:rPr lang="en-US" sz="2800" b="1" dirty="0" smtClean="0"/>
              <a:t>Consciousness</a:t>
            </a:r>
          </a:p>
          <a:p>
            <a:pPr algn="ctr"/>
            <a:r>
              <a:rPr lang="en-US" sz="2800" b="1" dirty="0" smtClean="0"/>
              <a:t>Appearance</a:t>
            </a:r>
          </a:p>
          <a:p>
            <a:pPr algn="ctr"/>
            <a:r>
              <a:rPr lang="en-US" sz="2800" b="1" dirty="0" smtClean="0"/>
              <a:t>Mindset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Siberia is </a:t>
            </a:r>
            <a:r>
              <a:rPr lang="en-US" sz="4800" b="1" dirty="0" smtClean="0">
                <a:solidFill>
                  <a:srgbClr val="C00000"/>
                </a:solidFill>
              </a:rPr>
              <a:t>a </a:t>
            </a:r>
            <a:r>
              <a:rPr lang="en-US" sz="4800" b="1" dirty="0">
                <a:solidFill>
                  <a:srgbClr val="C00000"/>
                </a:solidFill>
              </a:rPr>
              <a:t>multinational region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9" name="Picture 1" descr="E:\2069224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37952" cy="48244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39952" y="1484784"/>
            <a:ext cx="1015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Yakuts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3861048"/>
            <a:ext cx="1200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Dolgans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3861048"/>
            <a:ext cx="1059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Evenks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00192" y="3861048"/>
            <a:ext cx="914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Evens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35696" y="1484784"/>
            <a:ext cx="1311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Chukchis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1484784"/>
            <a:ext cx="124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Yukagirs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b="1" dirty="0" smtClean="0"/>
              <a:t>Ethnic groups in Russia</a:t>
            </a:r>
            <a:endParaRPr lang="ru-RU" b="1" dirty="0"/>
          </a:p>
        </p:txBody>
      </p:sp>
      <p:pic>
        <p:nvPicPr>
          <p:cNvPr id="4" name="Ethnic groups in Russi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268760"/>
            <a:ext cx="7056784" cy="529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people in Siberia</a:t>
            </a:r>
            <a:endParaRPr lang="ru-RU" b="1" dirty="0"/>
          </a:p>
        </p:txBody>
      </p:sp>
      <p:pic>
        <p:nvPicPr>
          <p:cNvPr id="4098" name="Picture 2" descr="E:\Коренные народы края. Ethnic groups in Siberia\20180314_11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5814" t="16589" r="15431" b="7043"/>
          <a:stretch>
            <a:fillRect/>
          </a:stretch>
        </p:blipFill>
        <p:spPr bwMode="auto">
          <a:xfrm rot="5400000">
            <a:off x="2744798" y="2519898"/>
            <a:ext cx="336637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E:\Коренные народы края. Ethnic groups in Siberia\20180314_110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10107" y="1886837"/>
            <a:ext cx="3216424" cy="2412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707904" y="5632896"/>
            <a:ext cx="1722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Stone </a:t>
            </a:r>
            <a:r>
              <a:rPr lang="en-US" sz="2000" b="1" dirty="0" err="1" smtClean="0"/>
              <a:t>strickles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6288613"/>
            <a:ext cx="479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Krasnoyarsk Regional Museum of Local Lore </a:t>
            </a:r>
            <a:endParaRPr lang="ru-RU" sz="2000" dirty="0"/>
          </a:p>
        </p:txBody>
      </p:sp>
      <p:pic>
        <p:nvPicPr>
          <p:cNvPr id="4100" name="Picture 4" descr="E:\Коренные народы края. Ethnic groups in Siberia\20180314_11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11529" y="1919841"/>
            <a:ext cx="3480453" cy="2610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48680"/>
            <a:ext cx="8964488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Bronze boiler of </a:t>
            </a:r>
            <a:r>
              <a:rPr lang="en-US" sz="3600" b="1" dirty="0" err="1" smtClean="0"/>
              <a:t>Tagarskaya</a:t>
            </a:r>
            <a:r>
              <a:rPr lang="en-US" sz="3600" b="1" dirty="0" smtClean="0"/>
              <a:t> culture. </a:t>
            </a:r>
            <a:br>
              <a:rPr lang="en-US" sz="3600" b="1" dirty="0" smtClean="0"/>
            </a:br>
            <a:r>
              <a:rPr lang="en-US" sz="3600" b="1" dirty="0" smtClean="0"/>
              <a:t>VII – III B.C.</a:t>
            </a:r>
            <a:endParaRPr lang="ru-RU" sz="3600" b="1" dirty="0"/>
          </a:p>
        </p:txBody>
      </p:sp>
      <p:pic>
        <p:nvPicPr>
          <p:cNvPr id="21506" name="Picture 2" descr="E:\Коренные народы края. Ethnic groups in Siberia\20180314_1111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7812"/>
          <a:stretch/>
        </p:blipFill>
        <p:spPr bwMode="auto">
          <a:xfrm rot="5400000">
            <a:off x="2612934" y="1958593"/>
            <a:ext cx="4248472" cy="3876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339752" y="6288613"/>
            <a:ext cx="479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Krasnoyarsk Regional Museum of Local Lore 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171" y="2636912"/>
            <a:ext cx="26066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was found in </a:t>
            </a:r>
            <a:r>
              <a:rPr lang="en-US" sz="2800" dirty="0" err="1"/>
              <a:t>Novoselovsky</a:t>
            </a:r>
            <a:r>
              <a:rPr lang="en-US" sz="2800" dirty="0"/>
              <a:t> region near </a:t>
            </a:r>
            <a:r>
              <a:rPr lang="en-US" sz="2800" dirty="0" err="1"/>
              <a:t>Bolshaya</a:t>
            </a:r>
            <a:r>
              <a:rPr lang="en-US" sz="2800" dirty="0"/>
              <a:t> </a:t>
            </a:r>
            <a:r>
              <a:rPr lang="en-US" sz="2800" dirty="0" err="1"/>
              <a:t>Tes</a:t>
            </a:r>
            <a:r>
              <a:rPr lang="en-US" sz="2800" dirty="0"/>
              <a:t> village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438</Words>
  <Application>Microsoft Office PowerPoint</Application>
  <PresentationFormat>Экран (4:3)</PresentationFormat>
  <Paragraphs>89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Ethnic groups in Siberia</vt:lpstr>
      <vt:lpstr>Purposes </vt:lpstr>
      <vt:lpstr>Plan </vt:lpstr>
      <vt:lpstr>Слайд 4</vt:lpstr>
      <vt:lpstr>Ethnos</vt:lpstr>
      <vt:lpstr>Siberia is a multinational region</vt:lpstr>
      <vt:lpstr>Ethnic groups in Russia</vt:lpstr>
      <vt:lpstr>First people in Siberia</vt:lpstr>
      <vt:lpstr>Bronze boiler of Tagarskaya culture.  VII – III B.C.</vt:lpstr>
      <vt:lpstr>from the Minusinsk Local History Museum named  after Nikolay Martianov and the Krasnoyarsk Regional Museum of Local Lore </vt:lpstr>
      <vt:lpstr>Have you ever been to Krasnoyarsk Regional Museum of Local Lore?</vt:lpstr>
      <vt:lpstr>Map of  aboriginals of Krasnoyarsk region  </vt:lpstr>
      <vt:lpstr>Language characteristic </vt:lpstr>
      <vt:lpstr>Do you know names of the national dwellings?</vt:lpstr>
      <vt:lpstr>Khakass</vt:lpstr>
      <vt:lpstr>Khakass culture</vt:lpstr>
      <vt:lpstr>Selkups</vt:lpstr>
      <vt:lpstr>Evenks</vt:lpstr>
      <vt:lpstr>Evenks culture</vt:lpstr>
      <vt:lpstr>Nenets, Enets</vt:lpstr>
      <vt:lpstr>Nenets and Enets economic </vt:lpstr>
      <vt:lpstr>Dolgans </vt:lpstr>
      <vt:lpstr>Kets </vt:lpstr>
      <vt:lpstr>Shamans and shamanism of the folks living in Krasnoyarsk region</vt:lpstr>
      <vt:lpstr>Shamanism is a form of religion and worship, whish main idea is belief in necessity of existence of particular mediators between human groups and spirits</vt:lpstr>
      <vt:lpstr>Shaman tabrets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Ethnic groups of Siberia</dc:title>
  <dc:creator>Всё будет на экзамен</dc:creator>
  <cp:lastModifiedBy>RePack by Diakov</cp:lastModifiedBy>
  <cp:revision>128</cp:revision>
  <dcterms:created xsi:type="dcterms:W3CDTF">2018-03-11T15:30:59Z</dcterms:created>
  <dcterms:modified xsi:type="dcterms:W3CDTF">2018-05-03T16:06:03Z</dcterms:modified>
</cp:coreProperties>
</file>