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B0FA66"/>
    <a:srgbClr val="BBFD63"/>
    <a:srgbClr val="C6F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7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05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792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66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0091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9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489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5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34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7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8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4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98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7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DE9A8-746C-42EA-ADAB-EFC81D4F75A2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EE674A-1313-42B9-ACD9-9AEEEDCBF1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55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B0FA66"/>
          </a:solidFill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Психология здоровья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rgbClr val="B0FA66"/>
          </a:solidFill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Барканова</a:t>
            </a:r>
            <a:r>
              <a:rPr lang="ru-RU" b="1" dirty="0" smtClean="0">
                <a:solidFill>
                  <a:schemeClr val="tx1"/>
                </a:solidFill>
              </a:rPr>
              <a:t> О.В., </a:t>
            </a:r>
            <a:r>
              <a:rPr lang="ru-RU" b="1" dirty="0" err="1" smtClean="0">
                <a:solidFill>
                  <a:schemeClr val="tx1"/>
                </a:solidFill>
              </a:rPr>
              <a:t>к.псх.н</a:t>
            </a:r>
            <a:r>
              <a:rPr lang="ru-RU" b="1" dirty="0" smtClean="0">
                <a:solidFill>
                  <a:schemeClr val="tx1"/>
                </a:solidFill>
              </a:rPr>
              <a:t>., доцент кафедры психологии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ИППО КГПУ им. В.П. Астафьева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58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0185"/>
          </a:xfrm>
        </p:spPr>
        <p:txBody>
          <a:bodyPr/>
          <a:lstStyle/>
          <a:p>
            <a:pPr algn="ctr"/>
            <a:r>
              <a:rPr lang="ru-RU" b="1" dirty="0" smtClean="0"/>
              <a:t>Факторы, влияющие </a:t>
            </a:r>
            <a:r>
              <a:rPr lang="ru-RU" b="1" dirty="0"/>
              <a:t>на здоровье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76413"/>
            <a:ext cx="4184035" cy="50628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Внешние: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биологические (пол</a:t>
            </a:r>
            <a:r>
              <a:rPr lang="ru-RU" dirty="0">
                <a:solidFill>
                  <a:schemeClr val="tx1"/>
                </a:solidFill>
              </a:rPr>
              <a:t>, возраст, конституция, </a:t>
            </a:r>
            <a:r>
              <a:rPr lang="ru-RU" dirty="0" smtClean="0">
                <a:solidFill>
                  <a:schemeClr val="tx1"/>
                </a:solidFill>
              </a:rPr>
              <a:t>наследственность);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природные (климатические</a:t>
            </a:r>
            <a:r>
              <a:rPr lang="ru-RU" dirty="0">
                <a:solidFill>
                  <a:schemeClr val="tx1"/>
                </a:solidFill>
              </a:rPr>
              <a:t>, геофизические, экологические и др</a:t>
            </a:r>
            <a:r>
              <a:rPr lang="ru-RU" dirty="0" smtClean="0">
                <a:solidFill>
                  <a:schemeClr val="tx1"/>
                </a:solidFill>
              </a:rPr>
              <a:t>.);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социальные </a:t>
            </a:r>
            <a:r>
              <a:rPr lang="ru-RU" dirty="0">
                <a:solidFill>
                  <a:schemeClr val="tx1"/>
                </a:solidFill>
              </a:rPr>
              <a:t>и социально-экономические </a:t>
            </a:r>
            <a:r>
              <a:rPr lang="ru-RU" dirty="0" smtClean="0">
                <a:solidFill>
                  <a:schemeClr val="tx1"/>
                </a:solidFill>
              </a:rPr>
              <a:t>(законодательство </a:t>
            </a:r>
            <a:r>
              <a:rPr lang="ru-RU" dirty="0">
                <a:solidFill>
                  <a:schemeClr val="tx1"/>
                </a:solidFill>
              </a:rPr>
              <a:t>об охране здоровья граждан, условия труда, быта, отдыха, питания, миграционные процессы, уровень образования, культуры и др</a:t>
            </a:r>
            <a:r>
              <a:rPr lang="ru-RU" dirty="0" smtClean="0">
                <a:solidFill>
                  <a:schemeClr val="tx1"/>
                </a:solidFill>
              </a:rPr>
              <a:t>.);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медицинские (уровень </a:t>
            </a:r>
            <a:r>
              <a:rPr lang="ru-RU" dirty="0">
                <a:solidFill>
                  <a:schemeClr val="tx1"/>
                </a:solidFill>
              </a:rPr>
              <a:t>развития медицины и </a:t>
            </a:r>
            <a:r>
              <a:rPr lang="ru-RU" dirty="0" smtClean="0">
                <a:solidFill>
                  <a:schemeClr val="tx1"/>
                </a:solidFill>
              </a:rPr>
              <a:t>здравоохранения).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376413"/>
            <a:ext cx="4184034" cy="506288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Внутренние (элементы культуры человека):</a:t>
            </a: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культура питания</a:t>
            </a:r>
            <a:r>
              <a:rPr lang="ru-RU" dirty="0">
                <a:solidFill>
                  <a:schemeClr val="tx1"/>
                </a:solidFill>
              </a:rPr>
              <a:t>;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культура </a:t>
            </a:r>
            <a:r>
              <a:rPr lang="ru-RU" dirty="0">
                <a:solidFill>
                  <a:schemeClr val="tx1"/>
                </a:solidFill>
              </a:rPr>
              <a:t>проживания (поддержание жилья в соответствующих условиях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культура </a:t>
            </a:r>
            <a:r>
              <a:rPr lang="ru-RU" dirty="0">
                <a:solidFill>
                  <a:schemeClr val="tx1"/>
                </a:solidFill>
              </a:rPr>
              <a:t>организации досуга (отдыха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гигиеническая </a:t>
            </a:r>
            <a:r>
              <a:rPr lang="ru-RU" dirty="0">
                <a:solidFill>
                  <a:schemeClr val="tx1"/>
                </a:solidFill>
              </a:rPr>
              <a:t>(медицинская) </a:t>
            </a:r>
            <a:r>
              <a:rPr lang="ru-RU" dirty="0" smtClean="0">
                <a:solidFill>
                  <a:schemeClr val="tx1"/>
                </a:solidFill>
              </a:rPr>
              <a:t>культура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5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710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Группы </a:t>
            </a:r>
            <a:r>
              <a:rPr lang="ru-RU" b="1" dirty="0"/>
              <a:t>факторов, влияющих на </a:t>
            </a:r>
            <a:r>
              <a:rPr lang="ru-RU" b="1" dirty="0" smtClean="0"/>
              <a:t>здоровье, по </a:t>
            </a:r>
            <a:r>
              <a:rPr lang="ru-RU" b="1" dirty="0"/>
              <a:t>Г.С. </a:t>
            </a:r>
            <a:r>
              <a:rPr lang="ru-RU" b="1" dirty="0" smtClean="0"/>
              <a:t>Никифорову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6295"/>
            <a:ext cx="8596668" cy="501476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Предшествующие: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факторы, предрасполагающие к здоровью или болезни;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поведенческие </a:t>
            </a:r>
            <a:r>
              <a:rPr lang="ru-RU" dirty="0">
                <a:solidFill>
                  <a:schemeClr val="tx1"/>
                </a:solidFill>
              </a:rPr>
              <a:t>паттерны; факторы поведения типа A (</a:t>
            </a:r>
            <a:r>
              <a:rPr lang="ru-RU" dirty="0" err="1">
                <a:solidFill>
                  <a:schemeClr val="tx1"/>
                </a:solidFill>
              </a:rPr>
              <a:t>амбициозность</a:t>
            </a:r>
            <a:r>
              <a:rPr lang="ru-RU" dirty="0">
                <a:solidFill>
                  <a:schemeClr val="tx1"/>
                </a:solidFill>
              </a:rPr>
              <a:t>, агрессивность, компетентность, раздражительность, мышечное напряжение, убыстренный тип деятельности; высокий риск сердечно-сосудистых заболеваний) и B (противоположный стиль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поддерживающие </a:t>
            </a:r>
            <a:r>
              <a:rPr lang="ru-RU" dirty="0">
                <a:solidFill>
                  <a:schemeClr val="tx1"/>
                </a:solidFill>
              </a:rPr>
              <a:t>диспозиции (оптимизм, пессимизм и др</a:t>
            </a:r>
            <a:r>
              <a:rPr lang="ru-RU" dirty="0" smtClean="0">
                <a:solidFill>
                  <a:schemeClr val="tx1"/>
                </a:solidFill>
              </a:rPr>
              <a:t>.);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эмоциональные </a:t>
            </a:r>
            <a:r>
              <a:rPr lang="ru-RU" dirty="0">
                <a:solidFill>
                  <a:schemeClr val="tx1"/>
                </a:solidFill>
              </a:rPr>
              <a:t>паттерны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алекситимия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>
                <a:solidFill>
                  <a:schemeClr val="tx1"/>
                </a:solidFill>
              </a:rPr>
              <a:t>др</a:t>
            </a:r>
            <a:r>
              <a:rPr lang="ru-RU" dirty="0" smtClean="0">
                <a:solidFill>
                  <a:schemeClr val="tx1"/>
                </a:solidFill>
              </a:rPr>
              <a:t>.);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когнитивные </a:t>
            </a:r>
            <a:r>
              <a:rPr lang="ru-RU" dirty="0">
                <a:solidFill>
                  <a:schemeClr val="tx1"/>
                </a:solidFill>
              </a:rPr>
              <a:t>факторы (представления о здоровье и болезни, о норме, установки, ценности, самооценка здоровья и т.п</a:t>
            </a:r>
            <a:r>
              <a:rPr lang="ru-RU" dirty="0" smtClean="0">
                <a:solidFill>
                  <a:schemeClr val="tx1"/>
                </a:solidFill>
              </a:rPr>
              <a:t>.);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факторы </a:t>
            </a:r>
            <a:r>
              <a:rPr lang="ru-RU" dirty="0">
                <a:solidFill>
                  <a:schemeClr val="tx1"/>
                </a:solidFill>
              </a:rPr>
              <a:t>социальной среды (социальная поддержка, семья, профессиональное окружение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демографические </a:t>
            </a:r>
            <a:r>
              <a:rPr lang="ru-RU" dirty="0">
                <a:solidFill>
                  <a:schemeClr val="tx1"/>
                </a:solidFill>
              </a:rPr>
              <a:t>факторы (фактор пола, индивидуальные </a:t>
            </a:r>
            <a:r>
              <a:rPr lang="ru-RU" dirty="0" err="1" smtClean="0">
                <a:solidFill>
                  <a:schemeClr val="tx1"/>
                </a:solidFill>
              </a:rPr>
              <a:t>копинг</a:t>
            </a:r>
            <a:r>
              <a:rPr lang="ru-RU" dirty="0" smtClean="0">
                <a:solidFill>
                  <a:schemeClr val="tx1"/>
                </a:solidFill>
              </a:rPr>
              <a:t>-стратегии</a:t>
            </a:r>
            <a:r>
              <a:rPr lang="ru-RU" dirty="0">
                <a:solidFill>
                  <a:schemeClr val="tx1"/>
                </a:solidFill>
              </a:rPr>
              <a:t>, этнические группы, социальные классы).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Передающие: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совладание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 </a:t>
            </a:r>
            <a:r>
              <a:rPr lang="ru-RU" dirty="0" err="1">
                <a:solidFill>
                  <a:schemeClr val="tx1"/>
                </a:solidFill>
              </a:rPr>
              <a:t>разноуровневыми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проблемами;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употребление </a:t>
            </a:r>
            <a:r>
              <a:rPr lang="ru-RU" dirty="0">
                <a:solidFill>
                  <a:schemeClr val="tx1"/>
                </a:solidFill>
              </a:rPr>
              <a:t>веществ и злоупотребление ими (алкоголь, никотин, пищевые расстройства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виды </a:t>
            </a:r>
            <a:r>
              <a:rPr lang="ru-RU" dirty="0">
                <a:solidFill>
                  <a:schemeClr val="tx1"/>
                </a:solidFill>
              </a:rPr>
              <a:t>поведения, способствующие здоровью (выбор экологической среды, физическая активность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соблюдение правил ЗОЖ.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err="1" smtClean="0">
                <a:solidFill>
                  <a:schemeClr val="tx1"/>
                </a:solidFill>
              </a:rPr>
              <a:t>Мотиваторы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стрессоры;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существование </a:t>
            </a:r>
            <a:r>
              <a:rPr lang="ru-RU" dirty="0">
                <a:solidFill>
                  <a:schemeClr val="tx1"/>
                </a:solidFill>
              </a:rPr>
              <a:t>в болезни (процессы адаптации к острым эпизодам болезни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2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pPr algn="ctr"/>
            <a:r>
              <a:rPr lang="ru-RU" b="1" dirty="0" smtClean="0"/>
              <a:t>Отношение </a:t>
            </a:r>
            <a:r>
              <a:rPr lang="ru-RU" b="1" dirty="0"/>
              <a:t>к </a:t>
            </a:r>
            <a:r>
              <a:rPr lang="ru-RU" b="1" dirty="0" smtClean="0"/>
              <a:t>здоровью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54034"/>
            <a:ext cx="8596668" cy="52338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Отношение </a:t>
            </a:r>
            <a:r>
              <a:rPr lang="ru-RU" b="1" dirty="0">
                <a:solidFill>
                  <a:schemeClr val="tx1"/>
                </a:solidFill>
              </a:rPr>
              <a:t>к здоровью </a:t>
            </a:r>
            <a:r>
              <a:rPr lang="ru-RU" dirty="0" smtClean="0">
                <a:solidFill>
                  <a:schemeClr val="tx1"/>
                </a:solidFill>
              </a:rPr>
              <a:t>- система </a:t>
            </a:r>
            <a:r>
              <a:rPr lang="ru-RU" dirty="0">
                <a:solidFill>
                  <a:schemeClr val="tx1"/>
                </a:solidFill>
              </a:rPr>
              <a:t>индивидуальных избирательных связей личности с различными явлениями окружающей действительности, способствующих или, наоборот, угрожающих здоровью людей, а также </a:t>
            </a:r>
            <a:r>
              <a:rPr lang="ru-RU" dirty="0" smtClean="0">
                <a:solidFill>
                  <a:schemeClr val="tx1"/>
                </a:solidFill>
              </a:rPr>
              <a:t>определенная оценка </a:t>
            </a:r>
            <a:r>
              <a:rPr lang="ru-RU" dirty="0">
                <a:solidFill>
                  <a:schemeClr val="tx1"/>
                </a:solidFill>
              </a:rPr>
              <a:t>индивидом своего психического или физического состояния (Р.А. Березовская, Л.В. Куликов и др</a:t>
            </a:r>
            <a:r>
              <a:rPr lang="ru-RU" dirty="0" smtClean="0">
                <a:solidFill>
                  <a:schemeClr val="tx1"/>
                </a:solidFill>
              </a:rPr>
              <a:t>.).</a:t>
            </a: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Компоненты отношения к здоровью: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когнитивный: характеризует знания человека о своем здоровье, понимание роли здоровья в жизнедеятельности, знание основных факторов, оказывающих как негативное, так и позитивное влияние на здоровье человека.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эмоциональный: отражает </a:t>
            </a:r>
            <a:r>
              <a:rPr lang="ru-RU" dirty="0">
                <a:solidFill>
                  <a:schemeClr val="tx1"/>
                </a:solidFill>
              </a:rPr>
              <a:t>переживания и чувства человека, связанные с состоянием его здоровья, а также особенности эмоционального состояния, обусловленные ухудшением физического или психического самочувствия человека.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мотивационно-поведенческий: определяет </a:t>
            </a:r>
            <a:r>
              <a:rPr lang="ru-RU" dirty="0">
                <a:solidFill>
                  <a:schemeClr val="tx1"/>
                </a:solidFill>
              </a:rPr>
              <a:t>место здоровья в индивидуальной иерархии терминальных и инструментальных ценностей человека, особенности мотивации в области здорового образа жизни, а также характеризует особенности поведения в сфере здоровья, степень приверженности человека здоровому образу жизни, особенности поведения в случае ухудшения </a:t>
            </a:r>
            <a:r>
              <a:rPr lang="ru-RU" dirty="0" smtClean="0">
                <a:solidFill>
                  <a:schemeClr val="tx1"/>
                </a:solidFill>
              </a:rPr>
              <a:t>здоровья.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70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1520"/>
          </a:xfrm>
        </p:spPr>
        <p:txBody>
          <a:bodyPr/>
          <a:lstStyle/>
          <a:p>
            <a:pPr algn="ctr"/>
            <a:r>
              <a:rPr lang="ru-RU" b="1" dirty="0" smtClean="0"/>
              <a:t>Психическое здоровье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41121"/>
            <a:ext cx="8596668" cy="522514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Термин </a:t>
            </a:r>
            <a:r>
              <a:rPr lang="ru-RU" b="1" dirty="0">
                <a:solidFill>
                  <a:schemeClr val="tx1"/>
                </a:solidFill>
              </a:rPr>
              <a:t>«психическое здоровье» </a:t>
            </a:r>
            <a:r>
              <a:rPr lang="ru-RU" dirty="0">
                <a:solidFill>
                  <a:schemeClr val="tx1"/>
                </a:solidFill>
              </a:rPr>
              <a:t>введен Всемирной организацией здравоохранения в 1979 г. </a:t>
            </a:r>
            <a:r>
              <a:rPr lang="ru-RU" dirty="0" smtClean="0">
                <a:solidFill>
                  <a:schemeClr val="tx1"/>
                </a:solidFill>
              </a:rPr>
              <a:t>и имеет </a:t>
            </a:r>
            <a:r>
              <a:rPr lang="ru-RU" dirty="0">
                <a:solidFill>
                  <a:schemeClr val="tx1"/>
                </a:solidFill>
              </a:rPr>
              <a:t>отношение к нормальному функционированию психофизиологического уровня (отдельных психических процессов и механизмов). </a:t>
            </a:r>
            <a:r>
              <a:rPr lang="ru-RU" dirty="0" smtClean="0">
                <a:solidFill>
                  <a:schemeClr val="tx1"/>
                </a:solidFill>
              </a:rPr>
              <a:t>Психическое </a:t>
            </a:r>
            <a:r>
              <a:rPr lang="ru-RU" dirty="0">
                <a:solidFill>
                  <a:schemeClr val="tx1"/>
                </a:solidFill>
              </a:rPr>
              <a:t>здоровье – это состояние благополучия, при котором человек может реализовать свой собственный потенциал, справляться с обычными жизненными стрессами, продуктивно и плодотворно работать, а также вносить вклад в жизнь своего </a:t>
            </a:r>
            <a:r>
              <a:rPr lang="ru-RU" dirty="0" smtClean="0">
                <a:solidFill>
                  <a:schemeClr val="tx1"/>
                </a:solidFill>
              </a:rPr>
              <a:t>сообщества.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Критерии </a:t>
            </a:r>
            <a:r>
              <a:rPr lang="ru-RU" b="1" dirty="0">
                <a:solidFill>
                  <a:schemeClr val="tx1"/>
                </a:solidFill>
              </a:rPr>
              <a:t>психического здоровья </a:t>
            </a:r>
            <a:r>
              <a:rPr lang="ru-RU" dirty="0" smtClean="0">
                <a:solidFill>
                  <a:schemeClr val="tx1"/>
                </a:solidFill>
              </a:rPr>
              <a:t>(согласно ВОЗ):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осознание </a:t>
            </a:r>
            <a:r>
              <a:rPr lang="ru-RU" dirty="0">
                <a:solidFill>
                  <a:schemeClr val="tx1"/>
                </a:solidFill>
              </a:rPr>
              <a:t>и чувство непрерывности, постоянства и идентичности своего физического и психического «Я</a:t>
            </a:r>
            <a:r>
              <a:rPr lang="ru-RU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чувство </a:t>
            </a:r>
            <a:r>
              <a:rPr lang="ru-RU" dirty="0">
                <a:solidFill>
                  <a:schemeClr val="tx1"/>
                </a:solidFill>
              </a:rPr>
              <a:t>постоянства и идентичности переживаний в однотипных </a:t>
            </a:r>
            <a:r>
              <a:rPr lang="ru-RU" dirty="0" smtClean="0">
                <a:solidFill>
                  <a:schemeClr val="tx1"/>
                </a:solidFill>
              </a:rPr>
              <a:t>ситуациях;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критичность </a:t>
            </a:r>
            <a:r>
              <a:rPr lang="ru-RU" dirty="0">
                <a:solidFill>
                  <a:schemeClr val="tx1"/>
                </a:solidFill>
              </a:rPr>
              <a:t>к себе и своей собственной психической деятельности и к ее </a:t>
            </a:r>
            <a:r>
              <a:rPr lang="ru-RU" dirty="0" smtClean="0">
                <a:solidFill>
                  <a:schemeClr val="tx1"/>
                </a:solidFill>
              </a:rPr>
              <a:t>результатам;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соответствие </a:t>
            </a:r>
            <a:r>
              <a:rPr lang="ru-RU" dirty="0">
                <a:solidFill>
                  <a:schemeClr val="tx1"/>
                </a:solidFill>
              </a:rPr>
              <a:t>психических реакций силе и частоте средовых воздействий социальным обстоятельствам и ситуациям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способность </a:t>
            </a:r>
            <a:r>
              <a:rPr lang="ru-RU" dirty="0">
                <a:solidFill>
                  <a:schemeClr val="tx1"/>
                </a:solidFill>
              </a:rPr>
              <a:t>к самоуправлению в соответствии с социальными нормами, правилами и </a:t>
            </a:r>
            <a:r>
              <a:rPr lang="ru-RU" dirty="0" smtClean="0">
                <a:solidFill>
                  <a:schemeClr val="tx1"/>
                </a:solidFill>
              </a:rPr>
              <a:t>законами;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способность </a:t>
            </a:r>
            <a:r>
              <a:rPr lang="ru-RU" dirty="0">
                <a:solidFill>
                  <a:schemeClr val="tx1"/>
                </a:solidFill>
              </a:rPr>
              <a:t>планировать и реализовывать собственную </a:t>
            </a:r>
            <a:r>
              <a:rPr lang="ru-RU" dirty="0" smtClean="0">
                <a:solidFill>
                  <a:schemeClr val="tx1"/>
                </a:solidFill>
              </a:rPr>
              <a:t>жизнь;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способность </a:t>
            </a:r>
            <a:r>
              <a:rPr lang="ru-RU" dirty="0">
                <a:solidFill>
                  <a:schemeClr val="tx1"/>
                </a:solidFill>
              </a:rPr>
              <a:t>изменять способ поведения в зависимости от смены жизненных ситуаций и обстоятельств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65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374" y="1227909"/>
            <a:ext cx="8596668" cy="370985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Уровни </a:t>
            </a:r>
            <a:r>
              <a:rPr lang="ru-RU" b="1" dirty="0">
                <a:solidFill>
                  <a:schemeClr val="tx1"/>
                </a:solidFill>
              </a:rPr>
              <a:t>психического здоровья </a:t>
            </a:r>
            <a:r>
              <a:rPr lang="ru-RU" b="1" dirty="0" smtClean="0">
                <a:solidFill>
                  <a:schemeClr val="tx1"/>
                </a:solidFill>
              </a:rPr>
              <a:t>личности, </a:t>
            </a:r>
            <a:r>
              <a:rPr lang="ru-RU" dirty="0" smtClean="0">
                <a:solidFill>
                  <a:schemeClr val="tx1"/>
                </a:solidFill>
              </a:rPr>
              <a:t>по Б.С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Братусю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уровень </a:t>
            </a:r>
            <a:r>
              <a:rPr lang="ru-RU" dirty="0">
                <a:solidFill>
                  <a:schemeClr val="tx1"/>
                </a:solidFill>
              </a:rPr>
              <a:t>психофизиологического здоровья, определяющийся особенностями внутренней, мозговой, нейрофизиологической организации актов психической деятельности человека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индивидуальный </a:t>
            </a:r>
            <a:r>
              <a:rPr lang="ru-RU" dirty="0">
                <a:solidFill>
                  <a:schemeClr val="tx1"/>
                </a:solidFill>
              </a:rPr>
              <a:t>уровень – оценка, зависящая от способностей человека к построению адекватных способов реализации смысловых </a:t>
            </a:r>
            <a:r>
              <a:rPr lang="ru-RU" dirty="0" smtClean="0">
                <a:solidFill>
                  <a:schemeClr val="tx1"/>
                </a:solidFill>
              </a:rPr>
              <a:t>устремлений;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личностный </a:t>
            </a:r>
            <a:r>
              <a:rPr lang="ru-RU" dirty="0">
                <a:solidFill>
                  <a:schemeClr val="tx1"/>
                </a:solidFill>
              </a:rPr>
              <a:t>уровень – смысловой, определяющийся качеством смысловых отношений человека.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По утверждению Б.С. </a:t>
            </a:r>
            <a:r>
              <a:rPr lang="ru-RU" dirty="0" err="1">
                <a:solidFill>
                  <a:schemeClr val="tx1"/>
                </a:solidFill>
              </a:rPr>
              <a:t>Братуся</a:t>
            </a:r>
            <a:r>
              <a:rPr lang="ru-RU" dirty="0">
                <a:solidFill>
                  <a:schemeClr val="tx1"/>
                </a:solidFill>
              </a:rPr>
              <a:t>, собственно психологическими являются только два последних уровня, при этом психическое здоровье, будучи многоуровневым, может страдать на одних уровнях при относительной сохранности других. </a:t>
            </a:r>
          </a:p>
        </p:txBody>
      </p:sp>
    </p:spTree>
    <p:extLst>
      <p:ext uri="{BB962C8B-B14F-4D97-AF65-F5344CB8AC3E}">
        <p14:creationId xmlns:p14="http://schemas.microsoft.com/office/powerpoint/2010/main" val="416027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pPr algn="ctr"/>
            <a:r>
              <a:rPr lang="ru-RU" b="1" dirty="0" smtClean="0"/>
              <a:t>Психологическое здоровье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539931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Первыми </a:t>
            </a:r>
            <a:r>
              <a:rPr lang="ru-RU" dirty="0">
                <a:solidFill>
                  <a:schemeClr val="tx1"/>
                </a:solidFill>
              </a:rPr>
              <a:t>к рассмотрению </a:t>
            </a:r>
            <a:r>
              <a:rPr lang="ru-RU" b="1" dirty="0">
                <a:solidFill>
                  <a:schemeClr val="tx1"/>
                </a:solidFill>
              </a:rPr>
              <a:t>проблемы здоровой, зрелой личности </a:t>
            </a:r>
            <a:r>
              <a:rPr lang="ru-RU" dirty="0">
                <a:solidFill>
                  <a:schemeClr val="tx1"/>
                </a:solidFill>
              </a:rPr>
              <a:t>вне медицинского контекста (патологии и болезни) обратились психологи гуманистического и экзистенциального направлений (Г. </a:t>
            </a:r>
            <a:r>
              <a:rPr lang="ru-RU" dirty="0" err="1">
                <a:solidFill>
                  <a:schemeClr val="tx1"/>
                </a:solidFill>
              </a:rPr>
              <a:t>Олпорт</a:t>
            </a:r>
            <a:r>
              <a:rPr lang="ru-RU" dirty="0">
                <a:solidFill>
                  <a:schemeClr val="tx1"/>
                </a:solidFill>
              </a:rPr>
              <a:t>, А. </a:t>
            </a:r>
            <a:r>
              <a:rPr lang="ru-RU" dirty="0" err="1">
                <a:solidFill>
                  <a:schemeClr val="tx1"/>
                </a:solidFill>
              </a:rPr>
              <a:t>Маслоу</a:t>
            </a:r>
            <a:r>
              <a:rPr lang="ru-RU" dirty="0">
                <a:solidFill>
                  <a:schemeClr val="tx1"/>
                </a:solidFill>
              </a:rPr>
              <a:t>, К. </a:t>
            </a:r>
            <a:r>
              <a:rPr lang="ru-RU" dirty="0" err="1">
                <a:solidFill>
                  <a:schemeClr val="tx1"/>
                </a:solidFill>
              </a:rPr>
              <a:t>Роджерс</a:t>
            </a:r>
            <a:r>
              <a:rPr lang="ru-RU" dirty="0">
                <a:solidFill>
                  <a:schemeClr val="tx1"/>
                </a:solidFill>
              </a:rPr>
              <a:t>, А. Эллис, Э. </a:t>
            </a:r>
            <a:r>
              <a:rPr lang="ru-RU" dirty="0" err="1">
                <a:solidFill>
                  <a:schemeClr val="tx1"/>
                </a:solidFill>
              </a:rPr>
              <a:t>Фромм</a:t>
            </a:r>
            <a:r>
              <a:rPr lang="ru-RU" dirty="0">
                <a:solidFill>
                  <a:schemeClr val="tx1"/>
                </a:solidFill>
              </a:rPr>
              <a:t> и др</a:t>
            </a:r>
            <a:r>
              <a:rPr lang="ru-RU" dirty="0" smtClean="0">
                <a:solidFill>
                  <a:schemeClr val="tx1"/>
                </a:solidFill>
              </a:rPr>
              <a:t>.).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Характеристики здоровой личности</a:t>
            </a:r>
            <a:r>
              <a:rPr lang="ru-RU" dirty="0" smtClean="0">
                <a:solidFill>
                  <a:schemeClr val="tx1"/>
                </a:solidFill>
              </a:rPr>
              <a:t>, по А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Маслоу</a:t>
            </a:r>
            <a:r>
              <a:rPr lang="ru-RU" dirty="0">
                <a:solidFill>
                  <a:schemeClr val="tx1"/>
                </a:solidFill>
              </a:rPr>
              <a:t> и К. </a:t>
            </a:r>
            <a:r>
              <a:rPr lang="ru-RU" dirty="0" err="1" smtClean="0">
                <a:solidFill>
                  <a:schemeClr val="tx1"/>
                </a:solidFill>
              </a:rPr>
              <a:t>Роджерсу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наличие </a:t>
            </a:r>
            <a:r>
              <a:rPr lang="ru-RU" dirty="0">
                <a:solidFill>
                  <a:schemeClr val="tx1"/>
                </a:solidFill>
              </a:rPr>
              <a:t>ориентации на </a:t>
            </a:r>
            <a:r>
              <a:rPr lang="ru-RU" dirty="0" smtClean="0">
                <a:solidFill>
                  <a:schemeClr val="tx1"/>
                </a:solidFill>
              </a:rPr>
              <a:t>реальность;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принятие </a:t>
            </a:r>
            <a:r>
              <a:rPr lang="ru-RU" dirty="0">
                <a:solidFill>
                  <a:schemeClr val="tx1"/>
                </a:solidFill>
              </a:rPr>
              <a:t>себя и окружающих такими, какие они есть;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спонтанность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центрированность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на проблеме, а не на себе;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наличие </a:t>
            </a:r>
            <a:r>
              <a:rPr lang="ru-RU" dirty="0">
                <a:solidFill>
                  <a:schemeClr val="tx1"/>
                </a:solidFill>
              </a:rPr>
              <a:t>потребности в одиночестве;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автономность </a:t>
            </a:r>
            <a:r>
              <a:rPr lang="ru-RU" dirty="0">
                <a:solidFill>
                  <a:schemeClr val="tx1"/>
                </a:solidFill>
              </a:rPr>
              <a:t>и независимость;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отсутствие </a:t>
            </a:r>
            <a:r>
              <a:rPr lang="ru-RU" dirty="0">
                <a:solidFill>
                  <a:schemeClr val="tx1"/>
                </a:solidFill>
              </a:rPr>
              <a:t>склонности к стереотипам в восприятии людей и явлений;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духовность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идентификация </a:t>
            </a:r>
            <a:r>
              <a:rPr lang="ru-RU" dirty="0">
                <a:solidFill>
                  <a:schemeClr val="tx1"/>
                </a:solidFill>
              </a:rPr>
              <a:t>с человечеством;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способность </a:t>
            </a:r>
            <a:r>
              <a:rPr lang="ru-RU" dirty="0">
                <a:solidFill>
                  <a:schemeClr val="tx1"/>
                </a:solidFill>
              </a:rPr>
              <a:t>к близким отношениям с людьми;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наличие </a:t>
            </a:r>
            <a:r>
              <a:rPr lang="ru-RU" dirty="0">
                <a:solidFill>
                  <a:schemeClr val="tx1"/>
                </a:solidFill>
              </a:rPr>
              <a:t>чувства юмора (а не сарказма и насмешек); высокая креативность;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низкая </a:t>
            </a:r>
            <a:r>
              <a:rPr lang="ru-RU" dirty="0" err="1">
                <a:solidFill>
                  <a:schemeClr val="tx1"/>
                </a:solidFill>
              </a:rPr>
              <a:t>конформность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умение </a:t>
            </a:r>
            <a:r>
              <a:rPr lang="ru-RU" dirty="0">
                <a:solidFill>
                  <a:schemeClr val="tx1"/>
                </a:solidFill>
              </a:rPr>
              <a:t>принимать ответственность за свою жизнь на себя;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обладание </a:t>
            </a:r>
            <a:r>
              <a:rPr lang="ru-RU" dirty="0">
                <a:solidFill>
                  <a:schemeClr val="tx1"/>
                </a:solidFill>
              </a:rPr>
              <a:t>адаптивностью к внешним и внутренним переменам с учетом моральных и духовных ценностей человечества.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39040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39931"/>
            <a:ext cx="8596668" cy="6017623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России </a:t>
            </a:r>
            <a:r>
              <a:rPr lang="ru-RU" dirty="0" smtClean="0">
                <a:solidFill>
                  <a:schemeClr val="tx1"/>
                </a:solidFill>
              </a:rPr>
              <a:t>термин </a:t>
            </a:r>
            <a:r>
              <a:rPr lang="ru-RU" dirty="0">
                <a:solidFill>
                  <a:schemeClr val="tx1"/>
                </a:solidFill>
              </a:rPr>
              <a:t>«психологическое здоровье» </a:t>
            </a:r>
            <a:r>
              <a:rPr lang="ru-RU" dirty="0" smtClean="0">
                <a:solidFill>
                  <a:schemeClr val="tx1"/>
                </a:solidFill>
              </a:rPr>
              <a:t>был </a:t>
            </a:r>
            <a:r>
              <a:rPr lang="ru-RU" dirty="0">
                <a:solidFill>
                  <a:schemeClr val="tx1"/>
                </a:solidFill>
              </a:rPr>
              <a:t>введен И.В. Дубровиной как понятие, относящееся к личности в целом и отражающее высшие проявления человеческого </a:t>
            </a:r>
            <a:r>
              <a:rPr lang="ru-RU" dirty="0" smtClean="0">
                <a:solidFill>
                  <a:schemeClr val="tx1"/>
                </a:solidFill>
              </a:rPr>
              <a:t>духа, при этом психическое </a:t>
            </a:r>
            <a:r>
              <a:rPr lang="ru-RU" dirty="0">
                <a:solidFill>
                  <a:schemeClr val="tx1"/>
                </a:solidFill>
              </a:rPr>
              <a:t>здоровье является более широким термином, включающим психологическое </a:t>
            </a:r>
            <a:r>
              <a:rPr lang="ru-RU" dirty="0" smtClean="0">
                <a:solidFill>
                  <a:schemeClr val="tx1"/>
                </a:solidFill>
              </a:rPr>
              <a:t>здоровье.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Адаптационный подход </a:t>
            </a:r>
            <a:r>
              <a:rPr lang="ru-RU" dirty="0">
                <a:solidFill>
                  <a:schemeClr val="tx1"/>
                </a:solidFill>
              </a:rPr>
              <a:t>(О.В. </a:t>
            </a:r>
            <a:r>
              <a:rPr lang="ru-RU" dirty="0" err="1">
                <a:solidFill>
                  <a:schemeClr val="tx1"/>
                </a:solidFill>
              </a:rPr>
              <a:t>Хухлаева</a:t>
            </a:r>
            <a:r>
              <a:rPr lang="ru-RU" dirty="0">
                <a:solidFill>
                  <a:schemeClr val="tx1"/>
                </a:solidFill>
              </a:rPr>
              <a:t>, Г.С. </a:t>
            </a:r>
            <a:r>
              <a:rPr lang="ru-RU" dirty="0" smtClean="0">
                <a:solidFill>
                  <a:schemeClr val="tx1"/>
                </a:solidFill>
              </a:rPr>
              <a:t>Никифоров, В.Э. </a:t>
            </a:r>
            <a:r>
              <a:rPr lang="ru-RU" dirty="0" err="1" smtClean="0">
                <a:solidFill>
                  <a:schemeClr val="tx1"/>
                </a:solidFill>
              </a:rPr>
              <a:t>Пахальян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др</a:t>
            </a:r>
            <a:r>
              <a:rPr lang="ru-RU" dirty="0" smtClean="0">
                <a:solidFill>
                  <a:schemeClr val="tx1"/>
                </a:solidFill>
              </a:rPr>
              <a:t>.): психологически здоровый </a:t>
            </a:r>
            <a:r>
              <a:rPr lang="ru-RU" dirty="0">
                <a:solidFill>
                  <a:schemeClr val="tx1"/>
                </a:solidFill>
              </a:rPr>
              <a:t>человек – это успешно адаптирующийся и имеющий гармоничные отношения с окружающими.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Психологическое </a:t>
            </a:r>
            <a:r>
              <a:rPr lang="ru-RU" dirty="0">
                <a:solidFill>
                  <a:schemeClr val="tx1"/>
                </a:solidFill>
              </a:rPr>
              <a:t>здоровье как баланс </a:t>
            </a:r>
            <a:r>
              <a:rPr lang="ru-RU" dirty="0" smtClean="0">
                <a:solidFill>
                  <a:schemeClr val="tx1"/>
                </a:solidFill>
              </a:rPr>
              <a:t>(по Р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Ассаджоли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- между </a:t>
            </a:r>
            <a:r>
              <a:rPr lang="ru-RU" dirty="0">
                <a:solidFill>
                  <a:schemeClr val="tx1"/>
                </a:solidFill>
              </a:rPr>
              <a:t>различными аспектами личности </a:t>
            </a:r>
            <a:r>
              <a:rPr lang="ru-RU" dirty="0" smtClean="0">
                <a:solidFill>
                  <a:schemeClr val="tx1"/>
                </a:solidFill>
              </a:rPr>
              <a:t>человека, по </a:t>
            </a:r>
            <a:r>
              <a:rPr lang="ru-RU" dirty="0">
                <a:solidFill>
                  <a:schemeClr val="tx1"/>
                </a:solidFill>
              </a:rPr>
              <a:t>С. </a:t>
            </a:r>
            <a:r>
              <a:rPr lang="ru-RU" dirty="0" err="1" smtClean="0">
                <a:solidFill>
                  <a:schemeClr val="tx1"/>
                </a:solidFill>
              </a:rPr>
              <a:t>Фрайбергу</a:t>
            </a:r>
            <a:r>
              <a:rPr lang="ru-RU" dirty="0" smtClean="0">
                <a:solidFill>
                  <a:schemeClr val="tx1"/>
                </a:solidFill>
              </a:rPr>
              <a:t>, О.В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Хухлаевой</a:t>
            </a:r>
            <a:r>
              <a:rPr lang="ru-RU" dirty="0" smtClean="0">
                <a:solidFill>
                  <a:schemeClr val="tx1"/>
                </a:solidFill>
              </a:rPr>
              <a:t> – между индивидом и социумом; по Н.Г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Гараняну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А.Б. </a:t>
            </a:r>
            <a:r>
              <a:rPr lang="ru-RU" dirty="0" smtClean="0">
                <a:solidFill>
                  <a:schemeClr val="tx1"/>
                </a:solidFill>
              </a:rPr>
              <a:t>Холмогоровой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между рефлекторными, рефлексивными, эмоциональными, интеллектуальными, коммуникативными и поведенческими аспектами).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Психологическое здоровье 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синоним духовного </a:t>
            </a:r>
            <a:r>
              <a:rPr lang="ru-RU" dirty="0" smtClean="0">
                <a:solidFill>
                  <a:schemeClr val="tx1"/>
                </a:solidFill>
              </a:rPr>
              <a:t>здоровья (</a:t>
            </a:r>
            <a:r>
              <a:rPr lang="ru-RU" dirty="0">
                <a:solidFill>
                  <a:schemeClr val="tx1"/>
                </a:solidFill>
              </a:rPr>
              <a:t>особое эмоционально-нравственное состояние личности; сознание человека, которое ориентировано на высшие </a:t>
            </a:r>
            <a:r>
              <a:rPr lang="ru-RU" dirty="0" smtClean="0">
                <a:solidFill>
                  <a:schemeClr val="tx1"/>
                </a:solidFill>
              </a:rPr>
              <a:t>ценности - </a:t>
            </a:r>
            <a:r>
              <a:rPr lang="ru-RU" dirty="0">
                <a:solidFill>
                  <a:schemeClr val="tx1"/>
                </a:solidFill>
              </a:rPr>
              <a:t>Г.И. </a:t>
            </a:r>
            <a:r>
              <a:rPr lang="ru-RU" dirty="0" err="1">
                <a:solidFill>
                  <a:schemeClr val="tx1"/>
                </a:solidFill>
              </a:rPr>
              <a:t>Чижакова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Психологическое здоровье как </a:t>
            </a:r>
            <a:r>
              <a:rPr lang="ru-RU" dirty="0">
                <a:solidFill>
                  <a:schemeClr val="tx1"/>
                </a:solidFill>
              </a:rPr>
              <a:t>единство жизнеспособности и человечности </a:t>
            </a:r>
            <a:r>
              <a:rPr lang="ru-RU" dirty="0" smtClean="0">
                <a:solidFill>
                  <a:schemeClr val="tx1"/>
                </a:solidFill>
              </a:rPr>
              <a:t>индивида, </a:t>
            </a:r>
            <a:r>
              <a:rPr lang="ru-RU" dirty="0">
                <a:solidFill>
                  <a:schemeClr val="tx1"/>
                </a:solidFill>
              </a:rPr>
              <a:t>гармония как в отношениях человека с самим собой, так и с окружающей средой: другими людьми, природой, </a:t>
            </a:r>
            <a:r>
              <a:rPr lang="ru-RU" dirty="0" smtClean="0">
                <a:solidFill>
                  <a:schemeClr val="tx1"/>
                </a:solidFill>
              </a:rPr>
              <a:t>космосом. Характеризует </a:t>
            </a:r>
            <a:r>
              <a:rPr lang="ru-RU" dirty="0">
                <a:solidFill>
                  <a:schemeClr val="tx1"/>
                </a:solidFill>
              </a:rPr>
              <a:t>человека как субъекта жизнедеятельности, распорядителя телесных, душевных и духовных сил и </a:t>
            </a:r>
            <a:r>
              <a:rPr lang="ru-RU" dirty="0" smtClean="0">
                <a:solidFill>
                  <a:schemeClr val="tx1"/>
                </a:solidFill>
              </a:rPr>
              <a:t>способностей (В.И. </a:t>
            </a:r>
            <a:r>
              <a:rPr lang="ru-RU" dirty="0" err="1" smtClean="0">
                <a:solidFill>
                  <a:schemeClr val="tx1"/>
                </a:solidFill>
              </a:rPr>
              <a:t>Слободчиков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227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66057"/>
            <a:ext cx="8596668" cy="5475305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Модель </a:t>
            </a:r>
            <a:r>
              <a:rPr lang="ru-RU" b="1" dirty="0">
                <a:solidFill>
                  <a:schemeClr val="tx1"/>
                </a:solidFill>
              </a:rPr>
              <a:t>психологического здоровья </a:t>
            </a:r>
            <a:r>
              <a:rPr lang="ru-RU" b="1" dirty="0" smtClean="0">
                <a:solidFill>
                  <a:schemeClr val="tx1"/>
                </a:solidFill>
              </a:rPr>
              <a:t>(по В.И. </a:t>
            </a:r>
            <a:r>
              <a:rPr lang="ru-RU" b="1" dirty="0" err="1" smtClean="0">
                <a:solidFill>
                  <a:schemeClr val="tx1"/>
                </a:solidFill>
              </a:rPr>
              <a:t>Слободчикову</a:t>
            </a:r>
            <a:r>
              <a:rPr lang="ru-RU" b="1" dirty="0" smtClean="0">
                <a:solidFill>
                  <a:schemeClr val="tx1"/>
                </a:solidFill>
              </a:rPr>
              <a:t>):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Аксиологический компонент: ценности </a:t>
            </a:r>
            <a:r>
              <a:rPr lang="ru-RU" dirty="0">
                <a:solidFill>
                  <a:schemeClr val="tx1"/>
                </a:solidFill>
              </a:rPr>
              <a:t>«Я» самого человека и «Я» других </a:t>
            </a:r>
            <a:r>
              <a:rPr lang="ru-RU" dirty="0" smtClean="0">
                <a:solidFill>
                  <a:schemeClr val="tx1"/>
                </a:solidFill>
              </a:rPr>
              <a:t>людей; отражает </a:t>
            </a:r>
            <a:r>
              <a:rPr lang="ru-RU" dirty="0">
                <a:solidFill>
                  <a:schemeClr val="tx1"/>
                </a:solidFill>
              </a:rPr>
              <a:t>осознание человеком ценности, уникальности себя, окружающих, идентификацию как с живыми, так и не живыми объектами, единство с миром во всей </a:t>
            </a:r>
            <a:r>
              <a:rPr lang="ru-RU" dirty="0" smtClean="0">
                <a:solidFill>
                  <a:schemeClr val="tx1"/>
                </a:solidFill>
              </a:rPr>
              <a:t>полноте (наличие </a:t>
            </a:r>
            <a:r>
              <a:rPr lang="ru-RU" dirty="0">
                <a:solidFill>
                  <a:schemeClr val="tx1"/>
                </a:solidFill>
              </a:rPr>
              <a:t>позитивного образа «Я», </a:t>
            </a:r>
            <a:r>
              <a:rPr lang="ru-RU" dirty="0" smtClean="0">
                <a:solidFill>
                  <a:schemeClr val="tx1"/>
                </a:solidFill>
              </a:rPr>
              <a:t>принятие </a:t>
            </a:r>
            <a:r>
              <a:rPr lang="ru-RU" dirty="0">
                <a:solidFill>
                  <a:schemeClr val="tx1"/>
                </a:solidFill>
              </a:rPr>
              <a:t>человеком как самого себя, так и других </a:t>
            </a:r>
            <a:r>
              <a:rPr lang="ru-RU" dirty="0" smtClean="0">
                <a:solidFill>
                  <a:schemeClr val="tx1"/>
                </a:solidFill>
              </a:rPr>
              <a:t>людей, личностная </a:t>
            </a:r>
            <a:r>
              <a:rPr lang="ru-RU" dirty="0">
                <a:solidFill>
                  <a:schemeClr val="tx1"/>
                </a:solidFill>
              </a:rPr>
              <a:t>целостность, умение принять свои </a:t>
            </a:r>
            <a:r>
              <a:rPr lang="ru-RU" dirty="0" smtClean="0">
                <a:solidFill>
                  <a:schemeClr val="tx1"/>
                </a:solidFill>
              </a:rPr>
              <a:t>и чужие негативные </a:t>
            </a:r>
            <a:r>
              <a:rPr lang="ru-RU" dirty="0">
                <a:solidFill>
                  <a:schemeClr val="tx1"/>
                </a:solidFill>
              </a:rPr>
              <a:t>и слабые </a:t>
            </a:r>
            <a:r>
              <a:rPr lang="ru-RU" dirty="0" smtClean="0">
                <a:solidFill>
                  <a:schemeClr val="tx1"/>
                </a:solidFill>
              </a:rPr>
              <a:t>стороны).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Инструментальный компонент: владение рефлексией </a:t>
            </a:r>
            <a:r>
              <a:rPr lang="ru-RU" dirty="0">
                <a:solidFill>
                  <a:schemeClr val="tx1"/>
                </a:solidFill>
              </a:rPr>
              <a:t>как средством самопознания, способностью концентрировать сознание на самом себе, своем внутреннем мире и своем месте во взаимоотношениях с </a:t>
            </a:r>
            <a:r>
              <a:rPr lang="ru-RU" dirty="0" smtClean="0">
                <a:solidFill>
                  <a:schemeClr val="tx1"/>
                </a:solidFill>
              </a:rPr>
              <a:t>другими (умение понимать </a:t>
            </a:r>
            <a:r>
              <a:rPr lang="ru-RU" dirty="0">
                <a:solidFill>
                  <a:schemeClr val="tx1"/>
                </a:solidFill>
              </a:rPr>
              <a:t>и описывать свои эмоциональные состояния и состояния других людей, возможность свободного и открытого проявления чувств без причинения вреда другим, осознание причин и последствий как своего поведения, так и поведения </a:t>
            </a:r>
            <a:r>
              <a:rPr lang="ru-RU" dirty="0" smtClean="0">
                <a:solidFill>
                  <a:schemeClr val="tx1"/>
                </a:solidFill>
              </a:rPr>
              <a:t>окружающих).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Потребностно</a:t>
            </a:r>
            <a:r>
              <a:rPr lang="ru-RU" dirty="0" smtClean="0">
                <a:solidFill>
                  <a:schemeClr val="tx1"/>
                </a:solidFill>
              </a:rPr>
              <a:t>-мотивационный компонент: наличие </a:t>
            </a:r>
            <a:r>
              <a:rPr lang="ru-RU" dirty="0">
                <a:solidFill>
                  <a:schemeClr val="tx1"/>
                </a:solidFill>
              </a:rPr>
              <a:t>у человека потребности в саморазвитии, </a:t>
            </a:r>
            <a:r>
              <a:rPr lang="ru-RU" dirty="0" err="1">
                <a:solidFill>
                  <a:schemeClr val="tx1"/>
                </a:solidFill>
              </a:rPr>
              <a:t>самоизменении</a:t>
            </a:r>
            <a:r>
              <a:rPr lang="ru-RU" dirty="0">
                <a:solidFill>
                  <a:schemeClr val="tx1"/>
                </a:solidFill>
              </a:rPr>
              <a:t> и личностном </a:t>
            </a:r>
            <a:r>
              <a:rPr lang="ru-RU" dirty="0" smtClean="0">
                <a:solidFill>
                  <a:schemeClr val="tx1"/>
                </a:solidFill>
              </a:rPr>
              <a:t>росте (человек </a:t>
            </a:r>
            <a:r>
              <a:rPr lang="ru-RU" dirty="0">
                <a:solidFill>
                  <a:schemeClr val="tx1"/>
                </a:solidFill>
              </a:rPr>
              <a:t>становится субъектом своей жизнедеятельности, имеет внутренний источник активности, выступающий двигателем его </a:t>
            </a:r>
            <a:r>
              <a:rPr lang="ru-RU" dirty="0" smtClean="0">
                <a:solidFill>
                  <a:schemeClr val="tx1"/>
                </a:solidFill>
              </a:rPr>
              <a:t>развития, полностью </a:t>
            </a:r>
            <a:r>
              <a:rPr lang="ru-RU" dirty="0">
                <a:solidFill>
                  <a:schemeClr val="tx1"/>
                </a:solidFill>
              </a:rPr>
              <a:t>принимает ответственность за свою жизнь и становится « автором собственной биографии</a:t>
            </a:r>
            <a:r>
              <a:rPr lang="ru-RU" dirty="0" smtClean="0">
                <a:solidFill>
                  <a:schemeClr val="tx1"/>
                </a:solidFill>
              </a:rPr>
              <a:t>»).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666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pPr algn="ctr"/>
            <a:r>
              <a:rPr lang="ru-RU" b="1" dirty="0" smtClean="0"/>
              <a:t>Литература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5225143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Ананьев </a:t>
            </a:r>
            <a:r>
              <a:rPr lang="ru-RU" dirty="0">
                <a:solidFill>
                  <a:schemeClr val="tx1"/>
                </a:solidFill>
              </a:rPr>
              <a:t>В.А. Основы психологии здоровья. Книга 1. Концептуальные основы психологии здоровья: учеб. </a:t>
            </a:r>
            <a:r>
              <a:rPr lang="ru-RU" dirty="0" smtClean="0">
                <a:solidFill>
                  <a:schemeClr val="tx1"/>
                </a:solidFill>
              </a:rPr>
              <a:t>пособие. </a:t>
            </a:r>
            <a:r>
              <a:rPr lang="ru-RU" dirty="0">
                <a:solidFill>
                  <a:schemeClr val="tx1"/>
                </a:solidFill>
              </a:rPr>
              <a:t>– СПб.: Речь, 2006. – 384 с.</a:t>
            </a:r>
            <a:endParaRPr lang="ru-RU" b="1" dirty="0">
              <a:solidFill>
                <a:schemeClr val="tx1"/>
              </a:solidFill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Байер </a:t>
            </a:r>
            <a:r>
              <a:rPr lang="ru-RU" dirty="0">
                <a:solidFill>
                  <a:schemeClr val="tx1"/>
                </a:solidFill>
              </a:rPr>
              <a:t>К</a:t>
            </a:r>
            <a:r>
              <a:rPr lang="ru-RU" dirty="0" smtClean="0">
                <a:solidFill>
                  <a:schemeClr val="tx1"/>
                </a:solidFill>
              </a:rPr>
              <a:t>., </a:t>
            </a:r>
            <a:r>
              <a:rPr lang="ru-RU" dirty="0" err="1" smtClean="0">
                <a:solidFill>
                  <a:schemeClr val="tx1"/>
                </a:solidFill>
              </a:rPr>
              <a:t>Шейнберг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Л. </a:t>
            </a:r>
            <a:r>
              <a:rPr lang="ru-RU" dirty="0" smtClean="0">
                <a:solidFill>
                  <a:schemeClr val="tx1"/>
                </a:solidFill>
              </a:rPr>
              <a:t>Здоровый </a:t>
            </a:r>
            <a:r>
              <a:rPr lang="ru-RU" dirty="0">
                <a:solidFill>
                  <a:schemeClr val="tx1"/>
                </a:solidFill>
              </a:rPr>
              <a:t>образ жизни: учеб. пособие. </a:t>
            </a: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.: Мир, 2009 – 368с.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1"/>
                </a:solidFill>
              </a:rPr>
              <a:t>Барканова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О.В. Теоретические основы и психологическая диагностика здоровья личности: учебное пособие [</a:t>
            </a:r>
            <a:r>
              <a:rPr lang="ru-RU" dirty="0" err="1">
                <a:solidFill>
                  <a:schemeClr val="tx1"/>
                </a:solidFill>
              </a:rPr>
              <a:t>Электроный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ресурс]. </a:t>
            </a:r>
            <a:r>
              <a:rPr lang="ru-RU" dirty="0" err="1" smtClean="0">
                <a:solidFill>
                  <a:schemeClr val="tx1"/>
                </a:solidFill>
              </a:rPr>
              <a:t>Краснояр</a:t>
            </a:r>
            <a:r>
              <a:rPr lang="ru-RU" dirty="0">
                <a:solidFill>
                  <a:schemeClr val="tx1"/>
                </a:solidFill>
              </a:rPr>
              <a:t>. гос. </a:t>
            </a:r>
            <a:r>
              <a:rPr lang="ru-RU" dirty="0" err="1">
                <a:solidFill>
                  <a:schemeClr val="tx1"/>
                </a:solidFill>
              </a:rPr>
              <a:t>пед</a:t>
            </a:r>
            <a:r>
              <a:rPr lang="ru-RU" dirty="0">
                <a:solidFill>
                  <a:schemeClr val="tx1"/>
                </a:solidFill>
              </a:rPr>
              <a:t>. ун-т им. В.П. Астафьева. – Красноярск, 2014. – 366 с.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Васильева </a:t>
            </a:r>
            <a:r>
              <a:rPr lang="ru-RU" dirty="0">
                <a:solidFill>
                  <a:schemeClr val="tx1"/>
                </a:solidFill>
              </a:rPr>
              <a:t>О.С</a:t>
            </a:r>
            <a:r>
              <a:rPr lang="ru-RU" dirty="0" smtClean="0">
                <a:solidFill>
                  <a:schemeClr val="tx1"/>
                </a:solidFill>
              </a:rPr>
              <a:t>., Филатов Ф.Р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Психология </a:t>
            </a:r>
            <a:r>
              <a:rPr lang="ru-RU" dirty="0">
                <a:solidFill>
                  <a:schemeClr val="tx1"/>
                </a:solidFill>
              </a:rPr>
              <a:t>здоровья человека: эталоны, представления, установки: учеб. </a:t>
            </a:r>
            <a:r>
              <a:rPr lang="ru-RU" dirty="0" smtClean="0">
                <a:solidFill>
                  <a:schemeClr val="tx1"/>
                </a:solidFill>
              </a:rPr>
              <a:t>пособие. </a:t>
            </a:r>
            <a:r>
              <a:rPr lang="ru-RU" dirty="0">
                <a:solidFill>
                  <a:schemeClr val="tx1"/>
                </a:solidFill>
              </a:rPr>
              <a:t>– М.: Издательский центр «Академия», 2001. – 352 с.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Дмитриева </a:t>
            </a:r>
            <a:r>
              <a:rPr lang="ru-RU" dirty="0">
                <a:solidFill>
                  <a:schemeClr val="tx1"/>
                </a:solidFill>
              </a:rPr>
              <a:t>Н.Б. Психология здоровья личности: учеб. пособие для </a:t>
            </a:r>
            <a:r>
              <a:rPr lang="ru-RU" dirty="0" smtClean="0">
                <a:solidFill>
                  <a:schemeClr val="tx1"/>
                </a:solidFill>
              </a:rPr>
              <a:t>студентов. </a:t>
            </a:r>
            <a:r>
              <a:rPr lang="ru-RU" dirty="0">
                <a:solidFill>
                  <a:schemeClr val="tx1"/>
                </a:solidFill>
              </a:rPr>
              <a:t>– Казань: изд-во ТГГПУ, 2010. – 61 с.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Дубровина </a:t>
            </a:r>
            <a:r>
              <a:rPr lang="ru-RU" dirty="0">
                <a:solidFill>
                  <a:schemeClr val="tx1"/>
                </a:solidFill>
              </a:rPr>
              <a:t>И.В. Психическое здоровье детей и подростков: учеб. </a:t>
            </a:r>
            <a:r>
              <a:rPr lang="ru-RU" dirty="0" smtClean="0">
                <a:solidFill>
                  <a:schemeClr val="tx1"/>
                </a:solidFill>
              </a:rPr>
              <a:t>пособие. </a:t>
            </a:r>
            <a:r>
              <a:rPr lang="ru-RU" dirty="0">
                <a:solidFill>
                  <a:schemeClr val="tx1"/>
                </a:solidFill>
              </a:rPr>
              <a:t>– М.: Академия, 2000. – 256 с.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1"/>
                </a:solidFill>
              </a:rPr>
              <a:t>Пахальян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В.Э. Развитие и психологическое здоровье: дошкольный и школьный возраст: учеб. </a:t>
            </a:r>
            <a:r>
              <a:rPr lang="ru-RU" dirty="0" smtClean="0">
                <a:solidFill>
                  <a:schemeClr val="tx1"/>
                </a:solidFill>
              </a:rPr>
              <a:t>пособие. </a:t>
            </a:r>
            <a:r>
              <a:rPr lang="ru-RU" dirty="0">
                <a:solidFill>
                  <a:schemeClr val="tx1"/>
                </a:solidFill>
              </a:rPr>
              <a:t>– СПб.: Питер, 2006. – 294 с.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Психология </a:t>
            </a:r>
            <a:r>
              <a:rPr lang="ru-RU" dirty="0">
                <a:solidFill>
                  <a:schemeClr val="tx1"/>
                </a:solidFill>
              </a:rPr>
              <a:t>здоровья: учебник для вузов / под. ред. Г.С. Никифорова. – СПб.: Питер, 2006. – 607с.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Секач </a:t>
            </a:r>
            <a:r>
              <a:rPr lang="ru-RU" dirty="0">
                <a:solidFill>
                  <a:schemeClr val="tx1"/>
                </a:solidFill>
              </a:rPr>
              <a:t>М.Ф. Психология здоровья: учебное пособие для высшей </a:t>
            </a:r>
            <a:r>
              <a:rPr lang="ru-RU" dirty="0" smtClean="0">
                <a:solidFill>
                  <a:schemeClr val="tx1"/>
                </a:solidFill>
              </a:rPr>
              <a:t>школы. </a:t>
            </a:r>
            <a:r>
              <a:rPr lang="ru-RU" dirty="0">
                <a:solidFill>
                  <a:schemeClr val="tx1"/>
                </a:solidFill>
              </a:rPr>
              <a:t>– М: Академический Проект: Гаудеамус, 2005. – 192 с.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solidFill>
                  <a:schemeClr val="tx1"/>
                </a:solidFill>
              </a:rPr>
              <a:t>Хухлаева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О.В. Коррекция нарушений психологического здоровья дошкольников и младших школьников: Учеб. пособие для студ. </a:t>
            </a:r>
            <a:r>
              <a:rPr lang="ru-RU" dirty="0" err="1">
                <a:solidFill>
                  <a:schemeClr val="tx1"/>
                </a:solidFill>
              </a:rPr>
              <a:t>высш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пед</a:t>
            </a:r>
            <a:r>
              <a:rPr lang="ru-RU" dirty="0">
                <a:solidFill>
                  <a:schemeClr val="tx1"/>
                </a:solidFill>
              </a:rPr>
              <a:t>. учеб. </a:t>
            </a:r>
            <a:r>
              <a:rPr lang="ru-RU" dirty="0" smtClean="0">
                <a:solidFill>
                  <a:schemeClr val="tx1"/>
                </a:solidFill>
              </a:rPr>
              <a:t>заведений. </a:t>
            </a:r>
            <a:r>
              <a:rPr lang="ru-RU" dirty="0">
                <a:solidFill>
                  <a:schemeClr val="tx1"/>
                </a:solidFill>
              </a:rPr>
              <a:t>– М.: Академия, 2003. – 176 с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История становления науки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50436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Медицинские исследования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chemeClr val="tx1"/>
                </a:solidFill>
              </a:rPr>
              <a:t>Алкмеон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Кротонский</a:t>
            </a:r>
            <a:r>
              <a:rPr lang="ru-RU" dirty="0">
                <a:solidFill>
                  <a:schemeClr val="tx1"/>
                </a:solidFill>
              </a:rPr>
              <a:t> (V в. до н. э.): здоровье 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гармония противоположно направленных </a:t>
            </a:r>
            <a:r>
              <a:rPr lang="ru-RU" dirty="0" smtClean="0">
                <a:solidFill>
                  <a:schemeClr val="tx1"/>
                </a:solidFill>
              </a:rPr>
              <a:t>сил; здоровье </a:t>
            </a:r>
            <a:r>
              <a:rPr lang="ru-RU" dirty="0">
                <a:solidFill>
                  <a:schemeClr val="tx1"/>
                </a:solidFill>
              </a:rPr>
              <a:t>сохраняется при равновесии сил, </a:t>
            </a:r>
            <a:r>
              <a:rPr lang="ru-RU" dirty="0" smtClean="0">
                <a:solidFill>
                  <a:schemeClr val="tx1"/>
                </a:solidFill>
              </a:rPr>
              <a:t>болезнь наступает, </a:t>
            </a:r>
            <a:r>
              <a:rPr lang="ru-RU" dirty="0">
                <a:solidFill>
                  <a:schemeClr val="tx1"/>
                </a:solidFill>
              </a:rPr>
              <a:t>когда одна из сил берет господство. Основа терапии – лечение противоположного противоположным.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Научные исследования в медицине и психиатрии </a:t>
            </a:r>
            <a:r>
              <a:rPr lang="en-GB" dirty="0">
                <a:solidFill>
                  <a:schemeClr val="tx1"/>
                </a:solidFill>
              </a:rPr>
              <a:t>XVII</a:t>
            </a:r>
            <a:r>
              <a:rPr lang="ru-RU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chemeClr val="tx1"/>
                </a:solidFill>
              </a:rPr>
              <a:t>XVIII</a:t>
            </a:r>
            <a:r>
              <a:rPr lang="ru-RU" dirty="0">
                <a:solidFill>
                  <a:schemeClr val="tx1"/>
                </a:solidFill>
              </a:rPr>
              <a:t> вв. – даны научные определения термина «здоровья», разработаны классификации болезней и психических расстройств, научные принципы здорового образа жизни.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Философские теории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Античность: здоровье как состояние гармонии с окружающим природным и космическим миром, болезнь – как нарушение этой гармонии; пути излечения от болезней и восстановление здоровья – как восстановление изначального нарушенного единства (принцип </a:t>
            </a:r>
            <a:r>
              <a:rPr lang="ru-RU" dirty="0" err="1">
                <a:solidFill>
                  <a:schemeClr val="tx1"/>
                </a:solidFill>
              </a:rPr>
              <a:t>калокагатии</a:t>
            </a:r>
            <a:r>
              <a:rPr lang="ru-RU" dirty="0">
                <a:solidFill>
                  <a:schemeClr val="tx1"/>
                </a:solidFill>
              </a:rPr>
              <a:t>, сплав совершенства телесного и духовно-нравственного).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Средние века: здоровье как духовное </a:t>
            </a:r>
            <a:r>
              <a:rPr lang="ru-RU" dirty="0" err="1">
                <a:solidFill>
                  <a:schemeClr val="tx1"/>
                </a:solidFill>
              </a:rPr>
              <a:t>добротолюбие</a:t>
            </a:r>
            <a:r>
              <a:rPr lang="ru-RU" dirty="0">
                <a:solidFill>
                  <a:schemeClr val="tx1"/>
                </a:solidFill>
              </a:rPr>
              <a:t>, основанное на отношении к трансцендентному началу посредством веры и аскетики. Трансцендентный дух – источник совершенства и здоровья во всех аспектах, а вера заменяет собой все психофизические методики достижения истины и здоровья</a:t>
            </a: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Психология здоровья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Первые разработки психологических концепций здоровья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рамках гуманистической психологии (Э. </a:t>
            </a:r>
            <a:r>
              <a:rPr lang="ru-RU" dirty="0" err="1">
                <a:solidFill>
                  <a:schemeClr val="tx1"/>
                </a:solidFill>
              </a:rPr>
              <a:t>Фромм</a:t>
            </a:r>
            <a:r>
              <a:rPr lang="ru-RU" dirty="0">
                <a:solidFill>
                  <a:schemeClr val="tx1"/>
                </a:solidFill>
              </a:rPr>
              <a:t>, Г. </a:t>
            </a:r>
            <a:r>
              <a:rPr lang="ru-RU" dirty="0" err="1">
                <a:solidFill>
                  <a:schemeClr val="tx1"/>
                </a:solidFill>
              </a:rPr>
              <a:t>Олпорт</a:t>
            </a:r>
            <a:r>
              <a:rPr lang="ru-RU" dirty="0">
                <a:solidFill>
                  <a:schemeClr val="tx1"/>
                </a:solidFill>
              </a:rPr>
              <a:t>, А. </a:t>
            </a:r>
            <a:r>
              <a:rPr lang="ru-RU" dirty="0" err="1">
                <a:solidFill>
                  <a:schemeClr val="tx1"/>
                </a:solidFill>
              </a:rPr>
              <a:t>Маслоу</a:t>
            </a:r>
            <a:r>
              <a:rPr lang="ru-RU" dirty="0">
                <a:solidFill>
                  <a:schemeClr val="tx1"/>
                </a:solidFill>
              </a:rPr>
              <a:t>, К. </a:t>
            </a:r>
            <a:r>
              <a:rPr lang="ru-RU" dirty="0" err="1">
                <a:solidFill>
                  <a:schemeClr val="tx1"/>
                </a:solidFill>
              </a:rPr>
              <a:t>Роджерс</a:t>
            </a:r>
            <a:r>
              <a:rPr lang="ru-RU" dirty="0">
                <a:solidFill>
                  <a:schemeClr val="tx1"/>
                </a:solidFill>
              </a:rPr>
              <a:t>, В. </a:t>
            </a:r>
            <a:r>
              <a:rPr lang="ru-RU" dirty="0" err="1">
                <a:solidFill>
                  <a:schemeClr val="tx1"/>
                </a:solidFill>
              </a:rPr>
              <a:t>Франкл</a:t>
            </a:r>
            <a:r>
              <a:rPr lang="ru-RU" dirty="0">
                <a:solidFill>
                  <a:schemeClr val="tx1"/>
                </a:solidFill>
              </a:rPr>
              <a:t> и др.)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Оформление в отдельное </a:t>
            </a:r>
            <a:r>
              <a:rPr lang="ru-RU" dirty="0">
                <a:solidFill>
                  <a:schemeClr val="tx1"/>
                </a:solidFill>
              </a:rPr>
              <a:t>научное направление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конце 70-х гг. </a:t>
            </a:r>
            <a:r>
              <a:rPr lang="en-GB" dirty="0">
                <a:solidFill>
                  <a:schemeClr val="tx1"/>
                </a:solidFill>
              </a:rPr>
              <a:t>XX</a:t>
            </a:r>
            <a:r>
              <a:rPr lang="ru-RU" dirty="0">
                <a:solidFill>
                  <a:schemeClr val="tx1"/>
                </a:solidFill>
              </a:rPr>
              <a:t>-го века.</a:t>
            </a:r>
          </a:p>
          <a:p>
            <a:pPr marL="0" indent="0" algn="just"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35749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pPr algn="ctr"/>
            <a:r>
              <a:rPr lang="ru-RU" b="1" dirty="0" smtClean="0"/>
              <a:t>Понятие здоровья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28286"/>
            <a:ext cx="8596668" cy="517839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Всемирная организация здравоохранения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(ВОЗ)</a:t>
            </a:r>
            <a:endParaRPr lang="ru-RU" sz="220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Здоровье - состояние </a:t>
            </a:r>
            <a:r>
              <a:rPr lang="ru-RU" dirty="0">
                <a:solidFill>
                  <a:schemeClr val="tx1"/>
                </a:solidFill>
              </a:rPr>
              <a:t>полного физического, душевного и социального благополучия, а не только отсутствие </a:t>
            </a:r>
            <a:r>
              <a:rPr lang="ru-RU" dirty="0" smtClean="0">
                <a:solidFill>
                  <a:schemeClr val="tx1"/>
                </a:solidFill>
              </a:rPr>
              <a:t>болезней или </a:t>
            </a:r>
            <a:r>
              <a:rPr lang="ru-RU" dirty="0">
                <a:solidFill>
                  <a:schemeClr val="tx1"/>
                </a:solidFill>
              </a:rPr>
              <a:t>физических </a:t>
            </a:r>
            <a:r>
              <a:rPr lang="ru-RU" dirty="0" smtClean="0">
                <a:solidFill>
                  <a:schemeClr val="tx1"/>
                </a:solidFill>
              </a:rPr>
              <a:t>дефектов. Здоровье – это качественная характеристика, складывающаяся </a:t>
            </a:r>
            <a:r>
              <a:rPr lang="ru-RU" dirty="0">
                <a:solidFill>
                  <a:schemeClr val="tx1"/>
                </a:solidFill>
              </a:rPr>
              <a:t>из набора </a:t>
            </a:r>
            <a:r>
              <a:rPr lang="ru-RU" dirty="0" smtClean="0">
                <a:solidFill>
                  <a:schemeClr val="tx1"/>
                </a:solidFill>
              </a:rPr>
              <a:t>нормативных количественных параметров (антропометрических, физических, биохимических, биологических). </a:t>
            </a:r>
            <a:r>
              <a:rPr lang="ru-RU" dirty="0">
                <a:solidFill>
                  <a:schemeClr val="tx1"/>
                </a:solidFill>
              </a:rPr>
              <a:t>Внешне утрата здоровья </a:t>
            </a:r>
            <a:r>
              <a:rPr lang="ru-RU" dirty="0" smtClean="0">
                <a:solidFill>
                  <a:schemeClr val="tx1"/>
                </a:solidFill>
              </a:rPr>
              <a:t>выражается </a:t>
            </a:r>
            <a:r>
              <a:rPr lang="ru-RU" dirty="0">
                <a:solidFill>
                  <a:schemeClr val="tx1"/>
                </a:solidFill>
              </a:rPr>
              <a:t>в измеримых нарушениях в структурах и функциях организма, в изменениях его адаптивных возможностей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Здоровье </a:t>
            </a:r>
            <a:r>
              <a:rPr lang="ru-RU" dirty="0">
                <a:solidFill>
                  <a:schemeClr val="tx1"/>
                </a:solidFill>
              </a:rPr>
              <a:t>людей </a:t>
            </a:r>
            <a:r>
              <a:rPr lang="ru-RU" dirty="0" smtClean="0">
                <a:solidFill>
                  <a:schemeClr val="tx1"/>
                </a:solidFill>
              </a:rPr>
              <a:t>как социальное качество, оцениваемое с помощью показателей: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отчисление валового национального продукта на здравоохранение;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доступность первичной медико-санитарной помощи;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уровень иммунизации населения;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степень обследования беременных квалифицированным персоналом;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состояние питания детей;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уровень детской смертности;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– </a:t>
            </a:r>
            <a:r>
              <a:rPr lang="ru-RU" dirty="0">
                <a:solidFill>
                  <a:schemeClr val="tx1"/>
                </a:solidFill>
              </a:rPr>
              <a:t>средняя продолжительность предстоящей жизни;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гигиеническая грамотность населения.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44893"/>
            <a:ext cx="8596668" cy="585216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chemeClr val="tx1"/>
                </a:solidFill>
              </a:rPr>
              <a:t>Определения, синтезированные П.И</a:t>
            </a:r>
            <a:r>
              <a:rPr lang="ru-RU" sz="2200" b="1" dirty="0">
                <a:solidFill>
                  <a:schemeClr val="tx1"/>
                </a:solidFill>
              </a:rPr>
              <a:t>. Калью в работе «Сущностная характеристика понятия «здоровье» и некоторые вопросы перестройки здравоохранения: обзорная информация»</a:t>
            </a:r>
            <a:endParaRPr lang="ru-RU" sz="22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нормальная </a:t>
            </a:r>
            <a:r>
              <a:rPr lang="ru-RU" dirty="0">
                <a:solidFill>
                  <a:schemeClr val="tx1"/>
                </a:solidFill>
              </a:rPr>
              <a:t>функция организма на всех уровнях его организации, нормальный ход биологических процессов, способствующих индивидуальному выживанию и </a:t>
            </a:r>
            <a:r>
              <a:rPr lang="ru-RU" dirty="0" smtClean="0">
                <a:solidFill>
                  <a:schemeClr val="tx1"/>
                </a:solidFill>
              </a:rPr>
              <a:t>воспроизводству;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динамическое </a:t>
            </a:r>
            <a:r>
              <a:rPr lang="ru-RU" dirty="0">
                <a:solidFill>
                  <a:schemeClr val="tx1"/>
                </a:solidFill>
              </a:rPr>
              <a:t>равновесие организма и его функций </a:t>
            </a:r>
            <a:r>
              <a:rPr lang="ru-RU" dirty="0" smtClean="0">
                <a:solidFill>
                  <a:schemeClr val="tx1"/>
                </a:solidFill>
              </a:rPr>
              <a:t>с окружающей средой;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участие </a:t>
            </a:r>
            <a:r>
              <a:rPr lang="ru-RU" dirty="0">
                <a:solidFill>
                  <a:schemeClr val="tx1"/>
                </a:solidFill>
              </a:rPr>
              <a:t>в социальной деятельности и общественно полезном труде, способность к полноценному выполнению основных социальных </a:t>
            </a:r>
            <a:r>
              <a:rPr lang="ru-RU" dirty="0" smtClean="0">
                <a:solidFill>
                  <a:schemeClr val="tx1"/>
                </a:solidFill>
              </a:rPr>
              <a:t>функций;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отсутствие </a:t>
            </a:r>
            <a:r>
              <a:rPr lang="ru-RU" dirty="0">
                <a:solidFill>
                  <a:schemeClr val="tx1"/>
                </a:solidFill>
              </a:rPr>
              <a:t>болезни, болезненных состояний и </a:t>
            </a:r>
            <a:r>
              <a:rPr lang="ru-RU" dirty="0" smtClean="0">
                <a:solidFill>
                  <a:schemeClr val="tx1"/>
                </a:solidFill>
              </a:rPr>
              <a:t>изменений;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способность </a:t>
            </a:r>
            <a:r>
              <a:rPr lang="ru-RU" dirty="0">
                <a:solidFill>
                  <a:schemeClr val="tx1"/>
                </a:solidFill>
              </a:rPr>
              <a:t>организма приспосабливаться к постоянно изменяющимся условиям внешней среды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tx1"/>
                </a:solidFill>
              </a:rPr>
              <a:t>медицинская </a:t>
            </a:r>
            <a:r>
              <a:rPr lang="ru-RU" i="1" dirty="0">
                <a:solidFill>
                  <a:schemeClr val="tx1"/>
                </a:solidFill>
              </a:rPr>
              <a:t>модель </a:t>
            </a:r>
            <a:r>
              <a:rPr lang="ru-RU" dirty="0">
                <a:solidFill>
                  <a:schemeClr val="tx1"/>
                </a:solidFill>
              </a:rPr>
              <a:t>– для определений, содержащих медицинские признаки и характеристики; здоровье как отсутствие болезней и их симптомов;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tx1"/>
                </a:solidFill>
              </a:rPr>
              <a:t>биомедицинская </a:t>
            </a:r>
            <a:r>
              <a:rPr lang="ru-RU" i="1" dirty="0">
                <a:solidFill>
                  <a:schemeClr val="tx1"/>
                </a:solidFill>
              </a:rPr>
              <a:t>модель </a:t>
            </a:r>
            <a:r>
              <a:rPr lang="ru-RU" dirty="0">
                <a:solidFill>
                  <a:schemeClr val="tx1"/>
                </a:solidFill>
              </a:rPr>
              <a:t>– отсутствие субъективных ощущений нездоровья и органических </a:t>
            </a:r>
            <a:r>
              <a:rPr lang="ru-RU" dirty="0" smtClean="0">
                <a:solidFill>
                  <a:schemeClr val="tx1"/>
                </a:solidFill>
              </a:rPr>
              <a:t>нарушений;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tx1"/>
                </a:solidFill>
              </a:rPr>
              <a:t>биосоциальная </a:t>
            </a:r>
            <a:r>
              <a:rPr lang="ru-RU" i="1" dirty="0">
                <a:solidFill>
                  <a:schemeClr val="tx1"/>
                </a:solidFill>
              </a:rPr>
              <a:t>модель </a:t>
            </a:r>
            <a:r>
              <a:rPr lang="ru-RU" dirty="0" smtClean="0">
                <a:solidFill>
                  <a:schemeClr val="tx1"/>
                </a:solidFill>
              </a:rPr>
              <a:t>– рассматриваемые </a:t>
            </a:r>
            <a:r>
              <a:rPr lang="ru-RU" dirty="0">
                <a:solidFill>
                  <a:schemeClr val="tx1"/>
                </a:solidFill>
              </a:rPr>
              <a:t>в единстве медицинские и социальные признаки, при этом приоритет отдается социальным признакам;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i="1" dirty="0" smtClean="0">
                <a:solidFill>
                  <a:schemeClr val="tx1"/>
                </a:solidFill>
              </a:rPr>
              <a:t>ценностно-социальная </a:t>
            </a:r>
            <a:r>
              <a:rPr lang="ru-RU" i="1" dirty="0">
                <a:solidFill>
                  <a:schemeClr val="tx1"/>
                </a:solidFill>
              </a:rPr>
              <a:t>модель </a:t>
            </a:r>
            <a:r>
              <a:rPr lang="ru-RU" dirty="0">
                <a:solidFill>
                  <a:schemeClr val="tx1"/>
                </a:solidFill>
              </a:rPr>
              <a:t>– здоровье как ценность человека.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65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06393"/>
            <a:ext cx="8774674" cy="5861784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</a:rPr>
              <a:t>Модели </a:t>
            </a:r>
            <a:r>
              <a:rPr lang="ru-RU" sz="2000" b="1" dirty="0">
                <a:solidFill>
                  <a:schemeClr val="tx1"/>
                </a:solidFill>
              </a:rPr>
              <a:t>понимания здоровья, сложившиеся в разные исторические периоды </a:t>
            </a:r>
            <a:r>
              <a:rPr lang="ru-RU" sz="2000" b="1" dirty="0" smtClean="0">
                <a:solidFill>
                  <a:schemeClr val="tx1"/>
                </a:solidFill>
              </a:rPr>
              <a:t>развития </a:t>
            </a:r>
            <a:r>
              <a:rPr lang="ru-RU" sz="2000" b="1" dirty="0">
                <a:solidFill>
                  <a:schemeClr val="tx1"/>
                </a:solidFill>
              </a:rPr>
              <a:t>человеческого </a:t>
            </a:r>
            <a:r>
              <a:rPr lang="ru-RU" sz="2000" b="1" dirty="0" smtClean="0">
                <a:solidFill>
                  <a:schemeClr val="tx1"/>
                </a:solidFill>
              </a:rPr>
              <a:t>общества, по Н.Н</a:t>
            </a:r>
            <a:r>
              <a:rPr lang="ru-RU" sz="2000" b="1" dirty="0">
                <a:solidFill>
                  <a:schemeClr val="tx1"/>
                </a:solidFill>
              </a:rPr>
              <a:t>. Малярчук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Натуралистическая </a:t>
            </a:r>
            <a:r>
              <a:rPr lang="ru-RU" dirty="0">
                <a:solidFill>
                  <a:schemeClr val="tx1"/>
                </a:solidFill>
              </a:rPr>
              <a:t>модель (античность</a:t>
            </a:r>
            <a:r>
              <a:rPr lang="ru-RU" dirty="0" smtClean="0">
                <a:solidFill>
                  <a:schemeClr val="tx1"/>
                </a:solidFill>
              </a:rPr>
              <a:t>): быть </a:t>
            </a:r>
            <a:r>
              <a:rPr lang="ru-RU" dirty="0">
                <a:solidFill>
                  <a:schemeClr val="tx1"/>
                </a:solidFill>
              </a:rPr>
              <a:t>здоровым – значит следовать собственной природе и общей природе вещей, поэтому обращение к себе является необходимым условием здорового и полноценного существования человека).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Теологическая </a:t>
            </a:r>
            <a:r>
              <a:rPr lang="ru-RU" dirty="0">
                <a:solidFill>
                  <a:schemeClr val="tx1"/>
                </a:solidFill>
              </a:rPr>
              <a:t>модель (средневековье</a:t>
            </a:r>
            <a:r>
              <a:rPr lang="ru-RU" dirty="0" smtClean="0">
                <a:solidFill>
                  <a:schemeClr val="tx1"/>
                </a:solidFill>
              </a:rPr>
              <a:t>): </a:t>
            </a:r>
            <a:r>
              <a:rPr lang="ru-RU" dirty="0">
                <a:solidFill>
                  <a:schemeClr val="tx1"/>
                </a:solidFill>
              </a:rPr>
              <a:t>здоровье связывается с духовными аспектами. Наличие греховности приводит к телесной немощи человека, а истинно здоровым человеком считается святой человек, ведущий </a:t>
            </a:r>
            <a:r>
              <a:rPr lang="ru-RU" dirty="0" smtClean="0">
                <a:solidFill>
                  <a:schemeClr val="tx1"/>
                </a:solidFill>
              </a:rPr>
              <a:t>аскетический образ жизни, </a:t>
            </a:r>
            <a:r>
              <a:rPr lang="ru-RU" dirty="0">
                <a:solidFill>
                  <a:schemeClr val="tx1"/>
                </a:solidFill>
              </a:rPr>
              <a:t>смыслом которого является преодоление ограниченности и греховности человека, постоянное духовное самосовершенствование, осознание духовного родства с Богом.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Адаптационная </a:t>
            </a:r>
            <a:r>
              <a:rPr lang="ru-RU" dirty="0">
                <a:solidFill>
                  <a:schemeClr val="tx1"/>
                </a:solidFill>
              </a:rPr>
              <a:t>модель (XIX век</a:t>
            </a:r>
            <a:r>
              <a:rPr lang="ru-RU" dirty="0" smtClean="0">
                <a:solidFill>
                  <a:schemeClr val="tx1"/>
                </a:solidFill>
              </a:rPr>
              <a:t>): здоровье рассматривается </a:t>
            </a:r>
            <a:r>
              <a:rPr lang="ru-RU" dirty="0">
                <a:solidFill>
                  <a:schemeClr val="tx1"/>
                </a:solidFill>
              </a:rPr>
              <a:t>как феномен, имеющий биосоциальную природу, формирующийся и преобразующийся в процессе адаптации к окружающему миру. </a:t>
            </a:r>
            <a:r>
              <a:rPr lang="ru-RU" dirty="0" smtClean="0">
                <a:solidFill>
                  <a:schemeClr val="tx1"/>
                </a:solidFill>
              </a:rPr>
              <a:t>Здоровье понимается </a:t>
            </a:r>
            <a:r>
              <a:rPr lang="ru-RU" dirty="0">
                <a:solidFill>
                  <a:schemeClr val="tx1"/>
                </a:solidFill>
              </a:rPr>
              <a:t>как успешная адаптация и всесторонняя гармонизация отношений субъекта с окружающим миром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</a:rPr>
              <a:t>- Креативная модель (современный период): здоровье </a:t>
            </a:r>
            <a:r>
              <a:rPr lang="ru-RU" dirty="0">
                <a:solidFill>
                  <a:schemeClr val="tx1"/>
                </a:solidFill>
              </a:rPr>
              <a:t>человека как </a:t>
            </a:r>
            <a:r>
              <a:rPr lang="ru-RU" dirty="0" smtClean="0">
                <a:solidFill>
                  <a:schemeClr val="tx1"/>
                </a:solidFill>
              </a:rPr>
              <a:t>процесс, в котором свободный </a:t>
            </a:r>
            <a:r>
              <a:rPr lang="ru-RU" dirty="0">
                <a:solidFill>
                  <a:schemeClr val="tx1"/>
                </a:solidFill>
              </a:rPr>
              <a:t>выбор естественных ценностей и целей благополучного существования человека предопределяет его здоровое настоящее и будущее бытие.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1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263" y="779646"/>
            <a:ext cx="9192126" cy="335692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</a:rPr>
              <a:t>О.С. Васильева, В.А. Ананьев, Г.С. Никифоров </a:t>
            </a:r>
            <a:r>
              <a:rPr lang="ru-RU" sz="2000" b="1" dirty="0" smtClean="0">
                <a:solidFill>
                  <a:schemeClr val="tx1"/>
                </a:solidFill>
              </a:rPr>
              <a:t>- интегральное осмысление </a:t>
            </a:r>
            <a:r>
              <a:rPr lang="ru-RU" sz="2000" b="1" dirty="0">
                <a:solidFill>
                  <a:schemeClr val="tx1"/>
                </a:solidFill>
              </a:rPr>
              <a:t>понятия «здоровье</a:t>
            </a:r>
            <a:r>
              <a:rPr lang="ru-RU" sz="2000" b="1" dirty="0" smtClean="0">
                <a:solidFill>
                  <a:schemeClr val="tx1"/>
                </a:solidFill>
              </a:rPr>
              <a:t>», рассмотрение здоровья:</a:t>
            </a:r>
            <a:endParaRPr lang="ru-RU" sz="2000" b="1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единстве трех составляющих элементов: тела, разума и души (культуры физической, интеллектуальной и психологической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учетом внутренних и внешних факторов (совокупности влияния собственной деятельности человека и влияния его социального окружения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учетом уровня развития системы здравоохранения и системы массового образования в обществе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8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673768"/>
            <a:ext cx="9265563" cy="577515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Научные подходы к пониманию здоровья, по О.С. Васильевой и Ф.Р. Филатову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err="1">
                <a:solidFill>
                  <a:schemeClr val="tx1"/>
                </a:solidFill>
              </a:rPr>
              <a:t>Нормоцентрический</a:t>
            </a:r>
            <a:r>
              <a:rPr lang="ru-RU" dirty="0">
                <a:solidFill>
                  <a:schemeClr val="tx1"/>
                </a:solidFill>
              </a:rPr>
              <a:t> подход (Г.К. Ушаков и др.): здоровье как совокупность среднестатистических норм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Феноменологический подход (К. Ясперс, Л. </a:t>
            </a:r>
            <a:r>
              <a:rPr lang="ru-RU" dirty="0" err="1">
                <a:solidFill>
                  <a:schemeClr val="tx1"/>
                </a:solidFill>
              </a:rPr>
              <a:t>Бинсвангер</a:t>
            </a:r>
            <a:r>
              <a:rPr lang="ru-RU" dirty="0">
                <a:solidFill>
                  <a:schemeClr val="tx1"/>
                </a:solidFill>
              </a:rPr>
              <a:t>, Р. </a:t>
            </a:r>
            <a:r>
              <a:rPr lang="ru-RU" dirty="0" err="1">
                <a:solidFill>
                  <a:schemeClr val="tx1"/>
                </a:solidFill>
              </a:rPr>
              <a:t>Лэнг</a:t>
            </a:r>
            <a:r>
              <a:rPr lang="ru-RU" dirty="0">
                <a:solidFill>
                  <a:schemeClr val="tx1"/>
                </a:solidFill>
              </a:rPr>
              <a:t>):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проблемы здоровья и болезни как фундаментальные аспекты или вариации индивидуального, неповторимого «способа бытия-в-мире»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Холистический подход (Г. </a:t>
            </a:r>
            <a:r>
              <a:rPr lang="ru-RU" dirty="0" err="1">
                <a:solidFill>
                  <a:schemeClr val="tx1"/>
                </a:solidFill>
              </a:rPr>
              <a:t>Олпорт</a:t>
            </a:r>
            <a:r>
              <a:rPr lang="ru-RU" dirty="0">
                <a:solidFill>
                  <a:schemeClr val="tx1"/>
                </a:solidFill>
              </a:rPr>
              <a:t>, К. </a:t>
            </a:r>
            <a:r>
              <a:rPr lang="ru-RU" dirty="0" err="1">
                <a:solidFill>
                  <a:schemeClr val="tx1"/>
                </a:solidFill>
              </a:rPr>
              <a:t>Роджерс</a:t>
            </a:r>
            <a:r>
              <a:rPr lang="ru-RU" dirty="0">
                <a:solidFill>
                  <a:schemeClr val="tx1"/>
                </a:solidFill>
              </a:rPr>
              <a:t>, К.Г. Юнг и др.): здоровье как обретаемая индивидом в процессе его становления целостность, предполагающая личностную зрелость, интеграцию жизненного опыта и синтез фундаментальных противоречий человеческого существования или </a:t>
            </a:r>
            <a:r>
              <a:rPr lang="ru-RU" dirty="0" err="1">
                <a:solidFill>
                  <a:schemeClr val="tx1"/>
                </a:solidFill>
              </a:rPr>
              <a:t>интрапсихических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полярностей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Кросс-культурный подход (Г. </a:t>
            </a:r>
            <a:r>
              <a:rPr lang="ru-RU" dirty="0" err="1">
                <a:solidFill>
                  <a:schemeClr val="tx1"/>
                </a:solidFill>
              </a:rPr>
              <a:t>Триандис</a:t>
            </a:r>
            <a:r>
              <a:rPr lang="ru-RU" dirty="0">
                <a:solidFill>
                  <a:schemeClr val="tx1"/>
                </a:solidFill>
              </a:rPr>
              <a:t>, Д. Берри, Ф. </a:t>
            </a:r>
            <a:r>
              <a:rPr lang="ru-RU" dirty="0" err="1">
                <a:solidFill>
                  <a:schemeClr val="tx1"/>
                </a:solidFill>
              </a:rPr>
              <a:t>Абуд</a:t>
            </a:r>
            <a:r>
              <a:rPr lang="ru-RU" dirty="0">
                <a:solidFill>
                  <a:schemeClr val="tx1"/>
                </a:solidFill>
              </a:rPr>
              <a:t>, Д. </a:t>
            </a:r>
            <a:r>
              <a:rPr lang="ru-RU" dirty="0" err="1">
                <a:solidFill>
                  <a:schemeClr val="tx1"/>
                </a:solidFill>
              </a:rPr>
              <a:t>Мацумото</a:t>
            </a:r>
            <a:r>
              <a:rPr lang="ru-RU" dirty="0">
                <a:solidFill>
                  <a:schemeClr val="tx1"/>
                </a:solidFill>
              </a:rPr>
              <a:t> и др.): здоровье </a:t>
            </a:r>
            <a:r>
              <a:rPr lang="ru-RU" dirty="0" smtClean="0">
                <a:solidFill>
                  <a:schemeClr val="tx1"/>
                </a:solidFill>
              </a:rPr>
              <a:t>как социокультурная переменная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Дискурсивный подход (М. Фуко, Т.А. Ван Дейк и др.): любое представление о здоровье 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продукт </a:t>
            </a:r>
            <a:r>
              <a:rPr lang="ru-RU" dirty="0" smtClean="0">
                <a:solidFill>
                  <a:schemeClr val="tx1"/>
                </a:solidFill>
              </a:rPr>
              <a:t>различных </a:t>
            </a:r>
            <a:r>
              <a:rPr lang="ru-RU" dirty="0">
                <a:solidFill>
                  <a:schemeClr val="tx1"/>
                </a:solidFill>
              </a:rPr>
              <a:t>дискурсивных практик, в которых рождаются своеобразные концепции здоровья и болезни, с определением их базовых принципов, достоинств и </a:t>
            </a:r>
            <a:r>
              <a:rPr lang="ru-RU" dirty="0" smtClean="0">
                <a:solidFill>
                  <a:schemeClr val="tx1"/>
                </a:solidFill>
              </a:rPr>
              <a:t>ограничений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Аксиологический подход (А.Ф. Ковалевская, И.С. Ларионова, К.С. </a:t>
            </a:r>
            <a:r>
              <a:rPr lang="ru-RU" dirty="0" err="1">
                <a:solidFill>
                  <a:schemeClr val="tx1"/>
                </a:solidFill>
              </a:rPr>
              <a:t>Хруцкий</a:t>
            </a:r>
            <a:r>
              <a:rPr lang="ru-RU" dirty="0">
                <a:solidFill>
                  <a:schemeClr val="tx1"/>
                </a:solidFill>
              </a:rPr>
              <a:t> и др.): здоровье 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универсальная человеческая ценность, </a:t>
            </a:r>
            <a:r>
              <a:rPr lang="ru-RU" dirty="0" smtClean="0">
                <a:solidFill>
                  <a:schemeClr val="tx1"/>
                </a:solidFill>
              </a:rPr>
              <a:t>соотносимая </a:t>
            </a:r>
            <a:r>
              <a:rPr lang="ru-RU" dirty="0">
                <a:solidFill>
                  <a:schemeClr val="tx1"/>
                </a:solidFill>
              </a:rPr>
              <a:t>с основными ценностными ориентациями </a:t>
            </a:r>
            <a:r>
              <a:rPr lang="ru-RU" dirty="0" smtClean="0">
                <a:solidFill>
                  <a:schemeClr val="tx1"/>
                </a:solidFill>
              </a:rPr>
              <a:t>личности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Интегративный / системный подход (П.К. Анохин, К.В. Судаков, А.Н. Разумов, В.В. Васильева, М.Л. </a:t>
            </a:r>
            <a:r>
              <a:rPr lang="ru-RU" dirty="0" err="1">
                <a:solidFill>
                  <a:schemeClr val="tx1"/>
                </a:solidFill>
              </a:rPr>
              <a:t>Журавин</a:t>
            </a:r>
            <a:r>
              <a:rPr lang="ru-RU" dirty="0">
                <a:solidFill>
                  <a:schemeClr val="tx1"/>
                </a:solidFill>
              </a:rPr>
              <a:t>, Н.К</a:t>
            </a:r>
            <a:r>
              <a:rPr lang="ru-RU" dirty="0" smtClean="0">
                <a:solidFill>
                  <a:schemeClr val="tx1"/>
                </a:solidFill>
              </a:rPr>
              <a:t>. Меньшиков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err="1">
                <a:solidFill>
                  <a:schemeClr val="tx1"/>
                </a:solidFill>
              </a:rPr>
              <a:t>др</a:t>
            </a:r>
            <a:r>
              <a:rPr lang="ru-RU" dirty="0">
                <a:solidFill>
                  <a:schemeClr val="tx1"/>
                </a:solidFill>
              </a:rPr>
              <a:t>): любые объяснительные принципы, модели и концептуальные схемы </a:t>
            </a:r>
            <a:r>
              <a:rPr lang="ru-RU" dirty="0" smtClean="0">
                <a:solidFill>
                  <a:schemeClr val="tx1"/>
                </a:solidFill>
              </a:rPr>
              <a:t>как адекватные способы </a:t>
            </a:r>
            <a:r>
              <a:rPr lang="ru-RU" dirty="0">
                <a:solidFill>
                  <a:schemeClr val="tx1"/>
                </a:solidFill>
              </a:rPr>
              <a:t>изучения здоровья на разных уровнях человеческого бытия.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0283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7187"/>
          </a:xfrm>
        </p:spPr>
        <p:txBody>
          <a:bodyPr/>
          <a:lstStyle/>
          <a:p>
            <a:pPr algn="ctr"/>
            <a:r>
              <a:rPr lang="ru-RU" b="1" dirty="0" smtClean="0"/>
              <a:t>Здоровый образ жизни (ЗОЖ)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66787"/>
            <a:ext cx="9005681" cy="522651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Понятие ЗОЖ положено </a:t>
            </a:r>
            <a:r>
              <a:rPr lang="ru-RU" dirty="0">
                <a:solidFill>
                  <a:schemeClr val="tx1"/>
                </a:solidFill>
              </a:rPr>
              <a:t>в основу </a:t>
            </a:r>
            <a:r>
              <a:rPr lang="ru-RU" b="1" dirty="0" err="1">
                <a:solidFill>
                  <a:schemeClr val="tx1"/>
                </a:solidFill>
              </a:rPr>
              <a:t>валеологии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(И.И. </a:t>
            </a:r>
            <a:r>
              <a:rPr lang="ru-RU" dirty="0" err="1">
                <a:solidFill>
                  <a:schemeClr val="tx1"/>
                </a:solidFill>
              </a:rPr>
              <a:t>Брехман</a:t>
            </a:r>
            <a:r>
              <a:rPr lang="ru-RU" dirty="0">
                <a:solidFill>
                  <a:schemeClr val="tx1"/>
                </a:solidFill>
              </a:rPr>
              <a:t>, 1982 г.) – </a:t>
            </a:r>
            <a:r>
              <a:rPr lang="ru-RU" dirty="0" smtClean="0">
                <a:solidFill>
                  <a:schemeClr val="tx1"/>
                </a:solidFill>
              </a:rPr>
              <a:t>науки </a:t>
            </a:r>
            <a:r>
              <a:rPr lang="ru-RU" dirty="0">
                <a:solidFill>
                  <a:schemeClr val="tx1"/>
                </a:solidFill>
              </a:rPr>
              <a:t>о здоровье и ЗОЖ, рассматривающей вопросы сохранения, укрепления и восстановления </a:t>
            </a:r>
            <a:r>
              <a:rPr lang="ru-RU" dirty="0" smtClean="0">
                <a:solidFill>
                  <a:schemeClr val="tx1"/>
                </a:solidFill>
              </a:rPr>
              <a:t>здоровья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</a:rPr>
              <a:t>Составляющие ЗОЖ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отказ </a:t>
            </a:r>
            <a:r>
              <a:rPr lang="ru-RU" dirty="0">
                <a:solidFill>
                  <a:schemeClr val="tx1"/>
                </a:solidFill>
              </a:rPr>
              <a:t>от вредных </a:t>
            </a:r>
            <a:r>
              <a:rPr lang="ru-RU" dirty="0" smtClean="0">
                <a:solidFill>
                  <a:schemeClr val="tx1"/>
                </a:solidFill>
              </a:rPr>
              <a:t>привычек </a:t>
            </a:r>
            <a:r>
              <a:rPr lang="ru-RU" dirty="0">
                <a:solidFill>
                  <a:schemeClr val="tx1"/>
                </a:solidFill>
              </a:rPr>
              <a:t>(курение, употребление алкогольных напитков и наркотических веществ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оптимальный </a:t>
            </a:r>
            <a:r>
              <a:rPr lang="ru-RU" dirty="0">
                <a:solidFill>
                  <a:schemeClr val="tx1"/>
                </a:solidFill>
              </a:rPr>
              <a:t>двигательный режим;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рациональное </a:t>
            </a:r>
            <a:r>
              <a:rPr lang="ru-RU" dirty="0">
                <a:solidFill>
                  <a:schemeClr val="tx1"/>
                </a:solidFill>
              </a:rPr>
              <a:t>питание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закаливание</a:t>
            </a:r>
            <a:r>
              <a:rPr lang="ru-RU" dirty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личная </a:t>
            </a:r>
            <a:r>
              <a:rPr lang="ru-RU" dirty="0">
                <a:solidFill>
                  <a:schemeClr val="tx1"/>
                </a:solidFill>
              </a:rPr>
              <a:t>гигиена;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положительные </a:t>
            </a:r>
            <a:r>
              <a:rPr lang="ru-RU" dirty="0">
                <a:solidFill>
                  <a:schemeClr val="tx1"/>
                </a:solidFill>
              </a:rPr>
              <a:t>эмоции.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уровень здоровья </a:t>
            </a:r>
            <a:r>
              <a:rPr lang="ru-RU" dirty="0" smtClean="0">
                <a:solidFill>
                  <a:schemeClr val="tx1"/>
                </a:solidFill>
              </a:rPr>
              <a:t>человека </a:t>
            </a:r>
            <a:r>
              <a:rPr lang="ru-RU" dirty="0">
                <a:solidFill>
                  <a:schemeClr val="tx1"/>
                </a:solidFill>
              </a:rPr>
              <a:t>зависит </a:t>
            </a:r>
            <a:r>
              <a:rPr lang="ru-RU" dirty="0" smtClean="0">
                <a:solidFill>
                  <a:schemeClr val="tx1"/>
                </a:solidFill>
              </a:rPr>
              <a:t>от (</a:t>
            </a:r>
            <a:r>
              <a:rPr lang="ru-RU" dirty="0">
                <a:solidFill>
                  <a:schemeClr val="tx1"/>
                </a:solidFill>
              </a:rPr>
              <a:t>по данным </a:t>
            </a:r>
            <a:r>
              <a:rPr lang="ru-RU" dirty="0">
                <a:solidFill>
                  <a:schemeClr val="tx1"/>
                </a:solidFill>
              </a:rPr>
              <a:t>В.М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Димова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2000)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20</a:t>
            </a:r>
            <a:r>
              <a:rPr lang="ru-RU" dirty="0">
                <a:solidFill>
                  <a:schemeClr val="tx1"/>
                </a:solidFill>
              </a:rPr>
              <a:t>% </a:t>
            </a:r>
            <a:r>
              <a:rPr lang="ru-RU" dirty="0" smtClean="0">
                <a:solidFill>
                  <a:schemeClr val="tx1"/>
                </a:solidFill>
              </a:rPr>
              <a:t>- наследственные факторы,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20</a:t>
            </a:r>
            <a:r>
              <a:rPr lang="ru-RU" dirty="0">
                <a:solidFill>
                  <a:schemeClr val="tx1"/>
                </a:solidFill>
              </a:rPr>
              <a:t>% </a:t>
            </a:r>
            <a:r>
              <a:rPr lang="ru-RU" dirty="0" smtClean="0">
                <a:solidFill>
                  <a:schemeClr val="tx1"/>
                </a:solidFill>
              </a:rPr>
              <a:t>– экология,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10</a:t>
            </a:r>
            <a:r>
              <a:rPr lang="ru-RU" dirty="0">
                <a:solidFill>
                  <a:schemeClr val="tx1"/>
                </a:solidFill>
              </a:rPr>
              <a:t>% </a:t>
            </a:r>
            <a:r>
              <a:rPr lang="ru-RU" dirty="0" smtClean="0">
                <a:solidFill>
                  <a:schemeClr val="tx1"/>
                </a:solidFill>
              </a:rPr>
              <a:t>– деятельность </a:t>
            </a:r>
            <a:r>
              <a:rPr lang="ru-RU" dirty="0">
                <a:solidFill>
                  <a:schemeClr val="tx1"/>
                </a:solidFill>
              </a:rPr>
              <a:t>системы </a:t>
            </a:r>
            <a:r>
              <a:rPr lang="ru-RU" dirty="0" smtClean="0">
                <a:solidFill>
                  <a:schemeClr val="tx1"/>
                </a:solidFill>
              </a:rPr>
              <a:t>здравоохранения,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50</a:t>
            </a:r>
            <a:r>
              <a:rPr lang="ru-RU" dirty="0">
                <a:solidFill>
                  <a:schemeClr val="tx1"/>
                </a:solidFill>
              </a:rPr>
              <a:t>% – от самого человека, от образа жизни, который он </a:t>
            </a:r>
            <a:r>
              <a:rPr lang="ru-RU" dirty="0" smtClean="0">
                <a:solidFill>
                  <a:schemeClr val="tx1"/>
                </a:solidFill>
              </a:rPr>
              <a:t>ведет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4939"/>
          </a:xfrm>
        </p:spPr>
        <p:txBody>
          <a:bodyPr/>
          <a:lstStyle/>
          <a:p>
            <a:pPr algn="ctr"/>
            <a:r>
              <a:rPr lang="ru-RU" b="1" dirty="0" smtClean="0"/>
              <a:t>Принципы ЗОЖ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37912"/>
            <a:ext cx="4184035" cy="515914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Биологические: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адекватность образа жизни возрасту </a:t>
            </a:r>
            <a:r>
              <a:rPr lang="ru-RU" dirty="0">
                <a:solidFill>
                  <a:schemeClr val="tx1"/>
                </a:solidFill>
              </a:rPr>
              <a:t>человека и его соответствующим </a:t>
            </a:r>
            <a:r>
              <a:rPr lang="ru-RU" dirty="0" smtClean="0">
                <a:solidFill>
                  <a:schemeClr val="tx1"/>
                </a:solidFill>
              </a:rPr>
              <a:t>возможностям; 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опора </a:t>
            </a:r>
            <a:r>
              <a:rPr lang="ru-RU" dirty="0">
                <a:solidFill>
                  <a:schemeClr val="tx1"/>
                </a:solidFill>
              </a:rPr>
              <a:t>на имеющиеся ресурсы организма и нервной </a:t>
            </a:r>
            <a:r>
              <a:rPr lang="ru-RU" dirty="0" smtClean="0">
                <a:solidFill>
                  <a:schemeClr val="tx1"/>
                </a:solidFill>
              </a:rPr>
              <a:t>системы; 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укрепление и улучшение </a:t>
            </a:r>
            <a:r>
              <a:rPr lang="ru-RU" dirty="0">
                <a:solidFill>
                  <a:schemeClr val="tx1"/>
                </a:solidFill>
              </a:rPr>
              <a:t>состояния, самочувствия человека, </a:t>
            </a:r>
            <a:r>
              <a:rPr lang="ru-RU" dirty="0" smtClean="0">
                <a:solidFill>
                  <a:schemeClr val="tx1"/>
                </a:solidFill>
              </a:rPr>
              <a:t>усиление </a:t>
            </a:r>
            <a:r>
              <a:rPr lang="ru-RU" dirty="0">
                <a:solidFill>
                  <a:schemeClr val="tx1"/>
                </a:solidFill>
              </a:rPr>
              <a:t>иммунитета, выносливости и т.д</a:t>
            </a:r>
            <a:r>
              <a:rPr lang="ru-RU" dirty="0" smtClean="0">
                <a:solidFill>
                  <a:schemeClr val="tx1"/>
                </a:solidFill>
              </a:rPr>
              <a:t>.; 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ритмичность (определенный режим </a:t>
            </a:r>
            <a:r>
              <a:rPr lang="ru-RU" dirty="0">
                <a:solidFill>
                  <a:schemeClr val="tx1"/>
                </a:solidFill>
              </a:rPr>
              <a:t>питания, отдыха и т.д. и </a:t>
            </a:r>
            <a:r>
              <a:rPr lang="ru-RU" dirty="0" smtClean="0">
                <a:solidFill>
                  <a:schemeClr val="tx1"/>
                </a:solidFill>
              </a:rPr>
              <a:t>его регулярное соблюдение); 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умеренность (избегание крайностей).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337912"/>
            <a:ext cx="4184034" cy="515914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Социальные:</a:t>
            </a: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эстетичность (высшие </a:t>
            </a:r>
            <a:r>
              <a:rPr lang="ru-RU" dirty="0">
                <a:solidFill>
                  <a:schemeClr val="tx1"/>
                </a:solidFill>
              </a:rPr>
              <a:t>эмоции и чувства); </a:t>
            </a:r>
            <a:endParaRPr lang="ru-RU" dirty="0" smtClean="0">
              <a:solidFill>
                <a:schemeClr val="tx1"/>
              </a:solidFill>
            </a:endParaRP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нравственность 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соответствие </a:t>
            </a:r>
            <a:r>
              <a:rPr lang="ru-RU" dirty="0">
                <a:solidFill>
                  <a:schemeClr val="tx1"/>
                </a:solidFill>
              </a:rPr>
              <a:t>общечеловеческим ценностям); </a:t>
            </a:r>
            <a:endParaRPr lang="ru-RU" dirty="0" smtClean="0">
              <a:solidFill>
                <a:schemeClr val="tx1"/>
              </a:solidFill>
            </a:endParaRP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волевые усилия (ежедневный </a:t>
            </a:r>
            <a:r>
              <a:rPr lang="ru-RU" dirty="0">
                <a:solidFill>
                  <a:schemeClr val="tx1"/>
                </a:solidFill>
              </a:rPr>
              <a:t>труд и усилие над собой); </a:t>
            </a:r>
            <a:endParaRPr lang="ru-RU" dirty="0" smtClean="0">
              <a:solidFill>
                <a:schemeClr val="tx1"/>
              </a:solidFill>
            </a:endParaRPr>
          </a:p>
          <a:p>
            <a:pPr hangingPunct="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самоограничение (осознание своих рисков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умение </a:t>
            </a:r>
            <a:r>
              <a:rPr lang="ru-RU" dirty="0">
                <a:solidFill>
                  <a:schemeClr val="tx1"/>
                </a:solidFill>
              </a:rPr>
              <a:t>вовремя сказать себе «стоп»).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6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2702</Words>
  <Application>Microsoft Office PowerPoint</Application>
  <PresentationFormat>Широкоэкранный</PresentationFormat>
  <Paragraphs>168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Грань</vt:lpstr>
      <vt:lpstr>Психология здоровья</vt:lpstr>
      <vt:lpstr>История становления науки</vt:lpstr>
      <vt:lpstr>Понятие здоровья</vt:lpstr>
      <vt:lpstr>Презентация PowerPoint</vt:lpstr>
      <vt:lpstr>Презентация PowerPoint</vt:lpstr>
      <vt:lpstr>Презентация PowerPoint</vt:lpstr>
      <vt:lpstr>Презентация PowerPoint</vt:lpstr>
      <vt:lpstr>Здоровый образ жизни (ЗОЖ)</vt:lpstr>
      <vt:lpstr>Принципы ЗОЖ</vt:lpstr>
      <vt:lpstr>Факторы, влияющие на здоровье </vt:lpstr>
      <vt:lpstr>Группы факторов, влияющих на здоровье, по Г.С. Никифорову</vt:lpstr>
      <vt:lpstr>Отношение к здоровью</vt:lpstr>
      <vt:lpstr>Психическое здоровье</vt:lpstr>
      <vt:lpstr>Презентация PowerPoint</vt:lpstr>
      <vt:lpstr>Психологическое здоровье</vt:lpstr>
      <vt:lpstr>Презентация PowerPoint</vt:lpstr>
      <vt:lpstr>Презентация PowerPoint</vt:lpstr>
      <vt:lpstr>Литература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здоровья</dc:title>
  <dc:creator>OLJA</dc:creator>
  <cp:lastModifiedBy>OLJA</cp:lastModifiedBy>
  <cp:revision>23</cp:revision>
  <dcterms:created xsi:type="dcterms:W3CDTF">2018-05-15T01:45:24Z</dcterms:created>
  <dcterms:modified xsi:type="dcterms:W3CDTF">2018-05-15T08:03:02Z</dcterms:modified>
</cp:coreProperties>
</file>