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6" r:id="rId19"/>
    <p:sldId id="277" r:id="rId20"/>
    <p:sldId id="278" r:id="rId21"/>
    <p:sldId id="279" r:id="rId22"/>
    <p:sldId id="280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86400" autoAdjust="0"/>
  </p:normalViewPr>
  <p:slideViewPr>
    <p:cSldViewPr>
      <p:cViewPr varScale="1">
        <p:scale>
          <a:sx n="117" d="100"/>
          <a:sy n="117" d="100"/>
        </p:scale>
        <p:origin x="-233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B4C71EC6-210F-42DE-9C53-41977AD35B3D}" type="datetimeFigureOut">
              <a:rPr lang="ru-RU" smtClean="0"/>
              <a:t>14.09.2017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14.09.2017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14.09.2017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14.09.2017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B4C71EC6-210F-42DE-9C53-41977AD35B3D}" type="datetimeFigureOut">
              <a:rPr lang="ru-RU" smtClean="0"/>
              <a:t>14.09.2017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B4C71EC6-210F-42DE-9C53-41977AD35B3D}" type="datetimeFigureOut">
              <a:rPr lang="ru-RU" smtClean="0"/>
              <a:t>14.09.2017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Теория и методология психологической диагностики</a:t>
            </a:r>
            <a:endParaRPr lang="ru-RU" sz="36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smtClean="0"/>
              <a:t>Барканова О.В., кафедра психологии</a:t>
            </a:r>
          </a:p>
          <a:p>
            <a:r>
              <a:rPr lang="ru-RU" b="1" dirty="0" smtClean="0"/>
              <a:t>Тема 3. </a:t>
            </a:r>
          </a:p>
          <a:p>
            <a:r>
              <a:rPr lang="ru-RU" b="1" dirty="0" smtClean="0"/>
              <a:t>Тема 4.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894888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altLang="ru-RU" sz="4400" b="1" dirty="0"/>
              <a:t>Условия организации и проведения обследования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altLang="ru-RU" dirty="0"/>
              <a:t>Соответствие методов и методик цели обследования, возрасту и состоянию обследуемого</a:t>
            </a:r>
          </a:p>
          <a:p>
            <a:pPr algn="just"/>
            <a:r>
              <a:rPr lang="ru-RU" altLang="ru-RU" dirty="0"/>
              <a:t>Подготовка помещения и </a:t>
            </a:r>
            <a:r>
              <a:rPr lang="ru-RU" altLang="ru-RU" dirty="0" smtClean="0"/>
              <a:t>диагностических материалов</a:t>
            </a:r>
          </a:p>
          <a:p>
            <a:pPr algn="just"/>
            <a:r>
              <a:rPr lang="ru-RU" altLang="ru-RU" dirty="0" smtClean="0"/>
              <a:t>Подготовка </a:t>
            </a:r>
            <a:r>
              <a:rPr lang="ru-RU" altLang="ru-RU" dirty="0"/>
              <a:t>самого психолога (знание методики) и клиента </a:t>
            </a:r>
            <a:r>
              <a:rPr lang="ru-RU" altLang="ru-RU" dirty="0" smtClean="0"/>
              <a:t>(установление раппорта, информирование) к </a:t>
            </a:r>
            <a:r>
              <a:rPr lang="ru-RU" altLang="ru-RU" dirty="0"/>
              <a:t>обследованию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3999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altLang="ru-RU" sz="4400" b="1" dirty="0"/>
              <a:t>Этапы обследования </a:t>
            </a:r>
            <a:r>
              <a:rPr lang="ru-RU" altLang="ru-RU" sz="4400" b="1" dirty="0" smtClean="0"/>
              <a:t/>
            </a:r>
            <a:br>
              <a:rPr lang="ru-RU" altLang="ru-RU" sz="4400" b="1" dirty="0" smtClean="0"/>
            </a:br>
            <a:r>
              <a:rPr lang="ru-RU" altLang="ru-RU" sz="4400" b="1" dirty="0" smtClean="0"/>
              <a:t>(</a:t>
            </a:r>
            <a:r>
              <a:rPr lang="ru-RU" altLang="ru-RU" sz="4400" b="1" dirty="0"/>
              <a:t>Н.И. </a:t>
            </a:r>
            <a:r>
              <a:rPr lang="ru-RU" altLang="ru-RU" sz="4400" b="1" dirty="0" err="1"/>
              <a:t>Шевандрин</a:t>
            </a:r>
            <a:r>
              <a:rPr lang="ru-RU" altLang="ru-RU" sz="4400" b="1" dirty="0" smtClean="0"/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90000"/>
              </a:lnSpc>
            </a:pPr>
            <a:r>
              <a:rPr lang="ru-RU" altLang="ru-RU" sz="3200" dirty="0"/>
              <a:t>Изучение запроса</a:t>
            </a:r>
          </a:p>
          <a:p>
            <a:pPr>
              <a:lnSpc>
                <a:spcPct val="90000"/>
              </a:lnSpc>
            </a:pPr>
            <a:r>
              <a:rPr lang="ru-RU" altLang="ru-RU" sz="3200" dirty="0"/>
              <a:t>Формулирование психологической проблемы</a:t>
            </a:r>
          </a:p>
          <a:p>
            <a:pPr>
              <a:lnSpc>
                <a:spcPct val="90000"/>
              </a:lnSpc>
            </a:pPr>
            <a:r>
              <a:rPr lang="ru-RU" altLang="ru-RU" sz="3200" dirty="0"/>
              <a:t>Выдвижение гипотез о причинах наблюдаемых явлений</a:t>
            </a:r>
          </a:p>
          <a:p>
            <a:pPr>
              <a:lnSpc>
                <a:spcPct val="90000"/>
              </a:lnSpc>
            </a:pPr>
            <a:r>
              <a:rPr lang="ru-RU" altLang="ru-RU" sz="3200" dirty="0"/>
              <a:t>Выбор методов обследования</a:t>
            </a:r>
          </a:p>
          <a:p>
            <a:pPr>
              <a:lnSpc>
                <a:spcPct val="90000"/>
              </a:lnSpc>
            </a:pPr>
            <a:r>
              <a:rPr lang="ru-RU" altLang="ru-RU" sz="3200" dirty="0"/>
              <a:t>Использование методов, проверка гипотез (проведение обследования, обработка и интерпретация данных)</a:t>
            </a:r>
          </a:p>
          <a:p>
            <a:pPr>
              <a:lnSpc>
                <a:spcPct val="90000"/>
              </a:lnSpc>
            </a:pPr>
            <a:r>
              <a:rPr lang="ru-RU" altLang="ru-RU" sz="3200" dirty="0"/>
              <a:t>Формулирование психологического диагноза и прогноза</a:t>
            </a:r>
          </a:p>
          <a:p>
            <a:pPr>
              <a:lnSpc>
                <a:spcPct val="90000"/>
              </a:lnSpc>
            </a:pPr>
            <a:r>
              <a:rPr lang="ru-RU" altLang="ru-RU" sz="3200" dirty="0"/>
              <a:t>Разработка рекомендаций, </a:t>
            </a:r>
            <a:r>
              <a:rPr lang="ru-RU" altLang="ru-RU" sz="3200" dirty="0" err="1"/>
              <a:t>психокоррекционных</a:t>
            </a:r>
            <a:r>
              <a:rPr lang="ru-RU" altLang="ru-RU" sz="3200" dirty="0"/>
              <a:t> и развивающих программ</a:t>
            </a:r>
          </a:p>
          <a:p>
            <a:pPr>
              <a:lnSpc>
                <a:spcPct val="90000"/>
              </a:lnSpc>
            </a:pPr>
            <a:r>
              <a:rPr lang="ru-RU" altLang="ru-RU" sz="3200" dirty="0"/>
              <a:t>Применение рекомендаций и  программ</a:t>
            </a:r>
          </a:p>
          <a:p>
            <a:pPr>
              <a:lnSpc>
                <a:spcPct val="90000"/>
              </a:lnSpc>
            </a:pPr>
            <a:r>
              <a:rPr lang="ru-RU" altLang="ru-RU" sz="3200" dirty="0"/>
              <a:t>Контроль за применением рекомендаций и </a:t>
            </a:r>
            <a:r>
              <a:rPr lang="ru-RU" altLang="ru-RU" sz="3200" dirty="0" smtClean="0"/>
              <a:t>программ</a:t>
            </a:r>
            <a:endParaRPr lang="ru-RU" altLang="ru-RU" sz="3200" dirty="0"/>
          </a:p>
        </p:txBody>
      </p:sp>
    </p:spTree>
    <p:extLst>
      <p:ext uri="{BB962C8B-B14F-4D97-AF65-F5344CB8AC3E}">
        <p14:creationId xmlns:p14="http://schemas.microsoft.com/office/powerpoint/2010/main" val="1931441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73274"/>
          </a:xfrm>
        </p:spPr>
        <p:txBody>
          <a:bodyPr>
            <a:normAutofit/>
          </a:bodyPr>
          <a:lstStyle/>
          <a:p>
            <a:pPr algn="ctr"/>
            <a:r>
              <a:rPr lang="ru-RU" altLang="ru-RU" sz="3600" b="1" dirty="0"/>
              <a:t>Изучение запроса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256584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altLang="ru-RU" sz="3200" dirty="0"/>
              <a:t>Запрос – жалоба клиента, носит расплывчатый неопределенный характер, формулируется на бытовом языке.</a:t>
            </a:r>
          </a:p>
          <a:p>
            <a:pPr algn="just"/>
            <a:r>
              <a:rPr lang="ru-RU" altLang="ru-RU" sz="3200" dirty="0" smtClean="0"/>
              <a:t>Вначале </a:t>
            </a:r>
            <a:r>
              <a:rPr lang="ru-RU" altLang="ru-RU" sz="3200" dirty="0"/>
              <a:t>проводится  беседа для сбора и уточнения первичных </a:t>
            </a:r>
            <a:r>
              <a:rPr lang="ru-RU" altLang="ru-RU" sz="3200" dirty="0" smtClean="0"/>
              <a:t>данных (анализ </a:t>
            </a:r>
            <a:r>
              <a:rPr lang="ru-RU" altLang="ru-RU" sz="3200" dirty="0"/>
              <a:t>вербального, невербального, паралингвистического поведения </a:t>
            </a:r>
            <a:r>
              <a:rPr lang="ru-RU" altLang="ru-RU" sz="3200" dirty="0" smtClean="0"/>
              <a:t>клиента).</a:t>
            </a:r>
            <a:endParaRPr lang="ru-RU" altLang="ru-RU" sz="3200" dirty="0"/>
          </a:p>
          <a:p>
            <a:pPr algn="just"/>
            <a:r>
              <a:rPr lang="ru-RU" altLang="ru-RU" sz="3200" dirty="0"/>
              <a:t>Собирается анамнез – медицинские и социальные данные (из учреждений, ближайшего окружения клиента - родственников, учителей, друзей, коллег и др</a:t>
            </a:r>
            <a:r>
              <a:rPr lang="ru-RU" altLang="ru-RU" sz="3200" dirty="0" smtClean="0"/>
              <a:t>.).</a:t>
            </a:r>
          </a:p>
          <a:p>
            <a:pPr algn="just"/>
            <a:r>
              <a:rPr lang="ru-RU" altLang="ru-RU" sz="3200" dirty="0" smtClean="0"/>
              <a:t>Определяется тип и содержание запроса.</a:t>
            </a:r>
            <a:endParaRPr lang="ru-RU" altLang="ru-RU" sz="3200" dirty="0"/>
          </a:p>
          <a:p>
            <a:endParaRPr lang="ru-RU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15" b="5815"/>
          <a:stretch>
            <a:fillRect/>
          </a:stretch>
        </p:blipFill>
        <p:spPr>
          <a:xfrm>
            <a:off x="7218556" y="1"/>
            <a:ext cx="1925443" cy="1700808"/>
          </a:xfrm>
          <a:prstGeom prst="rect">
            <a:avLst/>
          </a:prstGeom>
          <a:noFill/>
          <a:ln/>
        </p:spPr>
      </p:pic>
    </p:spTree>
    <p:extLst>
      <p:ext uri="{BB962C8B-B14F-4D97-AF65-F5344CB8AC3E}">
        <p14:creationId xmlns:p14="http://schemas.microsoft.com/office/powerpoint/2010/main" val="3482042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4400" b="1" dirty="0"/>
              <a:t>Типы запросов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ru-RU" altLang="ru-RU" b="1" dirty="0"/>
              <a:t>Конструктивные</a:t>
            </a:r>
          </a:p>
          <a:p>
            <a:r>
              <a:rPr lang="ru-RU" altLang="ru-RU" dirty="0" smtClean="0"/>
              <a:t>о </a:t>
            </a:r>
            <a:r>
              <a:rPr lang="ru-RU" altLang="ru-RU" dirty="0"/>
              <a:t>помощи в саморазвитии, самопознании</a:t>
            </a:r>
          </a:p>
          <a:p>
            <a:r>
              <a:rPr lang="ru-RU" altLang="ru-RU" dirty="0" smtClean="0"/>
              <a:t>о </a:t>
            </a:r>
            <a:r>
              <a:rPr lang="ru-RU" altLang="ru-RU" dirty="0"/>
              <a:t>снятии симптома</a:t>
            </a:r>
          </a:p>
          <a:p>
            <a:r>
              <a:rPr lang="ru-RU" altLang="ru-RU" dirty="0" smtClean="0"/>
              <a:t>о </a:t>
            </a:r>
            <a:r>
              <a:rPr lang="ru-RU" altLang="ru-RU" dirty="0"/>
              <a:t>трансформации</a:t>
            </a:r>
          </a:p>
          <a:p>
            <a:r>
              <a:rPr lang="ru-RU" altLang="ru-RU" dirty="0" smtClean="0"/>
              <a:t>об </a:t>
            </a:r>
            <a:r>
              <a:rPr lang="ru-RU" altLang="ru-RU" dirty="0"/>
              <a:t>информации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ru-RU" altLang="ru-RU" b="1" dirty="0"/>
              <a:t>Неконструктивные</a:t>
            </a:r>
          </a:p>
          <a:p>
            <a:r>
              <a:rPr lang="ru-RU" altLang="ru-RU" dirty="0" err="1"/>
              <a:t>м</a:t>
            </a:r>
            <a:r>
              <a:rPr lang="ru-RU" altLang="ru-RU" dirty="0" err="1" smtClean="0"/>
              <a:t>анипулятивный</a:t>
            </a:r>
            <a:r>
              <a:rPr lang="ru-RU" altLang="ru-RU" dirty="0" smtClean="0"/>
              <a:t> (о помощи третьему лицу </a:t>
            </a:r>
            <a:r>
              <a:rPr lang="ru-RU" altLang="ru-RU" dirty="0"/>
              <a:t>или воздействии </a:t>
            </a:r>
            <a:r>
              <a:rPr lang="ru-RU" altLang="ru-RU" dirty="0" smtClean="0"/>
              <a:t>на него)</a:t>
            </a:r>
            <a:endParaRPr lang="ru-RU" altLang="ru-RU" dirty="0"/>
          </a:p>
          <a:p>
            <a:r>
              <a:rPr lang="ru-RU" altLang="ru-RU" dirty="0" smtClean="0"/>
              <a:t>с </a:t>
            </a:r>
            <a:r>
              <a:rPr lang="ru-RU" altLang="ru-RU" dirty="0"/>
              <a:t>предельным </a:t>
            </a:r>
            <a:r>
              <a:rPr lang="ru-RU" altLang="ru-RU" dirty="0" smtClean="0"/>
              <a:t>обобщением (</a:t>
            </a:r>
            <a:r>
              <a:rPr lang="ru-RU" altLang="ru-RU" dirty="0" err="1" smtClean="0"/>
              <a:t>перфекционист-ский</a:t>
            </a:r>
            <a:r>
              <a:rPr lang="ru-RU" altLang="ru-RU" dirty="0" smtClean="0"/>
              <a:t>)</a:t>
            </a:r>
            <a:endParaRPr lang="ru-RU" alt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955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altLang="ru-RU" sz="4400" b="1" dirty="0"/>
              <a:t>Перевод запроса в </a:t>
            </a:r>
            <a:r>
              <a:rPr lang="ru-RU" altLang="ru-RU" sz="4400" b="1" dirty="0" smtClean="0"/>
              <a:t>психологическую проблему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974856015"/>
              </p:ext>
            </p:extLst>
          </p:nvPr>
        </p:nvGraphicFramePr>
        <p:xfrm>
          <a:off x="457200" y="1772814"/>
          <a:ext cx="4038600" cy="496855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038600"/>
              </a:tblGrid>
              <a:tr h="53941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1503680" algn="l"/>
                        </a:tabLst>
                      </a:pPr>
                      <a:r>
                        <a:rPr lang="ru-RU" sz="1000" dirty="0">
                          <a:effectLst/>
                        </a:rPr>
                        <a:t>Область психики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338" marR="47338" marT="0" marB="0"/>
                </a:tc>
              </a:tr>
              <a:tr h="61271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1571625" algn="l"/>
                        </a:tabLst>
                      </a:pPr>
                      <a:r>
                        <a:rPr lang="ru-RU" sz="1000" dirty="0">
                          <a:effectLst/>
                        </a:rPr>
                        <a:t>Психические процессы (когнитивная сфера)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338" marR="47338" marT="0" marB="0"/>
                </a:tc>
              </a:tr>
              <a:tr h="72008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1571625" algn="l"/>
                        </a:tabLst>
                      </a:pPr>
                      <a:r>
                        <a:rPr lang="ru-RU" sz="1000" dirty="0">
                          <a:effectLst/>
                        </a:rPr>
                        <a:t>Психические состояния (эмоции)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338" marR="47338" marT="0" marB="0"/>
                </a:tc>
              </a:tr>
              <a:tr h="28803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1571625" algn="l"/>
                        </a:tabLst>
                      </a:pPr>
                      <a:r>
                        <a:rPr lang="ru-RU" sz="1000">
                          <a:effectLst/>
                        </a:rPr>
                        <a:t>Психические свойства личности (темперамент, характер)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338" marR="47338" marT="0" marB="0"/>
                </a:tc>
              </a:tr>
              <a:tr h="64807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1720215" algn="l"/>
                        </a:tabLst>
                      </a:pPr>
                      <a:r>
                        <a:rPr lang="ru-RU" sz="1000" dirty="0">
                          <a:effectLst/>
                        </a:rPr>
                        <a:t>Личность (самосознание, смыслы, ценности, интересы, направленность)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338" marR="47338" marT="0" marB="0"/>
                </a:tc>
              </a:tr>
              <a:tr h="64807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1571625" algn="l"/>
                        </a:tabLst>
                      </a:pPr>
                      <a:r>
                        <a:rPr lang="ru-RU" sz="1000">
                          <a:effectLst/>
                        </a:rPr>
                        <a:t>Общение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338" marR="47338" marT="0" marB="0"/>
                </a:tc>
              </a:tr>
              <a:tr h="108012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1565910" algn="l"/>
                        </a:tabLst>
                      </a:pPr>
                      <a:r>
                        <a:rPr lang="ru-RU" sz="1000" dirty="0">
                          <a:effectLst/>
                        </a:rPr>
                        <a:t>Деятельность 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338" marR="47338" marT="0" marB="0"/>
                </a:tc>
              </a:tr>
              <a:tr h="43204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1565910" algn="l"/>
                        </a:tabLst>
                      </a:pPr>
                      <a:r>
                        <a:rPr lang="ru-RU" sz="1000" dirty="0">
                          <a:effectLst/>
                        </a:rPr>
                        <a:t>Поведение 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338" marR="47338" marT="0" marB="0"/>
                </a:tc>
              </a:tr>
            </a:tbl>
          </a:graphicData>
        </a:graphic>
      </p:graphicFrame>
      <p:graphicFrame>
        <p:nvGraphicFramePr>
          <p:cNvPr id="6" name="Объект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91717916"/>
              </p:ext>
            </p:extLst>
          </p:nvPr>
        </p:nvGraphicFramePr>
        <p:xfrm>
          <a:off x="4644008" y="1772816"/>
          <a:ext cx="4038600" cy="511553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038600"/>
              </a:tblGrid>
              <a:tr h="50405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ru-RU" sz="1000" dirty="0">
                          <a:effectLst/>
                        </a:rPr>
                        <a:t>Психологическая проблема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338" marR="47338" marT="0" marB="0"/>
                </a:tc>
              </a:tr>
              <a:tr h="44181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1645920" algn="l"/>
                        </a:tabLst>
                      </a:pPr>
                      <a:r>
                        <a:rPr lang="ru-RU" sz="1000">
                          <a:effectLst/>
                        </a:rPr>
                        <a:t>Нарушение познавательной деятельности (сферы): олигофрении, ЗПР, нарушения памяти, внимания, мышления, речи, восприятия и др.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338" marR="47338" marT="0" marB="0"/>
                </a:tc>
              </a:tr>
              <a:tr h="44181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1645920" algn="l"/>
                        </a:tabLst>
                      </a:pPr>
                      <a:r>
                        <a:rPr lang="ru-RU" sz="1000">
                          <a:effectLst/>
                        </a:rPr>
                        <a:t>Нарушение эмоциональной сферы: страхи, фобии, агрессия, тревога, депрессия, аффекты, психозы, мании, эйфории / дисфории и др.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338" marR="47338" marT="0" marB="0"/>
                </a:tc>
              </a:tr>
              <a:tr h="26807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1645920" algn="l"/>
                        </a:tabLst>
                      </a:pPr>
                      <a:r>
                        <a:rPr lang="ru-RU" sz="1000">
                          <a:effectLst/>
                        </a:rPr>
                        <a:t>Акцентуации темперамента, характера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338" marR="47338" marT="0" marB="0"/>
                </a:tc>
              </a:tr>
              <a:tr h="44181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1645920" algn="l"/>
                        </a:tabLst>
                      </a:pPr>
                      <a:r>
                        <a:rPr lang="ru-RU" sz="1000" dirty="0">
                          <a:effectLst/>
                        </a:rPr>
                        <a:t>Нарушения личности: неадекватная самооценка, смысловые кризисы, личностные комплексы, шизофрения и др.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338" marR="47338" marT="0" marB="0"/>
                </a:tc>
              </a:tr>
              <a:tr h="66272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1645920" algn="l"/>
                        </a:tabLst>
                      </a:pPr>
                      <a:r>
                        <a:rPr lang="ru-RU" sz="1000">
                          <a:effectLst/>
                        </a:rPr>
                        <a:t>Нарушение коммуникативной деятельности: нарушение взаимодействия со взрослыми, со сверстниками, несформированность средств общения и др.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338" marR="47338" marT="0" marB="0"/>
                </a:tc>
              </a:tr>
              <a:tr h="110454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1565910" algn="l"/>
                        </a:tabLst>
                      </a:pPr>
                      <a:r>
                        <a:rPr lang="ru-RU" sz="1000" dirty="0">
                          <a:effectLst/>
                        </a:rPr>
                        <a:t>Нарушение:</a:t>
                      </a:r>
                      <a:endParaRPr lang="ru-RU" sz="800" dirty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1565910" algn="l"/>
                        </a:tabLst>
                      </a:pPr>
                      <a:r>
                        <a:rPr lang="ru-RU" sz="1000" dirty="0">
                          <a:effectLst/>
                        </a:rPr>
                        <a:t>– ведущего вида деятельности;</a:t>
                      </a:r>
                      <a:endParaRPr lang="ru-RU" sz="800" dirty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1565910" algn="l"/>
                        </a:tabLst>
                      </a:pPr>
                      <a:r>
                        <a:rPr lang="ru-RU" sz="1000" dirty="0">
                          <a:effectLst/>
                        </a:rPr>
                        <a:t>– мотивационной сферы;</a:t>
                      </a:r>
                      <a:endParaRPr lang="ru-RU" sz="800" dirty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1760220" algn="l"/>
                        </a:tabLst>
                      </a:pPr>
                      <a:r>
                        <a:rPr lang="ru-RU" sz="1000" dirty="0">
                          <a:effectLst/>
                        </a:rPr>
                        <a:t>– </a:t>
                      </a:r>
                      <a:r>
                        <a:rPr lang="ru-RU" sz="1000" dirty="0" err="1">
                          <a:effectLst/>
                        </a:rPr>
                        <a:t>операциональной</a:t>
                      </a:r>
                      <a:r>
                        <a:rPr lang="ru-RU" sz="1000" dirty="0">
                          <a:effectLst/>
                        </a:rPr>
                        <a:t> сферы;</a:t>
                      </a:r>
                      <a:endParaRPr lang="ru-RU" sz="800" dirty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1565910" algn="l"/>
                        </a:tabLst>
                      </a:pPr>
                      <a:r>
                        <a:rPr lang="ru-RU" sz="1000" dirty="0">
                          <a:effectLst/>
                        </a:rPr>
                        <a:t>– регуляции деятельности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338" marR="47338" marT="0" marB="0"/>
                </a:tc>
              </a:tr>
              <a:tr h="44181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1565910" algn="l"/>
                        </a:tabLst>
                      </a:pPr>
                      <a:r>
                        <a:rPr lang="ru-RU" sz="1000" dirty="0">
                          <a:effectLst/>
                        </a:rPr>
                        <a:t>Нарушение поведения: </a:t>
                      </a:r>
                      <a:r>
                        <a:rPr lang="ru-RU" sz="1000" dirty="0" err="1">
                          <a:effectLst/>
                        </a:rPr>
                        <a:t>девиантное</a:t>
                      </a:r>
                      <a:r>
                        <a:rPr lang="ru-RU" sz="1000" dirty="0">
                          <a:effectLst/>
                        </a:rPr>
                        <a:t>, </a:t>
                      </a:r>
                      <a:r>
                        <a:rPr lang="ru-RU" sz="1000" dirty="0" err="1">
                          <a:effectLst/>
                        </a:rPr>
                        <a:t>делинквентное</a:t>
                      </a:r>
                      <a:r>
                        <a:rPr lang="ru-RU" sz="1000" dirty="0">
                          <a:effectLst/>
                        </a:rPr>
                        <a:t>, </a:t>
                      </a:r>
                      <a:r>
                        <a:rPr lang="ru-RU" sz="1000" dirty="0" err="1">
                          <a:effectLst/>
                        </a:rPr>
                        <a:t>аддиктивное</a:t>
                      </a:r>
                      <a:r>
                        <a:rPr lang="ru-RU" sz="1000" dirty="0">
                          <a:effectLst/>
                        </a:rPr>
                        <a:t>, </a:t>
                      </a:r>
                      <a:r>
                        <a:rPr lang="ru-RU" sz="1000" dirty="0" smtClean="0">
                          <a:effectLst/>
                        </a:rPr>
                        <a:t>суицидальное</a:t>
                      </a:r>
                      <a:r>
                        <a:rPr lang="ru-RU" sz="1000" baseline="0" dirty="0" smtClean="0">
                          <a:effectLst/>
                        </a:rPr>
                        <a:t> </a:t>
                      </a:r>
                      <a:r>
                        <a:rPr lang="ru-RU" sz="1000" dirty="0" smtClean="0">
                          <a:effectLst/>
                        </a:rPr>
                        <a:t>и </a:t>
                      </a:r>
                      <a:r>
                        <a:rPr lang="ru-RU" sz="1000" dirty="0">
                          <a:effectLst/>
                        </a:rPr>
                        <a:t>др.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338" marR="4733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7268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altLang="ru-RU" sz="3600" b="1" dirty="0"/>
              <a:t>Классификация </a:t>
            </a:r>
            <a:r>
              <a:rPr lang="ru-RU" altLang="ru-RU" sz="3600" b="1" dirty="0" smtClean="0"/>
              <a:t>психологических проблем </a:t>
            </a:r>
            <a:br>
              <a:rPr lang="ru-RU" altLang="ru-RU" sz="3600" b="1" dirty="0" smtClean="0"/>
            </a:br>
            <a:r>
              <a:rPr lang="ru-RU" altLang="ru-RU" sz="3600" b="1" dirty="0" smtClean="0"/>
              <a:t>по </a:t>
            </a:r>
            <a:r>
              <a:rPr lang="ru-RU" altLang="ru-RU" sz="3600" b="1" dirty="0"/>
              <a:t>А.Л. </a:t>
            </a:r>
            <a:r>
              <a:rPr lang="ru-RU" altLang="ru-RU" sz="3600" b="1" dirty="0" err="1"/>
              <a:t>Венгеру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lnSpc>
                <a:spcPct val="80000"/>
              </a:lnSpc>
            </a:pPr>
            <a:r>
              <a:rPr lang="ru-RU" altLang="ru-RU" sz="3200" dirty="0"/>
              <a:t>проблемы, связанные с умственным развитием: неуспеваемость, плохая память, нарушения внимания, трудности в понимании учебного материала и т. п.;</a:t>
            </a:r>
          </a:p>
          <a:p>
            <a:pPr algn="just">
              <a:lnSpc>
                <a:spcPct val="80000"/>
              </a:lnSpc>
            </a:pPr>
            <a:r>
              <a:rPr lang="ru-RU" altLang="ru-RU" sz="3200" dirty="0"/>
              <a:t>поведенческие проблемы: неуправляемость, грубость, лживость, антисоциальное поведение (агрессивность, воровство, вандализм) и т. п.;</a:t>
            </a:r>
          </a:p>
          <a:p>
            <a:pPr algn="just">
              <a:lnSpc>
                <a:spcPct val="80000"/>
              </a:lnSpc>
            </a:pPr>
            <a:r>
              <a:rPr lang="ru-RU" altLang="ru-RU" sz="3200" dirty="0"/>
              <a:t>эмоциональные и личностные проблемы: сниженное настроение, повышенная возбудимость, частая смена настроений, страхи, раздражительность, безволие, отсутствие целенаправленности и т. п.;</a:t>
            </a:r>
          </a:p>
          <a:p>
            <a:pPr algn="just">
              <a:lnSpc>
                <a:spcPct val="80000"/>
              </a:lnSpc>
            </a:pPr>
            <a:r>
              <a:rPr lang="ru-RU" altLang="ru-RU" sz="3200" dirty="0"/>
              <a:t>проблемы общения: замкнутость, неадекватные притязания на лидерство, повышенная обидчивость, неумение «постоять за себя» и т. п.;</a:t>
            </a:r>
          </a:p>
          <a:p>
            <a:pPr algn="just">
              <a:lnSpc>
                <a:spcPct val="80000"/>
              </a:lnSpc>
            </a:pPr>
            <a:r>
              <a:rPr lang="ru-RU" altLang="ru-RU" sz="3200" dirty="0"/>
              <a:t>неврологические проблемы: тики (непроизвольные подергивания мышц), навязчивые движения, </a:t>
            </a:r>
            <a:r>
              <a:rPr lang="ru-RU" altLang="ru-RU" sz="3200" dirty="0" err="1"/>
              <a:t>энурез</a:t>
            </a:r>
            <a:r>
              <a:rPr lang="ru-RU" altLang="ru-RU" sz="3200" dirty="0"/>
              <a:t> (ночное или дневное недержание мочи), повышенная утомляемость, нарушения сна, головные боли и т. п.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1375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altLang="ru-RU" sz="3600" b="1" dirty="0"/>
              <a:t>Гипотеза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256584"/>
          </a:xfrm>
        </p:spPr>
        <p:txBody>
          <a:bodyPr>
            <a:normAutofit fontScale="55000" lnSpcReduction="20000"/>
          </a:bodyPr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ru-RU" altLang="ru-RU" sz="3600" dirty="0"/>
              <a:t>научно обоснованное высказывание вероятностного характера о сущности изучаемых явлений действительности</a:t>
            </a:r>
            <a:endParaRPr lang="ru-RU" altLang="ru-RU" sz="3600" b="1" dirty="0"/>
          </a:p>
          <a:p>
            <a:pPr>
              <a:lnSpc>
                <a:spcPct val="80000"/>
              </a:lnSpc>
              <a:buFontTx/>
              <a:buNone/>
            </a:pPr>
            <a:endParaRPr lang="ru-RU" altLang="ru-RU" sz="3600" b="1" dirty="0"/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altLang="ru-RU" sz="3600" b="1" dirty="0"/>
              <a:t>Признаки «правильной» гипотезы: </a:t>
            </a:r>
          </a:p>
          <a:p>
            <a:pPr algn="just">
              <a:lnSpc>
                <a:spcPct val="80000"/>
              </a:lnSpc>
            </a:pPr>
            <a:r>
              <a:rPr lang="ru-RU" altLang="ru-RU" sz="3200" dirty="0"/>
              <a:t>адекватность проблеме</a:t>
            </a:r>
          </a:p>
          <a:p>
            <a:pPr algn="just">
              <a:lnSpc>
                <a:spcPct val="80000"/>
              </a:lnSpc>
            </a:pPr>
            <a:r>
              <a:rPr lang="ru-RU" altLang="ru-RU" sz="3200" dirty="0"/>
              <a:t>правдоподобность</a:t>
            </a:r>
          </a:p>
          <a:p>
            <a:pPr algn="just">
              <a:lnSpc>
                <a:spcPct val="80000"/>
              </a:lnSpc>
            </a:pPr>
            <a:r>
              <a:rPr lang="ru-RU" altLang="ru-RU" sz="3200" dirty="0" err="1"/>
              <a:t>проверяемость</a:t>
            </a:r>
            <a:endParaRPr lang="ru-RU" altLang="ru-RU" sz="3200" dirty="0"/>
          </a:p>
          <a:p>
            <a:pPr algn="just">
              <a:lnSpc>
                <a:spcPct val="80000"/>
              </a:lnSpc>
              <a:buFontTx/>
              <a:buNone/>
            </a:pPr>
            <a:endParaRPr lang="ru-RU" altLang="ru-RU" sz="3200" dirty="0"/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 altLang="ru-RU" sz="3200" dirty="0"/>
              <a:t>В зависимости от логического пути развития </a:t>
            </a:r>
            <a:r>
              <a:rPr lang="ru-RU" altLang="ru-RU" sz="3200" b="1" dirty="0"/>
              <a:t>гипотезы бывают</a:t>
            </a:r>
            <a:r>
              <a:rPr lang="ru-RU" altLang="ru-RU" sz="3200" dirty="0"/>
              <a:t>:</a:t>
            </a:r>
          </a:p>
          <a:p>
            <a:pPr algn="just">
              <a:lnSpc>
                <a:spcPct val="80000"/>
              </a:lnSpc>
              <a:buFontTx/>
              <a:buChar char="-"/>
            </a:pPr>
            <a:r>
              <a:rPr lang="ru-RU" altLang="ru-RU" sz="3200" dirty="0"/>
              <a:t>индуктивные (рождаются из наблюдения за отдельными фактами),</a:t>
            </a:r>
          </a:p>
          <a:p>
            <a:pPr algn="just">
              <a:lnSpc>
                <a:spcPct val="80000"/>
              </a:lnSpc>
              <a:buFontTx/>
              <a:buChar char="-"/>
            </a:pPr>
            <a:r>
              <a:rPr lang="ru-RU" altLang="ru-RU" sz="3200" dirty="0"/>
              <a:t>дедуктивные (выводятся из уже известных отношений или теорий)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 altLang="ru-RU" sz="3200" dirty="0"/>
              <a:t>По характеру: </a:t>
            </a:r>
          </a:p>
          <a:p>
            <a:pPr algn="just">
              <a:lnSpc>
                <a:spcPct val="80000"/>
              </a:lnSpc>
              <a:buFontTx/>
              <a:buChar char="-"/>
            </a:pPr>
            <a:r>
              <a:rPr lang="ru-RU" altLang="ru-RU" sz="3200" dirty="0"/>
              <a:t>описательные </a:t>
            </a:r>
          </a:p>
          <a:p>
            <a:pPr algn="just">
              <a:lnSpc>
                <a:spcPct val="80000"/>
              </a:lnSpc>
              <a:buFontTx/>
              <a:buChar char="-"/>
            </a:pPr>
            <a:r>
              <a:rPr lang="ru-RU" altLang="ru-RU" sz="3200" dirty="0"/>
              <a:t>объяснительные</a:t>
            </a:r>
          </a:p>
          <a:p>
            <a:pPr algn="just">
              <a:lnSpc>
                <a:spcPct val="80000"/>
              </a:lnSpc>
              <a:buFontTx/>
              <a:buNone/>
            </a:pPr>
            <a:endParaRPr lang="ru-RU" altLang="ru-RU" sz="3200" dirty="0"/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 altLang="ru-RU" sz="3200" dirty="0"/>
              <a:t>После выдвижения рабочей гипотезы четко формулируется цель исследования (образ будущего результата, к которому должно привести исследование), затем формулируются задачи исследования (пути достижения </a:t>
            </a:r>
            <a:r>
              <a:rPr lang="ru-RU" altLang="ru-RU" sz="3200" dirty="0" smtClean="0"/>
              <a:t>цели)</a:t>
            </a:r>
          </a:p>
        </p:txBody>
      </p:sp>
    </p:spTree>
    <p:extLst>
      <p:ext uri="{BB962C8B-B14F-4D97-AF65-F5344CB8AC3E}">
        <p14:creationId xmlns:p14="http://schemas.microsoft.com/office/powerpoint/2010/main" val="1638732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altLang="ru-RU" sz="3600" b="1" dirty="0"/>
              <a:t>Психологический диагноз </a:t>
            </a:r>
            <a:r>
              <a:rPr lang="ru-RU" altLang="ru-RU" sz="3600" b="1" dirty="0" smtClean="0"/>
              <a:t/>
            </a:r>
            <a:br>
              <a:rPr lang="ru-RU" altLang="ru-RU" sz="3600" b="1" dirty="0" smtClean="0"/>
            </a:br>
            <a:r>
              <a:rPr lang="ru-RU" altLang="ru-RU" sz="3600" b="1" dirty="0" smtClean="0"/>
              <a:t>(</a:t>
            </a:r>
            <a:r>
              <a:rPr lang="ru-RU" altLang="ru-RU" sz="3600" b="1" dirty="0"/>
              <a:t>Л.Ф. </a:t>
            </a:r>
            <a:r>
              <a:rPr lang="ru-RU" altLang="ru-RU" sz="3600" b="1" dirty="0" err="1"/>
              <a:t>Бурлачук</a:t>
            </a:r>
            <a:r>
              <a:rPr lang="ru-RU" altLang="ru-RU" sz="3600" b="1" dirty="0"/>
              <a:t>)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4008" indent="0" algn="just">
              <a:buNone/>
            </a:pPr>
            <a:r>
              <a:rPr lang="ru-RU" altLang="ru-RU" dirty="0"/>
              <a:t>конечный результат деятельности психолога, направленной на описание и выяснение сущности индивидуально-психологических особенностей личности с целью оценки их актуального состояния, прогноза дальнейшего развития и разработки рекомендаций, определяемых целью исследования </a:t>
            </a:r>
          </a:p>
          <a:p>
            <a:pPr marL="6400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8786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 dirty="0"/>
              <a:t>Типы (уровни) диагноза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b="1" dirty="0"/>
              <a:t>Л.С. Выготский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altLang="ru-RU" b="1" dirty="0"/>
              <a:t>Е.Б. </a:t>
            </a:r>
            <a:r>
              <a:rPr lang="ru-RU" altLang="ru-RU" b="1" dirty="0" err="1"/>
              <a:t>Фанталова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altLang="ru-RU" i="1" dirty="0"/>
              <a:t>симптоматический </a:t>
            </a:r>
            <a:r>
              <a:rPr lang="ru-RU" altLang="ru-RU" dirty="0"/>
              <a:t>– констатация определенных особенностей и вывод, при этом не выявляются причины и сущности процесса.</a:t>
            </a:r>
          </a:p>
          <a:p>
            <a:pPr algn="just"/>
            <a:r>
              <a:rPr lang="ru-RU" altLang="ru-RU" i="1" dirty="0"/>
              <a:t>этиологический</a:t>
            </a:r>
            <a:r>
              <a:rPr lang="ru-RU" altLang="ru-RU" dirty="0"/>
              <a:t> – констатация определенных особенностей и вывод с учетом причин.</a:t>
            </a:r>
          </a:p>
          <a:p>
            <a:pPr algn="just"/>
            <a:r>
              <a:rPr lang="ru-RU" altLang="ru-RU" i="1" dirty="0"/>
              <a:t>типологический</a:t>
            </a:r>
            <a:r>
              <a:rPr lang="ru-RU" altLang="ru-RU" dirty="0"/>
              <a:t> – определение типа личности в динамическом смысле с учетом всех аспектов развития.</a:t>
            </a:r>
          </a:p>
          <a:p>
            <a:pPr marL="64008" indent="0">
              <a:buNone/>
            </a:pPr>
            <a:endParaRPr lang="ru-RU" dirty="0"/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altLang="ru-RU" dirty="0"/>
              <a:t>«Индивид» (психофизиологический уровень – выявление индивидуально-типологических особенностей с помощью тестов, опросников и приборных методов)</a:t>
            </a:r>
          </a:p>
          <a:p>
            <a:pPr algn="just"/>
            <a:r>
              <a:rPr lang="ru-RU" altLang="ru-RU" dirty="0"/>
              <a:t>«Личность» (социальный уровень – исследование сферы деятельности, общения, поведения, личности помощью широкого спектра методов)</a:t>
            </a:r>
          </a:p>
          <a:p>
            <a:pPr algn="just"/>
            <a:r>
              <a:rPr lang="ru-RU" altLang="ru-RU" dirty="0"/>
              <a:t>«Душа» (глубинный, экзистенциальный уровень – выявление личностных смыслов, ценностей с помощью диалоговых, проективных методов, методов катарсиса).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902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ru-RU" sz="3200" dirty="0"/>
              <a:t>Типы (уровни) диагноза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altLang="ru-RU" b="1" dirty="0"/>
              <a:t>Е.С</a:t>
            </a:r>
            <a:r>
              <a:rPr lang="ru-RU" altLang="ru-RU" b="1" dirty="0" smtClean="0"/>
              <a:t>. </a:t>
            </a:r>
            <a:r>
              <a:rPr lang="ru-RU" altLang="ru-RU" b="1" dirty="0" smtClean="0"/>
              <a:t>Романова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altLang="ru-RU" b="1" dirty="0"/>
              <a:t>К.М. Гуревич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 algn="just"/>
            <a:r>
              <a:rPr lang="ru-RU" altLang="ru-RU" dirty="0" smtClean="0"/>
              <a:t>экспресс-диагностика </a:t>
            </a:r>
            <a:r>
              <a:rPr lang="ru-RU" altLang="ru-RU" dirty="0"/>
              <a:t>(поверхностный </a:t>
            </a:r>
            <a:r>
              <a:rPr lang="ru-RU" altLang="ru-RU" dirty="0" smtClean="0"/>
              <a:t>уровень)</a:t>
            </a:r>
          </a:p>
          <a:p>
            <a:pPr algn="just"/>
            <a:r>
              <a:rPr lang="ru-RU" altLang="ru-RU" dirty="0" smtClean="0"/>
              <a:t>детальная </a:t>
            </a:r>
            <a:r>
              <a:rPr lang="ru-RU" altLang="ru-RU" dirty="0"/>
              <a:t>диагностика (глубинный уровень)</a:t>
            </a:r>
          </a:p>
          <a:p>
            <a:pPr marL="64008" indent="0"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algn="just"/>
            <a:r>
              <a:rPr lang="ru-RU" altLang="ru-RU" dirty="0" smtClean="0"/>
              <a:t>на </a:t>
            </a:r>
            <a:r>
              <a:rPr lang="ru-RU" altLang="ru-RU" dirty="0"/>
              <a:t>основании констатации наличия или отсутствия какого-либо признака, затем данные соотносятся с нормой / критерием</a:t>
            </a:r>
          </a:p>
          <a:p>
            <a:pPr algn="just"/>
            <a:r>
              <a:rPr lang="ru-RU" altLang="ru-RU" dirty="0" smtClean="0"/>
              <a:t>позволяет </a:t>
            </a:r>
            <a:r>
              <a:rPr lang="ru-RU" altLang="ru-RU" dirty="0"/>
              <a:t>находить место испытуемого на оси континуума по выраженности каких-либо качеств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8938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Тема 3. </a:t>
            </a:r>
            <a:r>
              <a:rPr lang="ru-RU" altLang="ru-RU" sz="4400" dirty="0"/>
              <a:t>Ситуации в работе </a:t>
            </a:r>
            <a:r>
              <a:rPr lang="ru-RU" altLang="ru-RU" sz="4400" dirty="0" err="1"/>
              <a:t>психодиагноста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altLang="ru-RU" sz="3200" dirty="0" smtClean="0"/>
              <a:t>Ситуация клиента</a:t>
            </a:r>
            <a:r>
              <a:rPr lang="ru-RU" altLang="ru-RU" sz="3200" dirty="0"/>
              <a:t>, заказчика и пользователя психологической </a:t>
            </a:r>
            <a:r>
              <a:rPr lang="ru-RU" altLang="ru-RU" sz="3200" dirty="0" smtClean="0"/>
              <a:t>информации</a:t>
            </a:r>
          </a:p>
          <a:p>
            <a:pPr algn="just"/>
            <a:r>
              <a:rPr lang="ru-RU" altLang="ru-RU" sz="3200" dirty="0"/>
              <a:t>Экспертизы и психологической помощи</a:t>
            </a:r>
            <a:endParaRPr lang="ru-RU" altLang="ru-RU" sz="32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778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altLang="ru-RU" sz="3600" b="1" dirty="0"/>
              <a:t>Категория нормы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altLang="ru-RU" sz="3200" dirty="0"/>
              <a:t>в</a:t>
            </a:r>
            <a:r>
              <a:rPr lang="ru-RU" altLang="ru-RU" sz="3200" dirty="0" smtClean="0"/>
              <a:t>озрастные </a:t>
            </a:r>
            <a:endParaRPr lang="ru-RU" altLang="ru-RU" sz="3200" dirty="0"/>
          </a:p>
          <a:p>
            <a:pPr algn="just"/>
            <a:r>
              <a:rPr lang="ru-RU" altLang="ru-RU" sz="3200" dirty="0"/>
              <a:t>с</a:t>
            </a:r>
            <a:r>
              <a:rPr lang="ru-RU" altLang="ru-RU" sz="3200" dirty="0" smtClean="0"/>
              <a:t>оциокультурные</a:t>
            </a:r>
            <a:endParaRPr lang="ru-RU" altLang="ru-RU" sz="3200" dirty="0"/>
          </a:p>
          <a:p>
            <a:pPr algn="just"/>
            <a:r>
              <a:rPr lang="ru-RU" altLang="ru-RU" sz="3200" dirty="0"/>
              <a:t>п</a:t>
            </a:r>
            <a:r>
              <a:rPr lang="ru-RU" altLang="ru-RU" sz="3200" dirty="0" smtClean="0"/>
              <a:t>о </a:t>
            </a:r>
            <a:r>
              <a:rPr lang="ru-RU" altLang="ru-RU" sz="3200" dirty="0"/>
              <a:t>типу запаздывания (отставания в развитии тотального / парциального характера). При органической природе требует обращения к др. специалистам, при временном неблагополучии, связанном с неблагоприятными условиями, требуется работа психолога</a:t>
            </a:r>
          </a:p>
          <a:p>
            <a:pPr algn="just"/>
            <a:r>
              <a:rPr lang="ru-RU" altLang="ru-RU" sz="3200" dirty="0"/>
              <a:t>п</a:t>
            </a:r>
            <a:r>
              <a:rPr lang="ru-RU" altLang="ru-RU" sz="3200" dirty="0" smtClean="0"/>
              <a:t>о </a:t>
            </a:r>
            <a:r>
              <a:rPr lang="ru-RU" altLang="ru-RU" sz="3200" dirty="0"/>
              <a:t>типу нарушения в развитии (нарушение поведения, общения, деятельности, несовместимое с социальными нормами и ограничениями)</a:t>
            </a:r>
          </a:p>
          <a:p>
            <a:pPr marL="6400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5945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altLang="ru-RU" sz="3600" b="1" dirty="0"/>
              <a:t>Психологический прогноз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40060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ru-RU" altLang="ru-RU" sz="3600" dirty="0"/>
              <a:t>профессионально обоснованное предсказание пути и характера дальнейшего развития личности </a:t>
            </a:r>
          </a:p>
          <a:p>
            <a:pPr algn="ctr">
              <a:lnSpc>
                <a:spcPct val="80000"/>
              </a:lnSpc>
              <a:buFontTx/>
              <a:buNone/>
            </a:pPr>
            <a:endParaRPr lang="ru-RU" altLang="ru-RU" sz="3200" dirty="0"/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altLang="ru-RU" sz="3200" b="1" dirty="0" smtClean="0"/>
              <a:t>Виды прогноза:</a:t>
            </a:r>
            <a:endParaRPr lang="ru-RU" altLang="ru-RU" sz="3200" b="1" dirty="0"/>
          </a:p>
          <a:p>
            <a:pPr algn="just">
              <a:lnSpc>
                <a:spcPct val="80000"/>
              </a:lnSpc>
            </a:pPr>
            <a:r>
              <a:rPr lang="ru-RU" altLang="ru-RU" sz="3200" dirty="0"/>
              <a:t>Долгосрочный (основан на устойчивых характеристиках личности)</a:t>
            </a:r>
          </a:p>
          <a:p>
            <a:pPr algn="just">
              <a:lnSpc>
                <a:spcPct val="80000"/>
              </a:lnSpc>
            </a:pPr>
            <a:r>
              <a:rPr lang="ru-RU" altLang="ru-RU" sz="3200" dirty="0"/>
              <a:t>Краткосрочный (основан на изменчивых характеристиках личности)</a:t>
            </a:r>
          </a:p>
          <a:p>
            <a:pPr algn="just">
              <a:lnSpc>
                <a:spcPct val="80000"/>
              </a:lnSpc>
            </a:pPr>
            <a:r>
              <a:rPr lang="ru-RU" altLang="ru-RU" sz="3200" dirty="0"/>
              <a:t>Клинический (основан на качественных данных, опыте и интуиции психолога)</a:t>
            </a:r>
          </a:p>
          <a:p>
            <a:pPr algn="just">
              <a:lnSpc>
                <a:spcPct val="80000"/>
              </a:lnSpc>
            </a:pPr>
            <a:r>
              <a:rPr lang="ru-RU" altLang="ru-RU" sz="3200" dirty="0"/>
              <a:t>Статистический (основан на количественных данных объективных диагностик)</a:t>
            </a:r>
          </a:p>
          <a:p>
            <a:pPr algn="just">
              <a:lnSpc>
                <a:spcPct val="80000"/>
              </a:lnSpc>
              <a:buFontTx/>
              <a:buNone/>
            </a:pPr>
            <a:endParaRPr lang="ru-RU" altLang="ru-RU" sz="3200" dirty="0"/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 altLang="ru-RU" sz="3200" dirty="0"/>
              <a:t>Прогноз осуществляется на основании предыдущих событий, тенденций в развитии личности. 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 altLang="ru-RU" sz="3200" dirty="0"/>
              <a:t>Целесообразно подключать самого клиента к составлению прогноза и сообщать клиенту степень вероятности прогноза.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 altLang="ru-RU" sz="3200" dirty="0"/>
              <a:t>В некоторых случаях важна разбивка прогноза на отдельные возрастные периоды и предсказание особенностей развития на каждом возрастном этапе и его итога.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908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altLang="ru-RU" sz="3600" b="1" dirty="0" smtClean="0"/>
              <a:t>Рекомендации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 sz="2400" dirty="0"/>
              <a:t>Рекомендации должны быть:</a:t>
            </a:r>
          </a:p>
          <a:p>
            <a:pPr lvl="1"/>
            <a:r>
              <a:rPr lang="ru-RU" altLang="ru-RU" sz="2000" dirty="0"/>
              <a:t>конкретными</a:t>
            </a:r>
          </a:p>
          <a:p>
            <a:pPr lvl="1"/>
            <a:r>
              <a:rPr lang="ru-RU" altLang="ru-RU" sz="2000" dirty="0"/>
              <a:t>четкими</a:t>
            </a:r>
          </a:p>
          <a:p>
            <a:pPr lvl="1"/>
            <a:r>
              <a:rPr lang="ru-RU" altLang="ru-RU" sz="2000" dirty="0"/>
              <a:t>содержательными</a:t>
            </a:r>
          </a:p>
          <a:p>
            <a:pPr lvl="1"/>
            <a:r>
              <a:rPr lang="ru-RU" altLang="ru-RU" sz="2000" dirty="0"/>
              <a:t>понятными</a:t>
            </a:r>
          </a:p>
          <a:p>
            <a:pPr lvl="1"/>
            <a:r>
              <a:rPr lang="ru-RU" altLang="ru-RU" sz="2000" dirty="0"/>
              <a:t>включать четкие указания о мероприятиях и ими устраняемых явлениях</a:t>
            </a:r>
          </a:p>
          <a:p>
            <a:pPr algn="just"/>
            <a:r>
              <a:rPr lang="ru-RU" altLang="ru-RU" sz="2400" dirty="0"/>
              <a:t>Рекомендации могут выполняться самим клиентом, либо совместно с его окружением.</a:t>
            </a:r>
          </a:p>
          <a:p>
            <a:pPr algn="just"/>
            <a:r>
              <a:rPr lang="ru-RU" altLang="ru-RU" sz="2400" dirty="0"/>
              <a:t>Рекомендации оформляются на доступном языке в форме программы, памятки.</a:t>
            </a:r>
          </a:p>
          <a:p>
            <a:pPr marL="6400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6617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548680"/>
            <a:ext cx="7560840" cy="5743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ru-RU" altLang="ru-RU" sz="2200" b="1" dirty="0"/>
              <a:t>Клиент</a:t>
            </a:r>
            <a:r>
              <a:rPr lang="ru-RU" altLang="ru-RU" sz="2200" dirty="0"/>
              <a:t> – сообщает </a:t>
            </a:r>
            <a:r>
              <a:rPr lang="ru-RU" altLang="ru-RU" sz="2200" dirty="0" err="1"/>
              <a:t>психодиагносту</a:t>
            </a:r>
            <a:r>
              <a:rPr lang="ru-RU" altLang="ru-RU" sz="2200" dirty="0"/>
              <a:t> психологическую информацию, при этом видит свою роль в происхождении этого знания и считает себя ответственным за </a:t>
            </a:r>
            <a:r>
              <a:rPr lang="ru-RU" altLang="ru-RU" sz="2200" dirty="0" smtClean="0"/>
              <a:t>ее содержание</a:t>
            </a:r>
          </a:p>
          <a:p>
            <a:pPr algn="just">
              <a:lnSpc>
                <a:spcPct val="90000"/>
              </a:lnSpc>
            </a:pPr>
            <a:endParaRPr lang="ru-RU" altLang="ru-RU" sz="2200" dirty="0"/>
          </a:p>
          <a:p>
            <a:pPr algn="just">
              <a:lnSpc>
                <a:spcPct val="90000"/>
              </a:lnSpc>
            </a:pPr>
            <a:r>
              <a:rPr lang="ru-RU" altLang="ru-RU" sz="2200" b="1" dirty="0"/>
              <a:t>Заказчик</a:t>
            </a:r>
            <a:r>
              <a:rPr lang="ru-RU" altLang="ru-RU" sz="2200" dirty="0"/>
              <a:t> – сообщает информацию, но не видит своей роли и не считает себя </a:t>
            </a:r>
            <a:r>
              <a:rPr lang="ru-RU" altLang="ru-RU" sz="2200" dirty="0" smtClean="0"/>
              <a:t>ответственным за </a:t>
            </a:r>
            <a:r>
              <a:rPr lang="ru-RU" altLang="ru-RU" sz="2200" dirty="0"/>
              <a:t>ее содержание</a:t>
            </a:r>
          </a:p>
          <a:p>
            <a:pPr algn="just">
              <a:lnSpc>
                <a:spcPct val="90000"/>
              </a:lnSpc>
            </a:pPr>
            <a:endParaRPr lang="ru-RU" altLang="ru-RU" sz="2200" dirty="0"/>
          </a:p>
          <a:p>
            <a:pPr algn="just">
              <a:lnSpc>
                <a:spcPct val="90000"/>
              </a:lnSpc>
            </a:pPr>
            <a:r>
              <a:rPr lang="ru-RU" altLang="ru-RU" sz="2200" b="1" dirty="0"/>
              <a:t>Пользователь</a:t>
            </a:r>
            <a:r>
              <a:rPr lang="ru-RU" altLang="ru-RU" sz="2200" dirty="0"/>
              <a:t> – тот, кому и с какой целью может быть передана полученная </a:t>
            </a:r>
            <a:r>
              <a:rPr lang="ru-RU" altLang="ru-RU" sz="2200" dirty="0" err="1"/>
              <a:t>психодиагностом</a:t>
            </a:r>
            <a:r>
              <a:rPr lang="ru-RU" altLang="ru-RU" sz="2200" dirty="0"/>
              <a:t> </a:t>
            </a:r>
            <a:r>
              <a:rPr lang="ru-RU" altLang="ru-RU" sz="2200" dirty="0" smtClean="0"/>
              <a:t>психологическая информация </a:t>
            </a:r>
            <a:r>
              <a:rPr lang="ru-RU" altLang="ru-RU" sz="2200" dirty="0" err="1" smtClean="0"/>
              <a:t>информация</a:t>
            </a:r>
            <a:endParaRPr lang="ru-RU" altLang="ru-RU" sz="2200" dirty="0" smtClean="0"/>
          </a:p>
          <a:p>
            <a:pPr algn="just">
              <a:lnSpc>
                <a:spcPct val="90000"/>
              </a:lnSpc>
            </a:pPr>
            <a:endParaRPr lang="ru-RU" altLang="ru-RU" sz="2400" dirty="0"/>
          </a:p>
          <a:p>
            <a:pPr algn="just">
              <a:lnSpc>
                <a:spcPct val="90000"/>
              </a:lnSpc>
            </a:pPr>
            <a:r>
              <a:rPr lang="ru-RU" altLang="ru-RU" sz="2000" i="1" dirty="0" smtClean="0"/>
              <a:t>Пример: в школе клиентом может быть ученик, заказчиком обследования – администрация школы, пользователем – родители ученика</a:t>
            </a:r>
          </a:p>
          <a:p>
            <a:pPr algn="just">
              <a:lnSpc>
                <a:spcPct val="90000"/>
              </a:lnSpc>
            </a:pPr>
            <a:r>
              <a:rPr lang="ru-RU" altLang="ru-RU" sz="2000" i="1" dirty="0" smtClean="0"/>
              <a:t>В такой ситуации психолог вынужден взаимодействовать со всеми сторонами и варьировать содержание сообщаемой психологической информации</a:t>
            </a:r>
            <a:endParaRPr lang="ru-RU" altLang="ru-RU" sz="2000" i="1" dirty="0"/>
          </a:p>
        </p:txBody>
      </p:sp>
    </p:spTree>
    <p:extLst>
      <p:ext uri="{BB962C8B-B14F-4D97-AF65-F5344CB8AC3E}">
        <p14:creationId xmlns:p14="http://schemas.microsoft.com/office/powerpoint/2010/main" val="185578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4400" b="1" dirty="0"/>
              <a:t>Ситуация экспертизы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altLang="ru-RU" sz="3200" dirty="0" smtClean="0"/>
              <a:t>обращается </a:t>
            </a:r>
            <a:r>
              <a:rPr lang="ru-RU" altLang="ru-RU" sz="3200" dirty="0"/>
              <a:t>официальное лицо </a:t>
            </a:r>
            <a:r>
              <a:rPr lang="ru-RU" altLang="ru-RU" sz="3200" dirty="0" smtClean="0"/>
              <a:t>с запросом о диагностике </a:t>
            </a:r>
            <a:r>
              <a:rPr lang="ru-RU" altLang="ru-RU" sz="3200" dirty="0"/>
              <a:t>третьего лица</a:t>
            </a:r>
          </a:p>
          <a:p>
            <a:pPr algn="just"/>
            <a:r>
              <a:rPr lang="ru-RU" altLang="ru-RU" sz="3200" dirty="0" err="1" smtClean="0"/>
              <a:t>подэкспертный</a:t>
            </a:r>
            <a:r>
              <a:rPr lang="ru-RU" altLang="ru-RU" sz="3200" dirty="0" smtClean="0"/>
              <a:t> </a:t>
            </a:r>
            <a:r>
              <a:rPr lang="ru-RU" altLang="ru-RU" sz="3200" dirty="0"/>
              <a:t>направляется принудительно и </a:t>
            </a:r>
            <a:r>
              <a:rPr lang="ru-RU" altLang="ru-RU" sz="3200" dirty="0" smtClean="0"/>
              <a:t>в ходе обследования решает </a:t>
            </a:r>
            <a:r>
              <a:rPr lang="ru-RU" altLang="ru-RU" sz="3200" dirty="0"/>
              <a:t>социальную </a:t>
            </a:r>
            <a:r>
              <a:rPr lang="ru-RU" altLang="ru-RU" sz="3200" dirty="0" smtClean="0"/>
              <a:t>задачу (пытается получить желательный результат)</a:t>
            </a:r>
            <a:endParaRPr lang="ru-RU" altLang="ru-RU" sz="3200" dirty="0"/>
          </a:p>
          <a:p>
            <a:pPr algn="just"/>
            <a:r>
              <a:rPr lang="ru-RU" altLang="ru-RU" sz="3200" dirty="0" smtClean="0"/>
              <a:t>предъявляются повышенные </a:t>
            </a:r>
            <a:r>
              <a:rPr lang="ru-RU" altLang="ru-RU" sz="3200" dirty="0"/>
              <a:t>требования к квалификации эксперта и к </a:t>
            </a:r>
            <a:r>
              <a:rPr lang="ru-RU" altLang="ru-RU" sz="3200" dirty="0" smtClean="0"/>
              <a:t>защищенности </a:t>
            </a:r>
            <a:r>
              <a:rPr lang="ru-RU" altLang="ru-RU" sz="3200" dirty="0"/>
              <a:t>методик от фальсификации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3389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экспертиза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заказчики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dirty="0" smtClean="0"/>
              <a:t>виды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ru-RU" altLang="ru-RU" dirty="0" smtClean="0"/>
              <a:t>суд</a:t>
            </a:r>
            <a:r>
              <a:rPr lang="ru-RU" altLang="ru-RU" dirty="0"/>
              <a:t>, следователь</a:t>
            </a:r>
          </a:p>
          <a:p>
            <a:r>
              <a:rPr lang="ru-RU" altLang="ru-RU" dirty="0" smtClean="0"/>
              <a:t>органы полиции</a:t>
            </a:r>
            <a:endParaRPr lang="ru-RU" altLang="ru-RU" dirty="0"/>
          </a:p>
          <a:p>
            <a:r>
              <a:rPr lang="ru-RU" altLang="ru-RU" dirty="0" smtClean="0"/>
              <a:t>медицинские </a:t>
            </a:r>
            <a:r>
              <a:rPr lang="ru-RU" altLang="ru-RU" dirty="0"/>
              <a:t>учреждения</a:t>
            </a:r>
          </a:p>
          <a:p>
            <a:r>
              <a:rPr lang="ru-RU" altLang="ru-RU" dirty="0" smtClean="0"/>
              <a:t>администрация образовательных учреждений, </a:t>
            </a:r>
            <a:r>
              <a:rPr lang="ru-RU" altLang="ru-RU" dirty="0"/>
              <a:t>района, города и др.</a:t>
            </a:r>
          </a:p>
          <a:p>
            <a:r>
              <a:rPr lang="ru-RU" altLang="ru-RU" dirty="0" smtClean="0"/>
              <a:t>администрация </a:t>
            </a:r>
            <a:r>
              <a:rPr lang="ru-RU" altLang="ru-RU" dirty="0"/>
              <a:t>предприятий и организаций</a:t>
            </a:r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/>
              <a:t>судебно-психиатрическая </a:t>
            </a:r>
            <a:endParaRPr lang="ru-RU" dirty="0" smtClean="0"/>
          </a:p>
          <a:p>
            <a:r>
              <a:rPr lang="ru-RU" dirty="0" smtClean="0"/>
              <a:t>судебно-психологическая</a:t>
            </a:r>
          </a:p>
          <a:p>
            <a:r>
              <a:rPr lang="ru-RU" dirty="0" smtClean="0"/>
              <a:t>медико-психологическая</a:t>
            </a:r>
          </a:p>
          <a:p>
            <a:r>
              <a:rPr lang="ru-RU" dirty="0"/>
              <a:t>экспертиза в </a:t>
            </a:r>
            <a:r>
              <a:rPr lang="ru-RU" dirty="0" smtClean="0"/>
              <a:t>образовании</a:t>
            </a:r>
          </a:p>
          <a:p>
            <a:r>
              <a:rPr lang="ru-RU" dirty="0"/>
              <a:t>экспертиза профессиональной пригодности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3424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altLang="ru-RU" sz="4400" b="1" dirty="0"/>
              <a:t>Ситуация психологической помощи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altLang="ru-RU" sz="3200" dirty="0" smtClean="0"/>
              <a:t>клиент </a:t>
            </a:r>
            <a:r>
              <a:rPr lang="ru-RU" altLang="ru-RU" sz="3200" dirty="0"/>
              <a:t>приходит добровольно </a:t>
            </a:r>
          </a:p>
          <a:p>
            <a:pPr algn="just"/>
            <a:r>
              <a:rPr lang="ru-RU" altLang="ru-RU" sz="3200" dirty="0" smtClean="0"/>
              <a:t>мотивирован</a:t>
            </a:r>
            <a:r>
              <a:rPr lang="ru-RU" altLang="ru-RU" sz="3200" dirty="0"/>
              <a:t>, готов к сотрудничеству</a:t>
            </a:r>
          </a:p>
          <a:p>
            <a:pPr algn="just"/>
            <a:r>
              <a:rPr lang="ru-RU" altLang="ru-RU" sz="3200" dirty="0" smtClean="0"/>
              <a:t>повышенные </a:t>
            </a:r>
            <a:r>
              <a:rPr lang="ru-RU" altLang="ru-RU" sz="3200" dirty="0"/>
              <a:t>требования к личностным качествам </a:t>
            </a:r>
            <a:r>
              <a:rPr lang="ru-RU" altLang="ru-RU" sz="3200" dirty="0" smtClean="0"/>
              <a:t>диагноста и соблюдению этики</a:t>
            </a:r>
            <a:endParaRPr lang="ru-RU" altLang="ru-RU" sz="3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4739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altLang="ru-RU" sz="3600" b="1" dirty="0"/>
              <a:t>Сравнение </a:t>
            </a:r>
            <a:r>
              <a:rPr lang="ru-RU" altLang="ru-RU" sz="3600" b="1" dirty="0" smtClean="0"/>
              <a:t>ситуаций экспертизы и психологической помощи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80000"/>
              </a:lnSpc>
            </a:pPr>
            <a:r>
              <a:rPr lang="ru-RU" altLang="ru-RU" sz="2800" i="1" dirty="0"/>
              <a:t>Задача </a:t>
            </a:r>
            <a:r>
              <a:rPr lang="ru-RU" altLang="ru-RU" sz="2800" i="1" dirty="0" err="1"/>
              <a:t>психодиагноста</a:t>
            </a:r>
            <a:r>
              <a:rPr lang="ru-RU" altLang="ru-RU" sz="2800" i="1" dirty="0"/>
              <a:t> - получение достоверной психологической информации</a:t>
            </a:r>
          </a:p>
          <a:p>
            <a:pPr>
              <a:lnSpc>
                <a:spcPct val="80000"/>
              </a:lnSpc>
            </a:pPr>
            <a:r>
              <a:rPr lang="ru-RU" altLang="ru-RU" sz="2800" dirty="0"/>
              <a:t>Задача </a:t>
            </a:r>
            <a:r>
              <a:rPr lang="ru-RU" altLang="ru-RU" sz="2800" dirty="0" err="1"/>
              <a:t>подэкспертного</a:t>
            </a:r>
            <a:r>
              <a:rPr lang="ru-RU" altLang="ru-RU" sz="2800" dirty="0"/>
              <a:t> – «сдать экзамен», получить желаемый результат</a:t>
            </a:r>
          </a:p>
          <a:p>
            <a:pPr>
              <a:lnSpc>
                <a:spcPct val="80000"/>
              </a:lnSpc>
            </a:pPr>
            <a:r>
              <a:rPr lang="ru-RU" altLang="ru-RU" sz="2800" dirty="0"/>
              <a:t>Цели диагностики: определение </a:t>
            </a:r>
            <a:r>
              <a:rPr lang="ru-RU" altLang="ru-RU" sz="2800" dirty="0" smtClean="0"/>
              <a:t>вменяемости / состояния </a:t>
            </a:r>
            <a:r>
              <a:rPr lang="ru-RU" altLang="ru-RU" sz="2800" dirty="0"/>
              <a:t>на момент совершения преступления; наличия психопатологии, </a:t>
            </a:r>
            <a:r>
              <a:rPr lang="ru-RU" altLang="ru-RU" sz="2800" dirty="0" smtClean="0"/>
              <a:t>умственной отсталости; </a:t>
            </a:r>
            <a:r>
              <a:rPr lang="ru-RU" altLang="ru-RU" sz="2800" dirty="0"/>
              <a:t>профпригодности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80000"/>
              </a:lnSpc>
            </a:pPr>
            <a:r>
              <a:rPr lang="ru-RU" altLang="ru-RU" sz="2800" i="1" dirty="0"/>
              <a:t>Задача </a:t>
            </a:r>
            <a:r>
              <a:rPr lang="ru-RU" altLang="ru-RU" sz="2800" i="1" dirty="0" err="1"/>
              <a:t>психодиагноста</a:t>
            </a:r>
            <a:r>
              <a:rPr lang="ru-RU" altLang="ru-RU" sz="2800" i="1" dirty="0"/>
              <a:t> - получение достоверной психологической информации</a:t>
            </a:r>
          </a:p>
          <a:p>
            <a:pPr>
              <a:lnSpc>
                <a:spcPct val="80000"/>
              </a:lnSpc>
            </a:pPr>
            <a:r>
              <a:rPr lang="ru-RU" altLang="ru-RU" sz="2800" dirty="0"/>
              <a:t>Задача клиента - получение достоверной психологической информации, решение проблемы</a:t>
            </a:r>
          </a:p>
          <a:p>
            <a:pPr>
              <a:lnSpc>
                <a:spcPct val="80000"/>
              </a:lnSpc>
            </a:pPr>
            <a:r>
              <a:rPr lang="ru-RU" altLang="ru-RU" sz="2800" dirty="0"/>
              <a:t>Цели диагностики: определение психологической </a:t>
            </a:r>
            <a:r>
              <a:rPr lang="ru-RU" altLang="ru-RU" sz="2800" dirty="0" smtClean="0"/>
              <a:t>проблемы, </a:t>
            </a:r>
            <a:r>
              <a:rPr lang="ru-RU" altLang="ru-RU" sz="2800" dirty="0"/>
              <a:t>причин </a:t>
            </a:r>
            <a:r>
              <a:rPr lang="ru-RU" altLang="ru-RU" sz="2800" dirty="0" smtClean="0"/>
              <a:t>ее </a:t>
            </a:r>
            <a:r>
              <a:rPr lang="ru-RU" altLang="ru-RU" sz="2800" dirty="0"/>
              <a:t>возникновения </a:t>
            </a:r>
            <a:r>
              <a:rPr lang="ru-RU" altLang="ru-RU" sz="2800" dirty="0" smtClean="0"/>
              <a:t>и </a:t>
            </a:r>
            <a:r>
              <a:rPr lang="ru-RU" altLang="ru-RU" sz="2800" dirty="0"/>
              <a:t>путей дальнейшего </a:t>
            </a:r>
            <a:r>
              <a:rPr lang="ru-RU" altLang="ru-RU" sz="2800" dirty="0" smtClean="0"/>
              <a:t>решения</a:t>
            </a:r>
            <a:endParaRPr lang="ru-RU" alt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9851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altLang="ru-RU" sz="3600" b="1" dirty="0"/>
              <a:t>Сравнение ситуаций экспертизы и психологической помощи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90000"/>
              </a:lnSpc>
            </a:pPr>
            <a:r>
              <a:rPr lang="ru-RU" altLang="ru-RU" sz="2800" dirty="0"/>
              <a:t>Ограничение в методах и методиках</a:t>
            </a:r>
          </a:p>
          <a:p>
            <a:pPr>
              <a:lnSpc>
                <a:spcPct val="90000"/>
              </a:lnSpc>
            </a:pPr>
            <a:r>
              <a:rPr lang="ru-RU" altLang="ru-RU" sz="2800" dirty="0"/>
              <a:t>Акцент на профессиональные качества и квалификацию диагноста</a:t>
            </a:r>
          </a:p>
          <a:p>
            <a:pPr>
              <a:lnSpc>
                <a:spcPct val="90000"/>
              </a:lnSpc>
            </a:pPr>
            <a:r>
              <a:rPr lang="ru-RU" altLang="ru-RU" sz="2800" dirty="0"/>
              <a:t>Работа в ситуации «заказчик-клиент-пользователь»</a:t>
            </a:r>
          </a:p>
          <a:p>
            <a:pPr>
              <a:lnSpc>
                <a:spcPct val="90000"/>
              </a:lnSpc>
            </a:pPr>
            <a:r>
              <a:rPr lang="ru-RU" altLang="ru-RU" sz="2800" dirty="0"/>
              <a:t>Ограничение в сроках обследования, «разовость</a:t>
            </a:r>
            <a:r>
              <a:rPr lang="ru-RU" altLang="ru-RU" sz="2800" dirty="0" smtClean="0"/>
              <a:t>» процедуры</a:t>
            </a:r>
            <a:endParaRPr lang="ru-RU" altLang="ru-RU" sz="2800" dirty="0"/>
          </a:p>
          <a:p>
            <a:pPr>
              <a:lnSpc>
                <a:spcPct val="90000"/>
              </a:lnSpc>
            </a:pPr>
            <a:r>
              <a:rPr lang="ru-RU" altLang="ru-RU" sz="2800" dirty="0" smtClean="0"/>
              <a:t>Характер обратной связи – экспериментально-психологическое заключение</a:t>
            </a:r>
          </a:p>
          <a:p>
            <a:pPr>
              <a:lnSpc>
                <a:spcPct val="90000"/>
              </a:lnSpc>
            </a:pPr>
            <a:r>
              <a:rPr lang="ru-RU" altLang="ru-RU" sz="2800" dirty="0" smtClean="0"/>
              <a:t>Ответственность </a:t>
            </a:r>
            <a:r>
              <a:rPr lang="ru-RU" altLang="ru-RU" sz="2800" dirty="0"/>
              <a:t>только за заключение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90000"/>
              </a:lnSpc>
            </a:pPr>
            <a:r>
              <a:rPr lang="ru-RU" altLang="ru-RU" sz="2800" dirty="0"/>
              <a:t>Отсутствие ограничений в методах и методиках</a:t>
            </a:r>
          </a:p>
          <a:p>
            <a:pPr>
              <a:lnSpc>
                <a:spcPct val="90000"/>
              </a:lnSpc>
            </a:pPr>
            <a:r>
              <a:rPr lang="ru-RU" altLang="ru-RU" sz="2800" dirty="0"/>
              <a:t>Акцент на личностные качества диагноста</a:t>
            </a:r>
          </a:p>
          <a:p>
            <a:pPr>
              <a:lnSpc>
                <a:spcPct val="90000"/>
              </a:lnSpc>
            </a:pPr>
            <a:r>
              <a:rPr lang="ru-RU" altLang="ru-RU" sz="2800" dirty="0"/>
              <a:t>Работа в ситуации клиента</a:t>
            </a:r>
          </a:p>
          <a:p>
            <a:pPr>
              <a:lnSpc>
                <a:spcPct val="90000"/>
              </a:lnSpc>
            </a:pPr>
            <a:r>
              <a:rPr lang="ru-RU" altLang="ru-RU" sz="2800" dirty="0"/>
              <a:t>Сроки обследования гибкие, длительность отношений</a:t>
            </a:r>
          </a:p>
          <a:p>
            <a:pPr>
              <a:lnSpc>
                <a:spcPct val="90000"/>
              </a:lnSpc>
            </a:pPr>
            <a:r>
              <a:rPr lang="ru-RU" altLang="ru-RU" sz="2800" dirty="0"/>
              <a:t>Характер обратной связи – психологическая консультация, коррекция</a:t>
            </a:r>
          </a:p>
          <a:p>
            <a:pPr>
              <a:lnSpc>
                <a:spcPct val="90000"/>
              </a:lnSpc>
            </a:pPr>
            <a:r>
              <a:rPr lang="ru-RU" altLang="ru-RU" sz="2800" dirty="0" smtClean="0"/>
              <a:t>Ответственность </a:t>
            </a:r>
            <a:r>
              <a:rPr lang="ru-RU" altLang="ru-RU" sz="2800" dirty="0"/>
              <a:t>за результаты обследования и частично за восприятие и использование их </a:t>
            </a:r>
            <a:r>
              <a:rPr lang="ru-RU" altLang="ru-RU" sz="2800" dirty="0" smtClean="0"/>
              <a:t>клиентом</a:t>
            </a:r>
          </a:p>
          <a:p>
            <a:pPr>
              <a:lnSpc>
                <a:spcPct val="90000"/>
              </a:lnSpc>
            </a:pPr>
            <a:endParaRPr lang="ru-RU" alt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1950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 smtClean="0"/>
              <a:t>Тема 4. Требования к организации и проведению обследования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4008" indent="0" algn="ctr">
              <a:buNone/>
            </a:pPr>
            <a:r>
              <a:rPr lang="ru-RU" altLang="ru-RU" sz="3200" b="1" dirty="0"/>
              <a:t>Этапы (Л.С. Выготский</a:t>
            </a:r>
            <a:r>
              <a:rPr lang="ru-RU" altLang="ru-RU" sz="3200" b="1" dirty="0" smtClean="0"/>
              <a:t>):</a:t>
            </a:r>
          </a:p>
          <a:p>
            <a:pPr algn="just"/>
            <a:r>
              <a:rPr lang="ru-RU" altLang="ru-RU" dirty="0"/>
              <a:t>Подготовительный (постановка цели и задач, сбор предварительных данных, подбор методов и методик)</a:t>
            </a:r>
          </a:p>
          <a:p>
            <a:pPr algn="just"/>
            <a:r>
              <a:rPr lang="ru-RU" altLang="ru-RU" dirty="0"/>
              <a:t>Основной (проведение обследования, первичное обобщение данных)</a:t>
            </a:r>
          </a:p>
          <a:p>
            <a:pPr algn="just"/>
            <a:r>
              <a:rPr lang="ru-RU" altLang="ru-RU" dirty="0"/>
              <a:t>Заключительный (интерпретация данных, формулирование заключения)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2356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70</TotalTime>
  <Words>1391</Words>
  <Application>Microsoft Office PowerPoint</Application>
  <PresentationFormat>Экран (4:3)</PresentationFormat>
  <Paragraphs>176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Яркая</vt:lpstr>
      <vt:lpstr>Теория и методология психологической диагностики</vt:lpstr>
      <vt:lpstr>Тема 3. Ситуации в работе психодиагноста</vt:lpstr>
      <vt:lpstr>Презентация PowerPoint</vt:lpstr>
      <vt:lpstr>Ситуация экспертизы</vt:lpstr>
      <vt:lpstr>экспертиза</vt:lpstr>
      <vt:lpstr>Ситуация психологической помощи</vt:lpstr>
      <vt:lpstr>Сравнение ситуаций экспертизы и психологической помощи</vt:lpstr>
      <vt:lpstr>Сравнение ситуаций экспертизы и психологической помощи</vt:lpstr>
      <vt:lpstr>Тема 4. Требования к организации и проведению обследования</vt:lpstr>
      <vt:lpstr>Условия организации и проведения обследования</vt:lpstr>
      <vt:lpstr>Этапы обследования  (Н.И. Шевандрин)</vt:lpstr>
      <vt:lpstr>Изучение запроса</vt:lpstr>
      <vt:lpstr>Типы запросов</vt:lpstr>
      <vt:lpstr>Перевод запроса в психологическую проблему</vt:lpstr>
      <vt:lpstr>Классификация психологических проблем  по А.Л. Венгеру</vt:lpstr>
      <vt:lpstr>Гипотеза</vt:lpstr>
      <vt:lpstr>Психологический диагноз  (Л.Ф. Бурлачук)</vt:lpstr>
      <vt:lpstr>Типы (уровни) диагноза</vt:lpstr>
      <vt:lpstr>Типы (уровни) диагноза</vt:lpstr>
      <vt:lpstr>Категория нормы</vt:lpstr>
      <vt:lpstr>Психологический прогноз</vt:lpstr>
      <vt:lpstr>Рекомендации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и методология психологической диагностики</dc:title>
  <dc:creator>OLGA</dc:creator>
  <cp:lastModifiedBy>OLGA</cp:lastModifiedBy>
  <cp:revision>16</cp:revision>
  <dcterms:created xsi:type="dcterms:W3CDTF">2017-09-14T05:29:42Z</dcterms:created>
  <dcterms:modified xsi:type="dcterms:W3CDTF">2017-09-14T09:29:39Z</dcterms:modified>
</cp:coreProperties>
</file>