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3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9" r:id="rId13"/>
    <p:sldId id="268" r:id="rId14"/>
    <p:sldId id="271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29" autoAdjust="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E0D22-D575-4717-B49C-3FDB138FA8A1}" type="datetimeFigureOut">
              <a:rPr lang="ru-RU" smtClean="0"/>
              <a:t>14.09.2017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29F7E-9E54-4782-8151-EF3AEA6BEC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E0D22-D575-4717-B49C-3FDB138FA8A1}" type="datetimeFigureOut">
              <a:rPr lang="ru-RU" smtClean="0"/>
              <a:t>14.09.2017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29F7E-9E54-4782-8151-EF3AEA6BEC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E0D22-D575-4717-B49C-3FDB138FA8A1}" type="datetimeFigureOut">
              <a:rPr lang="ru-RU" smtClean="0"/>
              <a:t>14.09.2017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29F7E-9E54-4782-8151-EF3AEA6BEC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E0D22-D575-4717-B49C-3FDB138FA8A1}" type="datetimeFigureOut">
              <a:rPr lang="ru-RU" smtClean="0"/>
              <a:t>14.09.2017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29F7E-9E54-4782-8151-EF3AEA6BEC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E0D22-D575-4717-B49C-3FDB138FA8A1}" type="datetimeFigureOut">
              <a:rPr lang="ru-RU" smtClean="0"/>
              <a:t>14.09.2017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29F7E-9E54-4782-8151-EF3AEA6BEC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E0D22-D575-4717-B49C-3FDB138FA8A1}" type="datetimeFigureOut">
              <a:rPr lang="ru-RU" smtClean="0"/>
              <a:t>14.09.2017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29F7E-9E54-4782-8151-EF3AEA6BEC7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E0D22-D575-4717-B49C-3FDB138FA8A1}" type="datetimeFigureOut">
              <a:rPr lang="ru-RU" smtClean="0"/>
              <a:t>14.09.2017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29F7E-9E54-4782-8151-EF3AEA6BEC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E0D22-D575-4717-B49C-3FDB138FA8A1}" type="datetimeFigureOut">
              <a:rPr lang="ru-RU" smtClean="0"/>
              <a:t>14.09.2017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29F7E-9E54-4782-8151-EF3AEA6BEC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E0D22-D575-4717-B49C-3FDB138FA8A1}" type="datetimeFigureOut">
              <a:rPr lang="ru-RU" smtClean="0"/>
              <a:t>14.09.2017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29F7E-9E54-4782-8151-EF3AEA6BEC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E0D22-D575-4717-B49C-3FDB138FA8A1}" type="datetimeFigureOut">
              <a:rPr lang="ru-RU" smtClean="0"/>
              <a:t>14.09.2017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129F7E-9E54-4782-8151-EF3AEA6BEC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E0D22-D575-4717-B49C-3FDB138FA8A1}" type="datetimeFigureOut">
              <a:rPr lang="ru-RU" smtClean="0"/>
              <a:t>14.09.2017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29F7E-9E54-4782-8151-EF3AEA6BEC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2E0D22-D575-4717-B49C-3FDB138FA8A1}" type="datetimeFigureOut">
              <a:rPr lang="ru-RU" smtClean="0"/>
              <a:t>14.09.2017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72129F7E-9E54-4782-8151-EF3AEA6BEC7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 rot="19140000">
            <a:off x="712917" y="1451720"/>
            <a:ext cx="5648623" cy="1521946"/>
          </a:xfrm>
        </p:spPr>
        <p:txBody>
          <a:bodyPr/>
          <a:lstStyle/>
          <a:p>
            <a:pPr algn="ctr"/>
            <a:r>
              <a:rPr lang="ru-RU" dirty="0" smtClean="0"/>
              <a:t>Теория и методология психологической диагностики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ru-RU" b="1" dirty="0" smtClean="0"/>
              <a:t>Барканова О.В., кафедра психологии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6910877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91680" y="188640"/>
            <a:ext cx="659130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2000" b="1" dirty="0" smtClean="0"/>
              <a:t>Отрасли общей</a:t>
            </a:r>
            <a:r>
              <a:rPr lang="ru-RU" altLang="ru-RU" sz="2000" dirty="0" smtClean="0"/>
              <a:t> </a:t>
            </a:r>
            <a:r>
              <a:rPr lang="ru-RU" altLang="ru-RU" sz="2000" b="1" dirty="0" smtClean="0">
                <a:cs typeface="Times New Roman" pitchFamily="18" charset="0"/>
              </a:rPr>
              <a:t>психодиагностики</a:t>
            </a:r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04990" y="588750"/>
            <a:ext cx="4572000" cy="840230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ru-RU" altLang="ru-RU" dirty="0" smtClean="0"/>
              <a:t>образовательная</a:t>
            </a:r>
          </a:p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ru-RU" altLang="ru-RU" dirty="0" smtClean="0"/>
              <a:t>клиническая</a:t>
            </a:r>
          </a:p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ru-RU" altLang="ru-RU" dirty="0" smtClean="0"/>
              <a:t>профессиональная</a:t>
            </a:r>
            <a:endParaRPr lang="ru-RU" alt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455185" y="1700808"/>
            <a:ext cx="4588564" cy="6186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altLang="ru-RU" sz="2000" b="1" dirty="0" smtClean="0"/>
              <a:t>Области применения </a:t>
            </a:r>
            <a:r>
              <a:rPr lang="ru-RU" altLang="ru-RU" sz="2000" b="1" dirty="0" smtClean="0">
                <a:cs typeface="Times New Roman" pitchFamily="18" charset="0"/>
              </a:rPr>
              <a:t>психодиагностики</a:t>
            </a:r>
            <a:endParaRPr lang="ru-RU" sz="2000" dirty="0" smtClean="0"/>
          </a:p>
          <a:p>
            <a:pPr algn="ctr">
              <a:lnSpc>
                <a:spcPct val="90000"/>
              </a:lnSpc>
              <a:buFontTx/>
              <a:buNone/>
            </a:pPr>
            <a:endParaRPr lang="ru-RU" altLang="ru-RU" b="1" dirty="0"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83568" y="2204864"/>
            <a:ext cx="6264696" cy="183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ru-RU" altLang="ru-RU" dirty="0" smtClean="0">
                <a:cs typeface="Times New Roman" pitchFamily="18" charset="0"/>
              </a:rPr>
              <a:t>образование </a:t>
            </a:r>
          </a:p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ru-RU" altLang="ru-RU" dirty="0" smtClean="0">
                <a:cs typeface="Times New Roman" pitchFamily="18" charset="0"/>
              </a:rPr>
              <a:t>медицина </a:t>
            </a:r>
          </a:p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ru-RU" altLang="ru-RU" dirty="0" smtClean="0">
                <a:cs typeface="Times New Roman" pitchFamily="18" charset="0"/>
              </a:rPr>
              <a:t>психологическое консультирование и психотерапия</a:t>
            </a:r>
          </a:p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ru-RU" altLang="ru-RU" dirty="0" smtClean="0">
                <a:cs typeface="Times New Roman" pitchFamily="18" charset="0"/>
              </a:rPr>
              <a:t>судебная практика</a:t>
            </a:r>
          </a:p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ru-RU" altLang="ru-RU" dirty="0" smtClean="0">
                <a:cs typeface="Times New Roman" pitchFamily="18" charset="0"/>
              </a:rPr>
              <a:t>профориентация и профотбор</a:t>
            </a:r>
          </a:p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ru-RU" altLang="ru-RU" dirty="0" smtClean="0">
                <a:cs typeface="Times New Roman" pitchFamily="18" charset="0"/>
              </a:rPr>
              <a:t>армия</a:t>
            </a:r>
          </a:p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ru-RU" altLang="ru-RU" dirty="0" smtClean="0">
                <a:cs typeface="Times New Roman" pitchFamily="18" charset="0"/>
              </a:rPr>
              <a:t>спорт</a:t>
            </a:r>
            <a:endParaRPr lang="ru-RU" altLang="ru-RU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16248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sz="2400" b="1" dirty="0"/>
              <a:t>Проблемы</a:t>
            </a:r>
            <a:endParaRPr lang="ru-RU" sz="2400" dirty="0"/>
          </a:p>
        </p:txBody>
      </p:sp>
      <p:pic>
        <p:nvPicPr>
          <p:cNvPr id="4" name="Picture 7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1" t="4797" r="1801" b="4797"/>
          <a:stretch>
            <a:fillRect/>
          </a:stretch>
        </p:blipFill>
        <p:spPr>
          <a:xfrm>
            <a:off x="5796136" y="908720"/>
            <a:ext cx="3058272" cy="2152496"/>
          </a:xfrm>
          <a:noFill/>
          <a:ln/>
        </p:spPr>
      </p:pic>
      <p:sp>
        <p:nvSpPr>
          <p:cNvPr id="5" name="Прямоугольник 4"/>
          <p:cNvSpPr/>
          <p:nvPr/>
        </p:nvSpPr>
        <p:spPr>
          <a:xfrm>
            <a:off x="827584" y="1340768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ru-RU" altLang="ru-RU" sz="2000" dirty="0" smtClean="0"/>
              <a:t>Расхождение между наукой и практикой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ru-RU" altLang="ru-RU" sz="2000" dirty="0" smtClean="0"/>
              <a:t>Качество диагностических методов и методик (надежность, </a:t>
            </a:r>
            <a:r>
              <a:rPr lang="ru-RU" altLang="ru-RU" sz="2000" dirty="0" err="1" smtClean="0"/>
              <a:t>валидность</a:t>
            </a:r>
            <a:r>
              <a:rPr lang="ru-RU" altLang="ru-RU" sz="2000" dirty="0" smtClean="0"/>
              <a:t>)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ru-RU" altLang="ru-RU" sz="2000" dirty="0" smtClean="0"/>
              <a:t>Доступность методик (нарушение профессиональной тайны)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ru-RU" altLang="ru-RU" sz="2000" dirty="0" smtClean="0"/>
              <a:t>Культурная адаптация зарубежных методик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ru-RU" altLang="ru-RU" sz="2000" dirty="0" smtClean="0"/>
              <a:t>Компьютеризация диагностики</a:t>
            </a:r>
            <a:endParaRPr lang="ru-RU" altLang="ru-RU" sz="2000" dirty="0"/>
          </a:p>
        </p:txBody>
      </p:sp>
    </p:spTree>
    <p:extLst>
      <p:ext uri="{BB962C8B-B14F-4D97-AF65-F5344CB8AC3E}">
        <p14:creationId xmlns:p14="http://schemas.microsoft.com/office/powerpoint/2010/main" val="30759813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half" idx="1"/>
          </p:nvPr>
        </p:nvSpPr>
        <p:spPr>
          <a:xfrm>
            <a:off x="539552" y="1097280"/>
            <a:ext cx="3816424" cy="3843888"/>
          </a:xfrm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</a:pPr>
            <a:r>
              <a:rPr lang="ru-RU" altLang="ru-RU" sz="1600" dirty="0" smtClean="0"/>
              <a:t>Профессиональные качества:</a:t>
            </a:r>
            <a:endParaRPr lang="ru-RU" altLang="ru-RU" sz="1600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ru-RU" altLang="ru-RU" sz="1600" b="0" dirty="0"/>
              <a:t>Образование (высшее психологическое + дополнительные сертификаты)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ru-RU" altLang="ru-RU" sz="1600" b="0" dirty="0"/>
              <a:t>Знание методик, методов обработки данных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ru-RU" altLang="ru-RU" sz="1600" b="0" dirty="0"/>
              <a:t>Знание основных диагнозов и рекомендаций к ним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ru-RU" altLang="ru-RU" sz="1600" b="0" dirty="0"/>
              <a:t>Знание психометрии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ru-RU" altLang="ru-RU" sz="1600" b="0" dirty="0"/>
              <a:t>Знание и соблюдение этики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ru-RU" altLang="ru-RU" sz="1600" b="0" dirty="0"/>
              <a:t>Знание требований к организации и проведению обследования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ru-RU" altLang="ru-RU" sz="1600" b="0" dirty="0"/>
              <a:t>Периодическое повышение квалификации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616400" cy="391589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ru-RU" altLang="ru-RU" sz="1600" dirty="0" smtClean="0"/>
              <a:t>Личностные качества:</a:t>
            </a:r>
            <a:endParaRPr lang="ru-RU" altLang="ru-RU" sz="1600" dirty="0"/>
          </a:p>
          <a:p>
            <a:pPr marL="457200" indent="-457200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ru-RU" altLang="ru-RU" sz="1600" b="0" dirty="0"/>
              <a:t>Коммуникативные (умение устанавливать раппорт, слушать, задавать вопросы и др.)</a:t>
            </a:r>
          </a:p>
          <a:p>
            <a:pPr marL="457200" indent="-457200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ru-RU" altLang="ru-RU" sz="1600" b="0" dirty="0"/>
              <a:t>Когнитивные (высокий уровень интеллекта, </a:t>
            </a:r>
            <a:r>
              <a:rPr lang="ru-RU" altLang="ru-RU" sz="1600" b="0" dirty="0" err="1"/>
              <a:t>рефлексивность</a:t>
            </a:r>
            <a:r>
              <a:rPr lang="ru-RU" altLang="ru-RU" sz="1600" b="0" dirty="0"/>
              <a:t>, критичность и гибкость мышления, грамотная речь и др.)</a:t>
            </a:r>
          </a:p>
          <a:p>
            <a:pPr marL="457200" indent="-457200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ru-RU" altLang="ru-RU" sz="1600" b="0" dirty="0"/>
              <a:t>Собственно-личностные (доброжелательность, </a:t>
            </a:r>
            <a:r>
              <a:rPr lang="ru-RU" altLang="ru-RU" sz="1600" b="0" dirty="0" err="1"/>
              <a:t>эмпатийность</a:t>
            </a:r>
            <a:r>
              <a:rPr lang="ru-RU" altLang="ru-RU" sz="1600" b="0" dirty="0"/>
              <a:t>, высокая общая культура, тактичность, терпимость, </a:t>
            </a:r>
            <a:r>
              <a:rPr lang="ru-RU" altLang="ru-RU" sz="1600" b="0" dirty="0" smtClean="0"/>
              <a:t>чувство юмора </a:t>
            </a:r>
            <a:r>
              <a:rPr lang="ru-RU" altLang="ru-RU" sz="1600" b="0" dirty="0"/>
              <a:t>и др</a:t>
            </a:r>
            <a:r>
              <a:rPr lang="ru-RU" altLang="ru-RU" sz="1600" b="0" dirty="0" smtClean="0"/>
              <a:t>.)</a:t>
            </a:r>
            <a:endParaRPr lang="ru-RU" altLang="ru-RU" sz="1600" b="0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686976"/>
          </a:xfrm>
        </p:spPr>
        <p:txBody>
          <a:bodyPr/>
          <a:lstStyle/>
          <a:p>
            <a:r>
              <a:rPr lang="ru-RU" sz="1600" b="1" dirty="0"/>
              <a:t>Тема 2. </a:t>
            </a:r>
            <a:r>
              <a:rPr lang="ru-RU" altLang="ru-RU" sz="1600" b="1" dirty="0"/>
              <a:t>Профессионально-этические принципы психодиагностики. Требования к качествам </a:t>
            </a:r>
            <a:r>
              <a:rPr lang="ru-RU" altLang="ru-RU" sz="1600" b="1" dirty="0" err="1"/>
              <a:t>психодиагноста</a:t>
            </a:r>
            <a:r>
              <a:rPr lang="ru-RU" altLang="ru-RU" sz="1600" b="1" dirty="0"/>
              <a:t>. Этический кодекс. Требования к разработчикам методик и специалистам-смежникам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5926582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614968"/>
          </a:xfrm>
        </p:spPr>
        <p:txBody>
          <a:bodyPr/>
          <a:lstStyle/>
          <a:p>
            <a:pPr algn="ctr"/>
            <a:r>
              <a:rPr lang="ru-RU" altLang="ru-RU" sz="2000" b="1" dirty="0"/>
              <a:t>Этический кодекс </a:t>
            </a:r>
            <a:r>
              <a:rPr lang="ru-RU" altLang="ru-RU" sz="2000" b="1" dirty="0" err="1"/>
              <a:t>психодиагноста</a:t>
            </a:r>
            <a:endParaRPr lang="ru-RU" sz="2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2960" y="1124744"/>
            <a:ext cx="7520940" cy="3555733"/>
          </a:xfrm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ru-RU" altLang="ru-RU" sz="2000" dirty="0" smtClean="0"/>
              <a:t>Принципы и правила:</a:t>
            </a:r>
          </a:p>
          <a:p>
            <a:pPr algn="just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ru-RU" altLang="ru-RU" sz="2000" b="0" dirty="0" smtClean="0"/>
              <a:t>специальной </a:t>
            </a:r>
            <a:r>
              <a:rPr lang="ru-RU" altLang="ru-RU" sz="2000" b="0" dirty="0"/>
              <a:t>подготовки и аттестации лиц, использующих профессиональные диагностические методики</a:t>
            </a:r>
          </a:p>
          <a:p>
            <a:pPr algn="just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ru-RU" altLang="ru-RU" sz="2000" b="0" dirty="0"/>
              <a:t>профессиональной тайны (ограниченного распространения методик)</a:t>
            </a:r>
          </a:p>
          <a:p>
            <a:pPr algn="just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ru-RU" altLang="ru-RU" sz="2000" b="0" dirty="0"/>
              <a:t>обеспечения суверенных прав личности</a:t>
            </a:r>
          </a:p>
          <a:p>
            <a:pPr algn="just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ru-RU" altLang="ru-RU" sz="2000" b="0" dirty="0"/>
              <a:t>конфиденциальности</a:t>
            </a:r>
          </a:p>
          <a:p>
            <a:pPr algn="just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ru-RU" altLang="ru-RU" sz="2000" b="0" dirty="0"/>
              <a:t>психопрофилактического изложения результатов</a:t>
            </a:r>
          </a:p>
          <a:p>
            <a:pPr algn="just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ru-RU" altLang="ru-RU" sz="2000" b="0" dirty="0" smtClean="0"/>
              <a:t>учета </a:t>
            </a:r>
            <a:r>
              <a:rPr lang="ru-RU" altLang="ru-RU" sz="2000" b="0" dirty="0"/>
              <a:t>социокультурного </a:t>
            </a:r>
            <a:r>
              <a:rPr lang="ru-RU" altLang="ru-RU" sz="2000" b="0" dirty="0" smtClean="0"/>
              <a:t>влияния</a:t>
            </a:r>
          </a:p>
          <a:p>
            <a:pPr algn="just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ru-RU" altLang="ru-RU" sz="2000" b="0" dirty="0" smtClean="0"/>
              <a:t>адекватности </a:t>
            </a:r>
            <a:r>
              <a:rPr lang="ru-RU" altLang="ru-RU" sz="2000" b="0" dirty="0" smtClean="0"/>
              <a:t>методик (цели</a:t>
            </a:r>
            <a:r>
              <a:rPr lang="ru-RU" altLang="ru-RU" sz="2000" b="0" dirty="0"/>
              <a:t>, возрасту, сфере применения) </a:t>
            </a:r>
            <a:endParaRPr lang="ru-RU" altLang="ru-RU" sz="2000" b="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67919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39752" y="188640"/>
            <a:ext cx="40202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b="1" dirty="0" smtClean="0"/>
              <a:t>Требования к разработчикам методик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620688"/>
            <a:ext cx="792088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altLang="ru-RU" dirty="0" smtClean="0"/>
              <a:t>Базовое высшее психологическое образование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altLang="ru-RU" dirty="0" smtClean="0"/>
              <a:t>Специализация по психометрии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altLang="ru-RU" dirty="0" smtClean="0"/>
              <a:t>Знание стандартов разработки, адаптации, </a:t>
            </a:r>
            <a:r>
              <a:rPr lang="ru-RU" altLang="ru-RU" dirty="0" err="1" smtClean="0"/>
              <a:t>рестандартизации</a:t>
            </a:r>
            <a:r>
              <a:rPr lang="ru-RU" altLang="ru-RU" dirty="0" smtClean="0"/>
              <a:t> и оформления методик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altLang="ru-RU" dirty="0" smtClean="0"/>
              <a:t>Знание ограничений (нераспространение методик в прессе)</a:t>
            </a:r>
            <a:endParaRPr lang="ru-RU" altLang="ru-RU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72" t="23262" r="19772" b="23262"/>
          <a:stretch>
            <a:fillRect/>
          </a:stretch>
        </p:blipFill>
        <p:spPr>
          <a:xfrm>
            <a:off x="7872598" y="1"/>
            <a:ext cx="1271402" cy="1124744"/>
          </a:xfrm>
          <a:prstGeom prst="rect">
            <a:avLst/>
          </a:prstGeom>
          <a:solidFill>
            <a:srgbClr val="FFFFFF"/>
          </a:solidFill>
          <a:ln/>
        </p:spPr>
      </p:pic>
      <p:sp>
        <p:nvSpPr>
          <p:cNvPr id="5" name="Прямоугольник 4"/>
          <p:cNvSpPr/>
          <p:nvPr/>
        </p:nvSpPr>
        <p:spPr>
          <a:xfrm>
            <a:off x="2456323" y="2363942"/>
            <a:ext cx="42313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b="1" dirty="0" smtClean="0"/>
              <a:t>Требования к специалистам-смежникам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97990" y="2878597"/>
            <a:ext cx="66247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altLang="ru-RU" dirty="0" smtClean="0"/>
              <a:t>Существенные ограничения в использовании профессиональных диагностических методик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altLang="ru-RU" dirty="0" smtClean="0"/>
              <a:t>Консультирование у специалистов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altLang="ru-RU" dirty="0" smtClean="0"/>
              <a:t>Соблюдение этических принципов и правил обследования</a:t>
            </a:r>
            <a:endParaRPr lang="ru-RU" altLang="ru-RU" dirty="0"/>
          </a:p>
        </p:txBody>
      </p:sp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680772" y="2532139"/>
            <a:ext cx="1502651" cy="1502651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03262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686976"/>
          </a:xfrm>
        </p:spPr>
        <p:txBody>
          <a:bodyPr/>
          <a:lstStyle/>
          <a:p>
            <a:pPr algn="ctr"/>
            <a:r>
              <a:rPr lang="ru-RU" sz="2000" b="1" dirty="0" smtClean="0"/>
              <a:t>Тема 1. введение в дисциплину. Краткая история психодиагностики. Понятие о психодиагностике</a:t>
            </a:r>
            <a:endParaRPr lang="ru-RU" sz="2000" b="1" dirty="0"/>
          </a:p>
        </p:txBody>
      </p:sp>
      <p:pic>
        <p:nvPicPr>
          <p:cNvPr id="4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3" y="1196752"/>
            <a:ext cx="2541451" cy="2541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60312" y="1484784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altLang="ru-RU" sz="2000" b="1" dirty="0" smtClean="0"/>
              <a:t>Донаучный период</a:t>
            </a:r>
          </a:p>
          <a:p>
            <a:pPr algn="ctr"/>
            <a:r>
              <a:rPr lang="ru-RU" altLang="ru-RU" sz="2000" b="1" dirty="0" smtClean="0"/>
              <a:t>Испытания, связанные с проверкой знаний, умений, навыков</a:t>
            </a:r>
            <a:r>
              <a:rPr lang="ru-RU" altLang="ru-RU" sz="2000" dirty="0" smtClean="0"/>
              <a:t/>
            </a:r>
            <a:br>
              <a:rPr lang="ru-RU" altLang="ru-RU" sz="2000" dirty="0" smtClean="0"/>
            </a:br>
            <a:endParaRPr lang="ru-RU" altLang="ru-RU" sz="2000" dirty="0" smtClean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altLang="ru-RU" sz="2000" dirty="0" smtClean="0"/>
              <a:t>отбор чиновников в Др. Китае;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altLang="ru-RU" sz="2000" dirty="0" smtClean="0"/>
              <a:t>отбор в школы в Др. Греции, Спарте, Риме;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altLang="ru-RU" sz="2000" dirty="0" smtClean="0"/>
              <a:t>работы Теофраста, Гиппократа, Галена; и др.</a:t>
            </a:r>
            <a:endParaRPr lang="ru-RU" altLang="ru-RU" sz="2000" dirty="0"/>
          </a:p>
        </p:txBody>
      </p:sp>
    </p:spTree>
    <p:extLst>
      <p:ext uri="{BB962C8B-B14F-4D97-AF65-F5344CB8AC3E}">
        <p14:creationId xmlns:p14="http://schemas.microsoft.com/office/powerpoint/2010/main" val="1626303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sz="2400" b="1" dirty="0"/>
              <a:t>Возникновение психодиагностики </a:t>
            </a:r>
            <a:br>
              <a:rPr lang="ru-RU" altLang="ru-RU" sz="2400" b="1" dirty="0"/>
            </a:br>
            <a:r>
              <a:rPr lang="ru-RU" altLang="ru-RU" sz="2400" b="1" dirty="0"/>
              <a:t>как науки (нач. 19 в.)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sz="2400" dirty="0" smtClean="0"/>
              <a:t>Источники психодиагностики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b="0" dirty="0" err="1" smtClean="0"/>
              <a:t>Тестология</a:t>
            </a:r>
            <a:endParaRPr lang="ru-RU" sz="2000" b="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ru-RU" sz="2000" b="0" dirty="0" smtClean="0"/>
              <a:t>Дифференциальная психология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b="0" dirty="0" smtClean="0"/>
              <a:t>Экспериментальная психология</a:t>
            </a:r>
            <a:endParaRPr lang="ru-RU" sz="2000" b="0" dirty="0"/>
          </a:p>
        </p:txBody>
      </p:sp>
    </p:spTree>
    <p:extLst>
      <p:ext uri="{BB962C8B-B14F-4D97-AF65-F5344CB8AC3E}">
        <p14:creationId xmlns:p14="http://schemas.microsoft.com/office/powerpoint/2010/main" val="42864659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sz="2400" b="1" dirty="0" err="1"/>
              <a:t>Тестология</a:t>
            </a:r>
            <a:r>
              <a:rPr lang="ru-RU" altLang="ru-RU" sz="2400" b="1" dirty="0"/>
              <a:t> (нач. 19 в.)</a:t>
            </a:r>
            <a:endParaRPr lang="ru-RU" sz="2400" dirty="0"/>
          </a:p>
        </p:txBody>
      </p:sp>
      <p:pic>
        <p:nvPicPr>
          <p:cNvPr id="5" name="Picture 17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57" r="15120"/>
          <a:stretch>
            <a:fillRect/>
          </a:stretch>
        </p:blipFill>
        <p:spPr>
          <a:xfrm>
            <a:off x="6516216" y="1196752"/>
            <a:ext cx="2195236" cy="3095238"/>
          </a:xfrm>
          <a:noFill/>
          <a:ln/>
        </p:spPr>
      </p:pic>
      <p:sp>
        <p:nvSpPr>
          <p:cNvPr id="6" name="Прямоугольник 5"/>
          <p:cNvSpPr/>
          <p:nvPr/>
        </p:nvSpPr>
        <p:spPr>
          <a:xfrm>
            <a:off x="1115616" y="1342275"/>
            <a:ext cx="4572000" cy="2834622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ru-RU" altLang="ru-RU" dirty="0" err="1" smtClean="0"/>
              <a:t>Гуманизация</a:t>
            </a:r>
            <a:r>
              <a:rPr lang="ru-RU" altLang="ru-RU" dirty="0" smtClean="0"/>
              <a:t> отношения к умственно отсталым и психически больным людям</a:t>
            </a:r>
          </a:p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ru-RU" altLang="ru-RU" dirty="0" smtClean="0"/>
              <a:t>Повышение требований общественных организаций и образовательных учреждений к отбору людей</a:t>
            </a:r>
          </a:p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ru-RU" altLang="ru-RU" dirty="0" smtClean="0"/>
              <a:t>Исследования умственной отсталости, отделение умственной отсталости от психических заболеваний, разработка первых классификаций</a:t>
            </a:r>
          </a:p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ü"/>
            </a:pPr>
            <a:endParaRPr lang="ru-RU" altLang="ru-RU" dirty="0" smtClean="0"/>
          </a:p>
          <a:p>
            <a:pPr algn="ctr">
              <a:lnSpc>
                <a:spcPct val="90000"/>
              </a:lnSpc>
            </a:pPr>
            <a:r>
              <a:rPr lang="ru-RU" altLang="ru-RU" b="1" dirty="0" smtClean="0"/>
              <a:t>Жан </a:t>
            </a:r>
            <a:r>
              <a:rPr lang="ru-RU" altLang="ru-RU" b="1" dirty="0" err="1" smtClean="0"/>
              <a:t>Эскироль</a:t>
            </a:r>
            <a:r>
              <a:rPr lang="ru-RU" altLang="ru-RU" b="1" dirty="0" smtClean="0"/>
              <a:t>               Эдуард </a:t>
            </a:r>
            <a:r>
              <a:rPr lang="ru-RU" altLang="ru-RU" b="1" dirty="0" err="1" smtClean="0"/>
              <a:t>Сеген</a:t>
            </a:r>
            <a:endParaRPr lang="ru-RU" altLang="ru-RU" b="1" dirty="0"/>
          </a:p>
        </p:txBody>
      </p:sp>
    </p:spTree>
    <p:extLst>
      <p:ext uri="{BB962C8B-B14F-4D97-AF65-F5344CB8AC3E}">
        <p14:creationId xmlns:p14="http://schemas.microsoft.com/office/powerpoint/2010/main" val="1928957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614968"/>
          </a:xfrm>
        </p:spPr>
        <p:txBody>
          <a:bodyPr/>
          <a:lstStyle/>
          <a:p>
            <a:pPr algn="ctr"/>
            <a:r>
              <a:rPr lang="ru-RU" altLang="ru-RU" sz="2400" b="1" dirty="0"/>
              <a:t>Дифференциальная психология </a:t>
            </a:r>
            <a:br>
              <a:rPr lang="ru-RU" altLang="ru-RU" sz="2400" b="1" dirty="0"/>
            </a:br>
            <a:r>
              <a:rPr lang="ru-RU" altLang="ru-RU" sz="2400" b="1" dirty="0"/>
              <a:t>(кон. 19 в.)</a:t>
            </a:r>
            <a:endParaRPr lang="ru-RU" sz="2400" dirty="0"/>
          </a:p>
        </p:txBody>
      </p:sp>
      <p:pic>
        <p:nvPicPr>
          <p:cNvPr id="4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957" b="13957"/>
          <a:stretch>
            <a:fillRect/>
          </a:stretch>
        </p:blipFill>
        <p:spPr>
          <a:xfrm>
            <a:off x="5868144" y="980728"/>
            <a:ext cx="3095238" cy="2231233"/>
          </a:xfrm>
          <a:noFill/>
          <a:ln/>
        </p:spPr>
      </p:pic>
      <p:sp>
        <p:nvSpPr>
          <p:cNvPr id="6" name="Прямоугольник 5"/>
          <p:cNvSpPr/>
          <p:nvPr/>
        </p:nvSpPr>
        <p:spPr>
          <a:xfrm>
            <a:off x="467544" y="1340768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altLang="ru-RU" dirty="0" smtClean="0"/>
              <a:t>Измерение способностей и интеллекта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altLang="ru-RU" dirty="0" smtClean="0"/>
              <a:t>Разработка первых тестов интеллекта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altLang="ru-RU" dirty="0" smtClean="0"/>
              <a:t>Исследование роли наследственности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altLang="ru-RU" dirty="0"/>
          </a:p>
          <a:p>
            <a:r>
              <a:rPr lang="ru-RU" altLang="ru-RU" b="1" dirty="0" smtClean="0"/>
              <a:t>Френсис </a:t>
            </a:r>
            <a:r>
              <a:rPr lang="ru-RU" altLang="ru-RU" b="1" dirty="0" err="1" smtClean="0"/>
              <a:t>Гальтон</a:t>
            </a:r>
            <a:endParaRPr lang="ru-RU" altLang="ru-RU" b="1" dirty="0"/>
          </a:p>
          <a:p>
            <a:r>
              <a:rPr lang="ru-RU" altLang="ru-RU" b="1" dirty="0" smtClean="0"/>
              <a:t>Джеймс </a:t>
            </a:r>
            <a:r>
              <a:rPr lang="ru-RU" altLang="ru-RU" b="1" dirty="0" err="1" smtClean="0"/>
              <a:t>Кеттелл</a:t>
            </a:r>
            <a:endParaRPr lang="ru-RU" altLang="ru-RU" b="1" dirty="0" smtClean="0"/>
          </a:p>
          <a:p>
            <a:r>
              <a:rPr lang="ru-RU" altLang="ru-RU" b="1" dirty="0" smtClean="0"/>
              <a:t>Альфред </a:t>
            </a:r>
            <a:r>
              <a:rPr lang="ru-RU" altLang="ru-RU" b="1" dirty="0" err="1" smtClean="0"/>
              <a:t>Бине</a:t>
            </a:r>
            <a:endParaRPr lang="ru-RU" altLang="ru-RU" b="1" dirty="0"/>
          </a:p>
        </p:txBody>
      </p:sp>
    </p:spTree>
    <p:extLst>
      <p:ext uri="{BB962C8B-B14F-4D97-AF65-F5344CB8AC3E}">
        <p14:creationId xmlns:p14="http://schemas.microsoft.com/office/powerpoint/2010/main" val="3196089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sz="2400" b="1" dirty="0"/>
              <a:t>Экспериментальная психология (кон. 19 в.)</a:t>
            </a:r>
            <a:endParaRPr lang="ru-RU" sz="2400" dirty="0"/>
          </a:p>
        </p:txBody>
      </p:sp>
      <p:pic>
        <p:nvPicPr>
          <p:cNvPr id="4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283" r="3490" b="16283"/>
          <a:stretch>
            <a:fillRect/>
          </a:stretch>
        </p:blipFill>
        <p:spPr>
          <a:xfrm>
            <a:off x="5940152" y="1124744"/>
            <a:ext cx="2987214" cy="2087243"/>
          </a:xfrm>
          <a:noFill/>
        </p:spPr>
      </p:pic>
      <p:sp>
        <p:nvSpPr>
          <p:cNvPr id="5" name="Прямоугольник 4"/>
          <p:cNvSpPr/>
          <p:nvPr/>
        </p:nvSpPr>
        <p:spPr>
          <a:xfrm>
            <a:off x="755576" y="1196752"/>
            <a:ext cx="4572000" cy="2086725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dirty="0" smtClean="0"/>
              <a:t>Игнорирование значимости индивидуальных различий</a:t>
            </a:r>
          </a:p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dirty="0" smtClean="0"/>
              <a:t>Выявление единообразия (универсального, общего) в человеческом поведении</a:t>
            </a:r>
          </a:p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dirty="0" smtClean="0"/>
              <a:t>Метод эксперимента, квантификация измерений, стандартизация</a:t>
            </a:r>
          </a:p>
          <a:p>
            <a:pPr>
              <a:lnSpc>
                <a:spcPct val="80000"/>
              </a:lnSpc>
            </a:pPr>
            <a:endParaRPr lang="ru-RU" altLang="ru-RU" b="1" dirty="0" smtClean="0"/>
          </a:p>
          <a:p>
            <a:pPr algn="ctr">
              <a:lnSpc>
                <a:spcPct val="80000"/>
              </a:lnSpc>
            </a:pPr>
            <a:r>
              <a:rPr lang="ru-RU" altLang="ru-RU" b="1" dirty="0" smtClean="0"/>
              <a:t>Вильгельм Вундт</a:t>
            </a:r>
            <a:r>
              <a:rPr lang="ru-RU" altLang="ru-RU" dirty="0" smtClean="0"/>
              <a:t> </a:t>
            </a:r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8903896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sz="2400" b="1" dirty="0"/>
              <a:t>Психодиагностика в России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ru-RU" altLang="ru-RU" sz="2000" dirty="0"/>
              <a:t>До </a:t>
            </a:r>
            <a:r>
              <a:rPr lang="ru-RU" altLang="ru-RU" sz="2000" dirty="0" smtClean="0"/>
              <a:t>революции 1917 г.:</a:t>
            </a:r>
          </a:p>
          <a:p>
            <a:pPr algn="just"/>
            <a:r>
              <a:rPr lang="ru-RU" altLang="ru-RU" sz="2000" dirty="0" smtClean="0"/>
              <a:t>Популярность</a:t>
            </a:r>
            <a:r>
              <a:rPr lang="ru-RU" altLang="ru-RU" sz="2000" dirty="0"/>
              <a:t>,  широкое использование </a:t>
            </a:r>
            <a:r>
              <a:rPr lang="ru-RU" altLang="ru-RU" sz="2000" dirty="0" smtClean="0"/>
              <a:t>зарубежных и отечественных тестов </a:t>
            </a:r>
            <a:r>
              <a:rPr lang="ru-RU" altLang="ru-RU" sz="2000" dirty="0"/>
              <a:t>в практике, особенно в сфере образования </a:t>
            </a:r>
          </a:p>
          <a:p>
            <a:r>
              <a:rPr lang="ru-RU" altLang="ru-RU" sz="2000" dirty="0"/>
              <a:t>Г.И. Россолимо</a:t>
            </a:r>
          </a:p>
          <a:p>
            <a:r>
              <a:rPr lang="ru-RU" altLang="ru-RU" sz="2000" dirty="0"/>
              <a:t>Ф.Е. Рыбаков</a:t>
            </a:r>
          </a:p>
          <a:p>
            <a:pPr algn="ctr"/>
            <a:r>
              <a:rPr lang="ru-RU" altLang="ru-RU" sz="2000" dirty="0"/>
              <a:t>После </a:t>
            </a:r>
            <a:r>
              <a:rPr lang="ru-RU" altLang="ru-RU" sz="2000" dirty="0" smtClean="0"/>
              <a:t>революции 1917 г.:</a:t>
            </a:r>
            <a:endParaRPr lang="ru-RU" altLang="ru-RU" sz="2000" dirty="0"/>
          </a:p>
          <a:p>
            <a:pPr algn="just"/>
            <a:r>
              <a:rPr lang="ru-RU" altLang="ru-RU" sz="2000" dirty="0"/>
              <a:t>20-30-е гг. – массовое бесконтрольное тестирование</a:t>
            </a:r>
          </a:p>
          <a:p>
            <a:pPr algn="just"/>
            <a:r>
              <a:rPr lang="ru-RU" altLang="ru-RU" sz="2000" dirty="0"/>
              <a:t>1936 г. – запрет тестирования, ликвидация тестовых материалов</a:t>
            </a:r>
          </a:p>
          <a:p>
            <a:pPr algn="just"/>
            <a:r>
              <a:rPr lang="ru-RU" altLang="ru-RU" sz="2000" dirty="0"/>
              <a:t>1969 г. – возобновление </a:t>
            </a:r>
            <a:r>
              <a:rPr lang="ru-RU" altLang="ru-RU" sz="2000" dirty="0" smtClean="0"/>
              <a:t>психодиагностики (Б.Г. Ананьев вводит термин «психодиагностика» вместо запрещенного термина «психологическое тестирование»)</a:t>
            </a:r>
            <a:endParaRPr lang="ru-RU" altLang="ru-RU" sz="2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81083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400" dirty="0" smtClean="0"/>
              <a:t>Понятие психодиагностики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2960" y="908720"/>
            <a:ext cx="7781488" cy="396044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b="0" dirty="0"/>
              <a:t>Термин от </a:t>
            </a:r>
            <a:r>
              <a:rPr lang="ru-RU" altLang="ru-RU" b="0" dirty="0" smtClean="0"/>
              <a:t>греческого «</a:t>
            </a:r>
            <a:r>
              <a:rPr lang="ru-RU" altLang="ru-RU" b="0" dirty="0" err="1" smtClean="0"/>
              <a:t>псюхе</a:t>
            </a:r>
            <a:r>
              <a:rPr lang="ru-RU" altLang="ru-RU" b="0" dirty="0"/>
              <a:t>» = душа и «</a:t>
            </a:r>
            <a:r>
              <a:rPr lang="ru-RU" altLang="ru-RU" b="0" dirty="0" err="1"/>
              <a:t>диагностикос</a:t>
            </a:r>
            <a:r>
              <a:rPr lang="ru-RU" altLang="ru-RU" b="0" dirty="0"/>
              <a:t>» = способный распознавать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b="0" dirty="0"/>
              <a:t>Обследование с помощью теста, основанного на перцепции (Герман </a:t>
            </a:r>
            <a:r>
              <a:rPr lang="ru-RU" altLang="ru-RU" b="0" dirty="0" err="1"/>
              <a:t>Роршах</a:t>
            </a:r>
            <a:r>
              <a:rPr lang="ru-RU" altLang="ru-RU" b="0" dirty="0"/>
              <a:t>, 1921 г.)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b="0" dirty="0"/>
              <a:t>Область психологической науки, разрабатывающая теорию, принципы и инструменты оценки и измерения индивидуально-психологических </a:t>
            </a:r>
            <a:r>
              <a:rPr lang="ru-RU" altLang="ru-RU" b="0" dirty="0" smtClean="0"/>
              <a:t>особенностей личности (Л.Ф</a:t>
            </a:r>
            <a:r>
              <a:rPr lang="ru-RU" altLang="ru-RU" b="0" dirty="0"/>
              <a:t>. </a:t>
            </a:r>
            <a:r>
              <a:rPr lang="ru-RU" altLang="ru-RU" b="0" dirty="0" err="1"/>
              <a:t>Бурлачук</a:t>
            </a:r>
            <a:r>
              <a:rPr lang="ru-RU" altLang="ru-RU" b="0" dirty="0"/>
              <a:t>)</a:t>
            </a:r>
          </a:p>
          <a:p>
            <a:pPr marL="0" indent="0" algn="just">
              <a:lnSpc>
                <a:spcPct val="90000"/>
              </a:lnSpc>
            </a:pPr>
            <a:r>
              <a:rPr lang="ru-RU" altLang="ru-RU" b="0" dirty="0" smtClean="0"/>
              <a:t>Понятие психодиагностики в зарубежной науке:</a:t>
            </a:r>
            <a:endParaRPr lang="ru-RU" altLang="ru-RU" b="0" dirty="0"/>
          </a:p>
          <a:p>
            <a:pPr algn="just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ru-RU" altLang="ru-RU" b="0" dirty="0"/>
              <a:t>проективный метод</a:t>
            </a:r>
          </a:p>
          <a:p>
            <a:pPr algn="just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ru-RU" altLang="ru-RU" b="0" dirty="0"/>
              <a:t>оценка психических отклонений и нарушений (клиническая психодиагностика)</a:t>
            </a:r>
          </a:p>
          <a:p>
            <a:pPr algn="just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ru-RU" altLang="ru-RU" b="0" dirty="0"/>
              <a:t>измерение индивидуальных различий (психологическое тестирование)</a:t>
            </a:r>
          </a:p>
          <a:p>
            <a:pPr marL="0" indent="0" algn="just">
              <a:lnSpc>
                <a:spcPct val="90000"/>
              </a:lnSpc>
            </a:pPr>
            <a:r>
              <a:rPr lang="ru-RU" altLang="ru-RU" b="0" dirty="0"/>
              <a:t>Понятие психодиагностики в </a:t>
            </a:r>
            <a:r>
              <a:rPr lang="ru-RU" altLang="ru-RU" b="0" dirty="0" smtClean="0"/>
              <a:t>отечественной </a:t>
            </a:r>
            <a:r>
              <a:rPr lang="ru-RU" altLang="ru-RU" b="0" dirty="0"/>
              <a:t>науке:</a:t>
            </a:r>
          </a:p>
          <a:p>
            <a:pPr algn="just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ru-RU" altLang="ru-RU" b="0" dirty="0" smtClean="0"/>
              <a:t>появляется </a:t>
            </a:r>
            <a:r>
              <a:rPr lang="ru-RU" altLang="ru-RU" b="0" dirty="0"/>
              <a:t>вместо термина «психологическое тестирование» </a:t>
            </a:r>
            <a:r>
              <a:rPr lang="ru-RU" altLang="ru-RU" b="0" dirty="0" smtClean="0"/>
              <a:t>(</a:t>
            </a:r>
            <a:r>
              <a:rPr lang="ru-RU" altLang="ru-RU" b="0" dirty="0"/>
              <a:t>Б.Г. Ананьев) и понимается очень </a:t>
            </a:r>
            <a:r>
              <a:rPr lang="ru-RU" altLang="ru-RU" b="0" dirty="0" smtClean="0"/>
              <a:t>широко – как весь комплекс психологических исследований человека</a:t>
            </a:r>
            <a:endParaRPr lang="ru-RU" altLang="ru-RU" b="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46354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68431"/>
            <a:ext cx="78488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2400" b="1" dirty="0" smtClean="0"/>
              <a:t>Предмет психодиагностики</a:t>
            </a:r>
            <a:br>
              <a:rPr lang="ru-RU" altLang="ru-RU" sz="2400" b="1" dirty="0" smtClean="0"/>
            </a:br>
            <a:r>
              <a:rPr lang="ru-RU" altLang="ru-RU" sz="2400" b="1" dirty="0" smtClean="0"/>
              <a:t/>
            </a:r>
            <a:br>
              <a:rPr lang="ru-RU" altLang="ru-RU" sz="2400" b="1" dirty="0" smtClean="0"/>
            </a:br>
            <a:r>
              <a:rPr lang="ru-RU" altLang="ru-RU" sz="2400" dirty="0" smtClean="0"/>
              <a:t>индивидуально-психологические особенности личности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627784" y="1521516"/>
            <a:ext cx="43204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2000" b="1" dirty="0" smtClean="0"/>
              <a:t>Задачи психодиагностики</a:t>
            </a:r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68711" y="2060848"/>
            <a:ext cx="784887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ru-RU" altLang="ru-RU" sz="2000" dirty="0" smtClean="0"/>
              <a:t>Создание надлежащих исследовательских инструментов, способов обработки и интерпретации полученных данных</a:t>
            </a:r>
          </a:p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ru-RU" altLang="ru-RU" sz="2000" dirty="0" smtClean="0"/>
              <a:t>Разработка теоретической базы, согласование теории и практики</a:t>
            </a:r>
          </a:p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ru-RU" altLang="ru-RU" sz="2000" dirty="0" smtClean="0"/>
              <a:t>Разработка требований к организации и проведению обследования</a:t>
            </a:r>
          </a:p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ru-RU" altLang="ru-RU" sz="2000" dirty="0" smtClean="0"/>
              <a:t>Разработка диагнозов, прогнозов и рекомендаций к ним</a:t>
            </a:r>
            <a:endParaRPr lang="ru-RU" altLang="ru-RU" sz="2000" dirty="0"/>
          </a:p>
        </p:txBody>
      </p:sp>
    </p:spTree>
    <p:extLst>
      <p:ext uri="{BB962C8B-B14F-4D97-AF65-F5344CB8AC3E}">
        <p14:creationId xmlns:p14="http://schemas.microsoft.com/office/powerpoint/2010/main" val="23299081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69</TotalTime>
  <Words>614</Words>
  <Application>Microsoft Office PowerPoint</Application>
  <PresentationFormat>Экран (4:3)</PresentationFormat>
  <Paragraphs>107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Углы</vt:lpstr>
      <vt:lpstr>Теория и методология психологической диагностики</vt:lpstr>
      <vt:lpstr>Тема 1. введение в дисциплину. Краткая история психодиагностики. Понятие о психодиагностике</vt:lpstr>
      <vt:lpstr>Возникновение психодиагностики  как науки (нач. 19 в.)</vt:lpstr>
      <vt:lpstr>Тестология (нач. 19 в.)</vt:lpstr>
      <vt:lpstr>Дифференциальная психология  (кон. 19 в.)</vt:lpstr>
      <vt:lpstr>Экспериментальная психология (кон. 19 в.)</vt:lpstr>
      <vt:lpstr>Психодиагностика в России</vt:lpstr>
      <vt:lpstr>Понятие психодиагностики</vt:lpstr>
      <vt:lpstr>Презентация PowerPoint</vt:lpstr>
      <vt:lpstr>Презентация PowerPoint</vt:lpstr>
      <vt:lpstr>Проблемы</vt:lpstr>
      <vt:lpstr>Тема 2. Профессионально-этические принципы психодиагностики. Требования к качествам психодиагноста. Этический кодекс. Требования к разработчикам методик и специалистам-смежникам</vt:lpstr>
      <vt:lpstr>Этический кодекс психодиагноста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и методология психологической диагностики</dc:title>
  <dc:creator>OLGA</dc:creator>
  <cp:lastModifiedBy>OLGA</cp:lastModifiedBy>
  <cp:revision>13</cp:revision>
  <dcterms:created xsi:type="dcterms:W3CDTF">2017-09-10T06:10:47Z</dcterms:created>
  <dcterms:modified xsi:type="dcterms:W3CDTF">2017-09-14T09:24:08Z</dcterms:modified>
</cp:coreProperties>
</file>